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5" r:id="rId5"/>
    <p:sldId id="257" r:id="rId6"/>
    <p:sldId id="294" r:id="rId7"/>
    <p:sldId id="278" r:id="rId8"/>
    <p:sldId id="315" r:id="rId9"/>
    <p:sldId id="307" r:id="rId10"/>
    <p:sldId id="308" r:id="rId11"/>
    <p:sldId id="325" r:id="rId12"/>
    <p:sldId id="293" r:id="rId13"/>
    <p:sldId id="316" r:id="rId14"/>
    <p:sldId id="321" r:id="rId15"/>
    <p:sldId id="285" r:id="rId16"/>
    <p:sldId id="326" r:id="rId17"/>
    <p:sldId id="323" r:id="rId18"/>
    <p:sldId id="277" r:id="rId19"/>
    <p:sldId id="263" r:id="rId2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CCF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51E2A-14AE-430F-B135-1AAAF6EF5CE4}" v="37" dt="2024-12-09T20:16:43.40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eth Nathalia Rojas Forero" userId="8df86f6f-8b07-4ccb-a26a-95347abd8def" providerId="ADAL" clId="{E6051E2A-14AE-430F-B135-1AAAF6EF5CE4}"/>
    <pc:docChg chg="undo redo custSel addSld delSld modSld">
      <pc:chgData name="Lizeth Nathalia Rojas Forero" userId="8df86f6f-8b07-4ccb-a26a-95347abd8def" providerId="ADAL" clId="{E6051E2A-14AE-430F-B135-1AAAF6EF5CE4}" dt="2024-12-09T20:16:43.407" v="239"/>
      <pc:docMkLst>
        <pc:docMk/>
      </pc:docMkLst>
      <pc:sldChg chg="modSp mod">
        <pc:chgData name="Lizeth Nathalia Rojas Forero" userId="8df86f6f-8b07-4ccb-a26a-95347abd8def" providerId="ADAL" clId="{E6051E2A-14AE-430F-B135-1AAAF6EF5CE4}" dt="2024-12-09T20:12:59.612" v="169" actId="20577"/>
        <pc:sldMkLst>
          <pc:docMk/>
          <pc:sldMk cId="3310582723" sldId="257"/>
        </pc:sldMkLst>
        <pc:spChg chg="mod">
          <ac:chgData name="Lizeth Nathalia Rojas Forero" userId="8df86f6f-8b07-4ccb-a26a-95347abd8def" providerId="ADAL" clId="{E6051E2A-14AE-430F-B135-1AAAF6EF5CE4}" dt="2024-12-09T20:12:59.612" v="169" actId="20577"/>
          <ac:spMkLst>
            <pc:docMk/>
            <pc:sldMk cId="3310582723" sldId="257"/>
            <ac:spMk id="4" creationId="{85199097-535B-8804-B58A-3B3847111EAA}"/>
          </ac:spMkLst>
        </pc:spChg>
      </pc:sldChg>
      <pc:sldChg chg="modSp mod">
        <pc:chgData name="Lizeth Nathalia Rojas Forero" userId="8df86f6f-8b07-4ccb-a26a-95347abd8def" providerId="ADAL" clId="{E6051E2A-14AE-430F-B135-1AAAF6EF5CE4}" dt="2024-12-09T20:04:14.309" v="1" actId="20577"/>
        <pc:sldMkLst>
          <pc:docMk/>
          <pc:sldMk cId="3993966332" sldId="265"/>
        </pc:sldMkLst>
        <pc:spChg chg="mod">
          <ac:chgData name="Lizeth Nathalia Rojas Forero" userId="8df86f6f-8b07-4ccb-a26a-95347abd8def" providerId="ADAL" clId="{E6051E2A-14AE-430F-B135-1AAAF6EF5CE4}" dt="2024-12-09T20:04:14.309" v="1" actId="20577"/>
          <ac:spMkLst>
            <pc:docMk/>
            <pc:sldMk cId="3993966332" sldId="265"/>
            <ac:spMk id="8" creationId="{E771ED60-3F61-7FD2-C344-C1B820BD0E02}"/>
          </ac:spMkLst>
        </pc:spChg>
      </pc:sldChg>
      <pc:sldChg chg="modSp mod">
        <pc:chgData name="Lizeth Nathalia Rojas Forero" userId="8df86f6f-8b07-4ccb-a26a-95347abd8def" providerId="ADAL" clId="{E6051E2A-14AE-430F-B135-1AAAF6EF5CE4}" dt="2024-12-09T20:16:43.407" v="239"/>
        <pc:sldMkLst>
          <pc:docMk/>
          <pc:sldMk cId="1526085622" sldId="294"/>
        </pc:sldMkLst>
        <pc:graphicFrameChg chg="mod">
          <ac:chgData name="Lizeth Nathalia Rojas Forero" userId="8df86f6f-8b07-4ccb-a26a-95347abd8def" providerId="ADAL" clId="{E6051E2A-14AE-430F-B135-1AAAF6EF5CE4}" dt="2024-12-09T20:16:43.407" v="239"/>
          <ac:graphicFrameMkLst>
            <pc:docMk/>
            <pc:sldMk cId="1526085622" sldId="294"/>
            <ac:graphicFrameMk id="4" creationId="{E080F635-7E6B-54F7-8E27-6C66A81D1ACE}"/>
          </ac:graphicFrameMkLst>
        </pc:graphicFrameChg>
      </pc:sldChg>
      <pc:sldChg chg="modSp del mod">
        <pc:chgData name="Lizeth Nathalia Rojas Forero" userId="8df86f6f-8b07-4ccb-a26a-95347abd8def" providerId="ADAL" clId="{E6051E2A-14AE-430F-B135-1AAAF6EF5CE4}" dt="2024-12-09T20:11:15.480" v="138" actId="47"/>
        <pc:sldMkLst>
          <pc:docMk/>
          <pc:sldMk cId="3912644448" sldId="298"/>
        </pc:sldMkLst>
        <pc:spChg chg="mod">
          <ac:chgData name="Lizeth Nathalia Rojas Forero" userId="8df86f6f-8b07-4ccb-a26a-95347abd8def" providerId="ADAL" clId="{E6051E2A-14AE-430F-B135-1AAAF6EF5CE4}" dt="2024-12-09T20:08:48.635" v="128" actId="20577"/>
          <ac:spMkLst>
            <pc:docMk/>
            <pc:sldMk cId="3912644448" sldId="298"/>
            <ac:spMk id="4" creationId="{A914AC3C-1AC4-2664-A27D-85C83F6E8B47}"/>
          </ac:spMkLst>
        </pc:spChg>
      </pc:sldChg>
      <pc:sldChg chg="modSp add mod">
        <pc:chgData name="Lizeth Nathalia Rojas Forero" userId="8df86f6f-8b07-4ccb-a26a-95347abd8def" providerId="ADAL" clId="{E6051E2A-14AE-430F-B135-1AAAF6EF5CE4}" dt="2024-12-09T20:10:53.021" v="137" actId="1076"/>
        <pc:sldMkLst>
          <pc:docMk/>
          <pc:sldMk cId="2463828163" sldId="307"/>
        </pc:sldMkLst>
        <pc:spChg chg="mod">
          <ac:chgData name="Lizeth Nathalia Rojas Forero" userId="8df86f6f-8b07-4ccb-a26a-95347abd8def" providerId="ADAL" clId="{E6051E2A-14AE-430F-B135-1AAAF6EF5CE4}" dt="2024-12-09T20:10:53.021" v="137" actId="1076"/>
          <ac:spMkLst>
            <pc:docMk/>
            <pc:sldMk cId="2463828163" sldId="307"/>
            <ac:spMk id="2" creationId="{4C728ABC-DBC5-64AC-B86B-E27FF1B2C97B}"/>
          </ac:spMkLst>
        </pc:spChg>
      </pc:sldChg>
      <pc:sldChg chg="modSp mod">
        <pc:chgData name="Lizeth Nathalia Rojas Forero" userId="8df86f6f-8b07-4ccb-a26a-95347abd8def" providerId="ADAL" clId="{E6051E2A-14AE-430F-B135-1AAAF6EF5CE4}" dt="2024-12-09T20:09:12.469" v="130" actId="20577"/>
        <pc:sldMkLst>
          <pc:docMk/>
          <pc:sldMk cId="2589921284" sldId="308"/>
        </pc:sldMkLst>
        <pc:spChg chg="mod">
          <ac:chgData name="Lizeth Nathalia Rojas Forero" userId="8df86f6f-8b07-4ccb-a26a-95347abd8def" providerId="ADAL" clId="{E6051E2A-14AE-430F-B135-1AAAF6EF5CE4}" dt="2024-12-09T20:09:12.469" v="130" actId="20577"/>
          <ac:spMkLst>
            <pc:docMk/>
            <pc:sldMk cId="2589921284" sldId="308"/>
            <ac:spMk id="2" creationId="{4C728ABC-DBC5-64AC-B86B-E27FF1B2C97B}"/>
          </ac:spMkLst>
        </pc:spChg>
      </pc:sldChg>
      <pc:sldChg chg="delSp modSp mod">
        <pc:chgData name="Lizeth Nathalia Rojas Forero" userId="8df86f6f-8b07-4ccb-a26a-95347abd8def" providerId="ADAL" clId="{E6051E2A-14AE-430F-B135-1AAAF6EF5CE4}" dt="2024-12-09T20:15:40.735" v="235" actId="1076"/>
        <pc:sldMkLst>
          <pc:docMk/>
          <pc:sldMk cId="3431876621" sldId="323"/>
        </pc:sldMkLst>
        <pc:spChg chg="mod">
          <ac:chgData name="Lizeth Nathalia Rojas Forero" userId="8df86f6f-8b07-4ccb-a26a-95347abd8def" providerId="ADAL" clId="{E6051E2A-14AE-430F-B135-1AAAF6EF5CE4}" dt="2024-12-09T20:15:32.838" v="233" actId="1076"/>
          <ac:spMkLst>
            <pc:docMk/>
            <pc:sldMk cId="3431876621" sldId="323"/>
            <ac:spMk id="2" creationId="{4D471D65-3459-9F7D-75EC-8D756E10C49C}"/>
          </ac:spMkLst>
        </pc:spChg>
        <pc:spChg chg="del">
          <ac:chgData name="Lizeth Nathalia Rojas Forero" userId="8df86f6f-8b07-4ccb-a26a-95347abd8def" providerId="ADAL" clId="{E6051E2A-14AE-430F-B135-1AAAF6EF5CE4}" dt="2024-12-09T20:15:08.457" v="228" actId="478"/>
          <ac:spMkLst>
            <pc:docMk/>
            <pc:sldMk cId="3431876621" sldId="323"/>
            <ac:spMk id="3" creationId="{DC6D203D-4628-9165-C2D6-5486554733CD}"/>
          </ac:spMkLst>
        </pc:spChg>
        <pc:graphicFrameChg chg="mod">
          <ac:chgData name="Lizeth Nathalia Rojas Forero" userId="8df86f6f-8b07-4ccb-a26a-95347abd8def" providerId="ADAL" clId="{E6051E2A-14AE-430F-B135-1AAAF6EF5CE4}" dt="2024-12-09T20:15:40.735" v="235" actId="1076"/>
          <ac:graphicFrameMkLst>
            <pc:docMk/>
            <pc:sldMk cId="3431876621" sldId="323"/>
            <ac:graphicFrameMk id="7" creationId="{71F84470-DF5C-6A96-7D0E-2B0883E74F33}"/>
          </ac:graphicFrameMkLst>
        </pc:graphicFrameChg>
      </pc:sldChg>
      <pc:sldChg chg="modSp mod">
        <pc:chgData name="Lizeth Nathalia Rojas Forero" userId="8df86f6f-8b07-4ccb-a26a-95347abd8def" providerId="ADAL" clId="{E6051E2A-14AE-430F-B135-1AAAF6EF5CE4}" dt="2024-12-09T20:13:22.138" v="186" actId="1076"/>
        <pc:sldMkLst>
          <pc:docMk/>
          <pc:sldMk cId="470486419" sldId="325"/>
        </pc:sldMkLst>
        <pc:spChg chg="mod">
          <ac:chgData name="Lizeth Nathalia Rojas Forero" userId="8df86f6f-8b07-4ccb-a26a-95347abd8def" providerId="ADAL" clId="{E6051E2A-14AE-430F-B135-1AAAF6EF5CE4}" dt="2024-12-09T20:13:22.138" v="186" actId="1076"/>
          <ac:spMkLst>
            <pc:docMk/>
            <pc:sldMk cId="470486419" sldId="325"/>
            <ac:spMk id="8" creationId="{CE09C7B0-8F52-5598-572F-DE4AEEF6F59C}"/>
          </ac:spMkLst>
        </pc:spChg>
      </pc:sldChg>
      <pc:sldChg chg="modSp mod">
        <pc:chgData name="Lizeth Nathalia Rojas Forero" userId="8df86f6f-8b07-4ccb-a26a-95347abd8def" providerId="ADAL" clId="{E6051E2A-14AE-430F-B135-1AAAF6EF5CE4}" dt="2024-12-09T20:14:43.309" v="208" actId="20577"/>
        <pc:sldMkLst>
          <pc:docMk/>
          <pc:sldMk cId="3730177416" sldId="326"/>
        </pc:sldMkLst>
        <pc:spChg chg="mod">
          <ac:chgData name="Lizeth Nathalia Rojas Forero" userId="8df86f6f-8b07-4ccb-a26a-95347abd8def" providerId="ADAL" clId="{E6051E2A-14AE-430F-B135-1AAAF6EF5CE4}" dt="2024-12-09T20:14:43.309" v="208" actId="20577"/>
          <ac:spMkLst>
            <pc:docMk/>
            <pc:sldMk cId="3730177416" sldId="326"/>
            <ac:spMk id="3" creationId="{754539AA-96F3-1099-1571-57A5611EE35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5">
                <a:lumMod val="60000"/>
                <a:lumOff val="40000"/>
              </a:schemeClr>
            </a:solidFill>
            <a:ln>
              <a:noFill/>
            </a:ln>
            <a:effectLst/>
            <a:sp3d/>
          </c:spPr>
          <c:invertIfNegative val="0"/>
          <c:dPt>
            <c:idx val="0"/>
            <c:invertIfNegative val="0"/>
            <c:bubble3D val="0"/>
            <c:spPr>
              <a:solidFill>
                <a:schemeClr val="accent2"/>
              </a:solidFill>
              <a:ln>
                <a:noFill/>
              </a:ln>
              <a:effectLst/>
              <a:sp3d/>
            </c:spPr>
            <c:extLst>
              <c:ext xmlns:c16="http://schemas.microsoft.com/office/drawing/2014/chart" uri="{C3380CC4-5D6E-409C-BE32-E72D297353CC}">
                <c16:uniqueId val="{00000004-601F-49BB-A428-E4CA4CEBADF4}"/>
              </c:ext>
            </c:extLst>
          </c:dPt>
          <c:dPt>
            <c:idx val="1"/>
            <c:invertIfNegative val="0"/>
            <c:bubble3D val="0"/>
            <c:spPr>
              <a:solidFill>
                <a:schemeClr val="accent6"/>
              </a:solidFill>
              <a:ln>
                <a:noFill/>
              </a:ln>
              <a:effectLst/>
              <a:sp3d/>
            </c:spPr>
            <c:extLst>
              <c:ext xmlns:c16="http://schemas.microsoft.com/office/drawing/2014/chart" uri="{C3380CC4-5D6E-409C-BE32-E72D297353CC}">
                <c16:uniqueId val="{00000001-601F-49BB-A428-E4CA4CEBADF4}"/>
              </c:ext>
            </c:extLst>
          </c:dPt>
          <c:dPt>
            <c:idx val="2"/>
            <c:invertIfNegative val="0"/>
            <c:bubble3D val="0"/>
            <c:spPr>
              <a:solidFill>
                <a:schemeClr val="accent4"/>
              </a:solidFill>
              <a:ln>
                <a:noFill/>
              </a:ln>
              <a:effectLst/>
              <a:sp3d/>
            </c:spPr>
            <c:extLst>
              <c:ext xmlns:c16="http://schemas.microsoft.com/office/drawing/2014/chart" uri="{C3380CC4-5D6E-409C-BE32-E72D297353CC}">
                <c16:uniqueId val="{00000003-601F-49BB-A428-E4CA4CEBADF4}"/>
              </c:ext>
            </c:extLst>
          </c:dPt>
          <c:dLbls>
            <c:dLbl>
              <c:idx val="0"/>
              <c:layout>
                <c:manualLayout>
                  <c:x val="2.8159504644707345E-2"/>
                  <c:y val="-5.2538534509029067E-2"/>
                </c:manualLayout>
              </c:layout>
              <c:tx>
                <c:rich>
                  <a:bodyPr/>
                  <a:lstStyle/>
                  <a:p>
                    <a:fld id="{50FED4C0-7CD5-4EFF-A0AC-C7933DADA070}" type="VALUE">
                      <a:rPr lang="en-US">
                        <a:solidFill>
                          <a:srgbClr val="FF0000"/>
                        </a:solidFill>
                      </a:rPr>
                      <a:pPr/>
                      <a:t>[VALOR]</a:t>
                    </a:fld>
                    <a:endParaRPr lang="es-CO"/>
                  </a:p>
                </c:rich>
              </c:tx>
              <c:showLegendKey val="0"/>
              <c:showVal val="1"/>
              <c:showCatName val="0"/>
              <c:showSerName val="0"/>
              <c:showPercent val="0"/>
              <c:showBubbleSize val="0"/>
              <c:extLst>
                <c:ext xmlns:c15="http://schemas.microsoft.com/office/drawing/2012/chart" uri="{CE6537A1-D6FC-4f65-9D91-7224C49458BB}">
                  <c15:layout>
                    <c:manualLayout>
                      <c:w val="8.5222222222222227E-2"/>
                      <c:h val="8.789370078740158E-2"/>
                    </c:manualLayout>
                  </c15:layout>
                  <c15:dlblFieldTable/>
                  <c15:showDataLabelsRange val="0"/>
                </c:ext>
                <c:ext xmlns:c16="http://schemas.microsoft.com/office/drawing/2014/chart" uri="{C3380CC4-5D6E-409C-BE32-E72D297353CC}">
                  <c16:uniqueId val="{00000004-601F-49BB-A428-E4CA4CEBADF4}"/>
                </c:ext>
              </c:extLst>
            </c:dLbl>
            <c:dLbl>
              <c:idx val="1"/>
              <c:layout>
                <c:manualLayout>
                  <c:x val="2.9344836885572548E-2"/>
                  <c:y val="-5.2538411631130377E-2"/>
                </c:manualLayout>
              </c:layout>
              <c:tx>
                <c:rich>
                  <a:bodyPr/>
                  <a:lstStyle/>
                  <a:p>
                    <a:fld id="{860224FF-E587-4D37-A0D7-457ACB7DF2B9}" type="VALUE">
                      <a:rPr lang="en-US">
                        <a:solidFill>
                          <a:schemeClr val="accent6">
                            <a:lumMod val="75000"/>
                          </a:schemeClr>
                        </a:solidFill>
                      </a:rPr>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01F-49BB-A428-E4CA4CEBADF4}"/>
                </c:ext>
              </c:extLst>
            </c:dLbl>
            <c:dLbl>
              <c:idx val="2"/>
              <c:layout>
                <c:manualLayout>
                  <c:x val="3.338426364898095E-2"/>
                  <c:y val="-6.3514357053682954E-2"/>
                </c:manualLayout>
              </c:layout>
              <c:tx>
                <c:rich>
                  <a:bodyPr/>
                  <a:lstStyle/>
                  <a:p>
                    <a:fld id="{BEEDE608-E0ED-4B86-9DC6-42209E1969E5}" type="VALUE">
                      <a:rPr lang="en-US">
                        <a:solidFill>
                          <a:schemeClr val="accent2"/>
                        </a:solidFill>
                      </a:rPr>
                      <a:pPr/>
                      <a:t>[VALOR]</a:t>
                    </a:fld>
                    <a:endParaRPr lang="es-CO"/>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01F-49BB-A428-E4CA4CEBADF4}"/>
                </c:ext>
              </c:extLst>
            </c:dLbl>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Arial Narrow" panose="020B0606020202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Hoja1!$G$16:$G$18</c:f>
              <c:numCache>
                <c:formatCode>General</c:formatCode>
                <c:ptCount val="3"/>
                <c:pt idx="0">
                  <c:v>2022</c:v>
                </c:pt>
                <c:pt idx="1">
                  <c:v>2023</c:v>
                </c:pt>
                <c:pt idx="2" formatCode="mmm\-yy">
                  <c:v>45536</c:v>
                </c:pt>
              </c:numCache>
            </c:numRef>
          </c:cat>
          <c:val>
            <c:numRef>
              <c:f>Hoja1!$H$16:$H$18</c:f>
              <c:numCache>
                <c:formatCode>General</c:formatCode>
                <c:ptCount val="3"/>
                <c:pt idx="0">
                  <c:v>237</c:v>
                </c:pt>
                <c:pt idx="1">
                  <c:v>177</c:v>
                </c:pt>
                <c:pt idx="2">
                  <c:v>111</c:v>
                </c:pt>
              </c:numCache>
            </c:numRef>
          </c:val>
          <c:extLst>
            <c:ext xmlns:c16="http://schemas.microsoft.com/office/drawing/2014/chart" uri="{C3380CC4-5D6E-409C-BE32-E72D297353CC}">
              <c16:uniqueId val="{00000005-601F-49BB-A428-E4CA4CEBADF4}"/>
            </c:ext>
          </c:extLst>
        </c:ser>
        <c:dLbls>
          <c:showLegendKey val="0"/>
          <c:showVal val="1"/>
          <c:showCatName val="0"/>
          <c:showSerName val="0"/>
          <c:showPercent val="0"/>
          <c:showBubbleSize val="0"/>
        </c:dLbls>
        <c:gapWidth val="150"/>
        <c:shape val="box"/>
        <c:axId val="1165932176"/>
        <c:axId val="1165937936"/>
        <c:axId val="0"/>
      </c:bar3DChart>
      <c:catAx>
        <c:axId val="1165932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s-CO"/>
          </a:p>
        </c:txPr>
        <c:crossAx val="1165937936"/>
        <c:crosses val="autoZero"/>
        <c:auto val="1"/>
        <c:lblAlgn val="ctr"/>
        <c:lblOffset val="100"/>
        <c:noMultiLvlLbl val="0"/>
      </c:catAx>
      <c:valAx>
        <c:axId val="1165937936"/>
        <c:scaling>
          <c:orientation val="minMax"/>
        </c:scaling>
        <c:delete val="1"/>
        <c:axPos val="l"/>
        <c:numFmt formatCode="General" sourceLinked="1"/>
        <c:majorTickMark val="none"/>
        <c:minorTickMark val="none"/>
        <c:tickLblPos val="nextTo"/>
        <c:crossAx val="1165932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sng" strike="noStrike" kern="1200" spc="0" baseline="0">
                <a:solidFill>
                  <a:srgbClr val="D13C47"/>
                </a:solidFill>
                <a:latin typeface="Arial Narrow" panose="020B0606020202030204" pitchFamily="34" charset="0"/>
                <a:ea typeface="+mn-ea"/>
                <a:cs typeface="+mn-cs"/>
              </a:defRPr>
            </a:pPr>
            <a:r>
              <a:rPr lang="es-CO" sz="2000" b="1" u="sng" dirty="0">
                <a:solidFill>
                  <a:srgbClr val="D13C47"/>
                </a:solidFill>
              </a:rPr>
              <a:t>LÍNEA DE TIEMPO DE REQUERMIENTOS ALLEGADOS A LA OCI 2022 – NOV 2024</a:t>
            </a:r>
          </a:p>
        </c:rich>
      </c:tx>
      <c:overlay val="0"/>
      <c:spPr>
        <a:noFill/>
        <a:ln>
          <a:noFill/>
        </a:ln>
        <a:effectLst/>
      </c:spPr>
      <c:txPr>
        <a:bodyPr rot="0" spcFirstLastPara="1" vertOverflow="ellipsis" vert="horz" wrap="square" anchor="ctr" anchorCtr="1"/>
        <a:lstStyle/>
        <a:p>
          <a:pPr>
            <a:defRPr sz="2000" b="1" i="0" u="sng" strike="noStrike" kern="1200" spc="0" baseline="0">
              <a:solidFill>
                <a:srgbClr val="D13C47"/>
              </a:solidFill>
              <a:latin typeface="Arial Narrow" panose="020B0606020202030204" pitchFamily="34" charset="0"/>
              <a:ea typeface="+mn-ea"/>
              <a:cs typeface="+mn-cs"/>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2"/>
            </a:solidFill>
            <a:ln>
              <a:noFill/>
            </a:ln>
            <a:effectLst/>
            <a:sp3d/>
          </c:spPr>
          <c:invertIfNegative val="0"/>
          <c:dPt>
            <c:idx val="1"/>
            <c:invertIfNegative val="0"/>
            <c:bubble3D val="0"/>
            <c:spPr>
              <a:solidFill>
                <a:srgbClr val="00B050"/>
              </a:solidFill>
              <a:ln>
                <a:noFill/>
              </a:ln>
              <a:effectLst/>
              <a:sp3d/>
            </c:spPr>
            <c:extLst>
              <c:ext xmlns:c16="http://schemas.microsoft.com/office/drawing/2014/chart" uri="{C3380CC4-5D6E-409C-BE32-E72D297353CC}">
                <c16:uniqueId val="{00000002-8EEA-4036-B5F5-96F2C67B4C10}"/>
              </c:ext>
            </c:extLst>
          </c:dPt>
          <c:dPt>
            <c:idx val="2"/>
            <c:invertIfNegative val="0"/>
            <c:bubble3D val="0"/>
            <c:spPr>
              <a:solidFill>
                <a:srgbClr val="FFC000"/>
              </a:solidFill>
              <a:ln>
                <a:noFill/>
              </a:ln>
              <a:effectLst/>
              <a:sp3d/>
            </c:spPr>
            <c:extLst>
              <c:ext xmlns:c16="http://schemas.microsoft.com/office/drawing/2014/chart" uri="{C3380CC4-5D6E-409C-BE32-E72D297353CC}">
                <c16:uniqueId val="{00000003-8EEA-4036-B5F5-96F2C67B4C10}"/>
              </c:ext>
            </c:extLst>
          </c:dPt>
          <c:dLbls>
            <c:dLbl>
              <c:idx val="0"/>
              <c:layout>
                <c:manualLayout>
                  <c:x val="3.4170154589680708E-2"/>
                  <c:y val="-4.97967519522399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EA-4036-B5F5-96F2C67B4C10}"/>
                </c:ext>
              </c:extLst>
            </c:dLbl>
            <c:dLbl>
              <c:idx val="1"/>
              <c:layout>
                <c:manualLayout>
                  <c:x val="3.5593911030917379E-2"/>
                  <c:y val="-4.7425478049752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EA-4036-B5F5-96F2C67B4C10}"/>
                </c:ext>
              </c:extLst>
            </c:dLbl>
            <c:dLbl>
              <c:idx val="2"/>
              <c:layout>
                <c:manualLayout>
                  <c:x val="3.5593911030917379E-2"/>
                  <c:y val="-4.7425478049752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EA-4036-B5F5-96F2C67B4C10}"/>
                </c:ext>
              </c:extLst>
            </c:dLbl>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Arial Narrow" panose="020B0606020202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Hoja1!$C$17:$C$19</c:f>
              <c:strCache>
                <c:ptCount val="3"/>
                <c:pt idx="0">
                  <c:v>2022</c:v>
                </c:pt>
                <c:pt idx="1">
                  <c:v>2023</c:v>
                </c:pt>
                <c:pt idx="2">
                  <c:v> Nov 2024</c:v>
                </c:pt>
              </c:strCache>
            </c:strRef>
          </c:cat>
          <c:val>
            <c:numRef>
              <c:f>Hoja1!$D$17:$D$19</c:f>
              <c:numCache>
                <c:formatCode>General</c:formatCode>
                <c:ptCount val="3"/>
                <c:pt idx="0">
                  <c:v>3574</c:v>
                </c:pt>
                <c:pt idx="1">
                  <c:v>4472</c:v>
                </c:pt>
                <c:pt idx="2">
                  <c:v>4475</c:v>
                </c:pt>
              </c:numCache>
            </c:numRef>
          </c:val>
          <c:extLst>
            <c:ext xmlns:c16="http://schemas.microsoft.com/office/drawing/2014/chart" uri="{C3380CC4-5D6E-409C-BE32-E72D297353CC}">
              <c16:uniqueId val="{00000000-8EEA-4036-B5F5-96F2C67B4C10}"/>
            </c:ext>
          </c:extLst>
        </c:ser>
        <c:dLbls>
          <c:showLegendKey val="0"/>
          <c:showVal val="1"/>
          <c:showCatName val="0"/>
          <c:showSerName val="0"/>
          <c:showPercent val="0"/>
          <c:showBubbleSize val="0"/>
        </c:dLbls>
        <c:gapWidth val="150"/>
        <c:shape val="box"/>
        <c:axId val="2020557392"/>
        <c:axId val="2020559792"/>
        <c:axId val="0"/>
      </c:bar3DChart>
      <c:catAx>
        <c:axId val="20205573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Arial Narrow" panose="020B0606020202030204" pitchFamily="34" charset="0"/>
                <a:ea typeface="+mn-ea"/>
                <a:cs typeface="+mn-cs"/>
              </a:defRPr>
            </a:pPr>
            <a:endParaRPr lang="es-CO"/>
          </a:p>
        </c:txPr>
        <c:crossAx val="2020559792"/>
        <c:crosses val="autoZero"/>
        <c:auto val="1"/>
        <c:lblAlgn val="ctr"/>
        <c:lblOffset val="100"/>
        <c:noMultiLvlLbl val="0"/>
      </c:catAx>
      <c:valAx>
        <c:axId val="2020559792"/>
        <c:scaling>
          <c:orientation val="minMax"/>
        </c:scaling>
        <c:delete val="1"/>
        <c:axPos val="l"/>
        <c:numFmt formatCode="General" sourceLinked="1"/>
        <c:majorTickMark val="none"/>
        <c:minorTickMark val="none"/>
        <c:tickLblPos val="nextTo"/>
        <c:crossAx val="20205573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Narrow" panose="020B0606020202030204" pitchFamily="34" charset="0"/>
                <a:ea typeface="+mn-ea"/>
                <a:cs typeface="+mn-cs"/>
              </a:defRPr>
            </a:pPr>
            <a:r>
              <a:rPr lang="es-CO" dirty="0">
                <a:solidFill>
                  <a:srgbClr val="C00000"/>
                </a:solidFill>
              </a:rPr>
              <a:t>RESULTADOS DE LAS DIMENSIONES PUBLICADAS EN LAS VIGENCIAS 2022 - 2023 -2024</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Arial Narrow" panose="020B0606020202030204" pitchFamily="34" charset="0"/>
              <a:ea typeface="+mn-ea"/>
              <a:cs typeface="+mn-cs"/>
            </a:defRPr>
          </a:pPr>
          <a:endParaRPr lang="es-CO"/>
        </a:p>
      </c:txPr>
    </c:title>
    <c:autoTitleDeleted val="0"/>
    <c:plotArea>
      <c:layout/>
      <c:barChart>
        <c:barDir val="bar"/>
        <c:grouping val="clustered"/>
        <c:varyColors val="0"/>
        <c:ser>
          <c:idx val="0"/>
          <c:order val="0"/>
          <c:tx>
            <c:strRef>
              <c:f>Hoja4!$J$41</c:f>
              <c:strCache>
                <c:ptCount val="1"/>
                <c:pt idx="0">
                  <c:v>2022</c:v>
                </c:pt>
              </c:strCache>
            </c:strRef>
          </c:tx>
          <c:spPr>
            <a:solidFill>
              <a:srgbClr val="C00000"/>
            </a:solidFill>
            <a:ln>
              <a:noFill/>
            </a:ln>
            <a:effectLst/>
          </c:spPr>
          <c:invertIfNegative val="0"/>
          <c:dPt>
            <c:idx val="6"/>
            <c:invertIfNegative val="0"/>
            <c:bubble3D val="0"/>
            <c:spPr>
              <a:solidFill>
                <a:schemeClr val="accent2"/>
              </a:solidFill>
              <a:ln>
                <a:noFill/>
              </a:ln>
              <a:effectLst/>
            </c:spPr>
            <c:extLst>
              <c:ext xmlns:c16="http://schemas.microsoft.com/office/drawing/2014/chart" uri="{C3380CC4-5D6E-409C-BE32-E72D297353CC}">
                <c16:uniqueId val="{00000000-010A-4321-8464-58D5218BA2B1}"/>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Hoja4!$I$42:$I$48</c:f>
              <c:strCache>
                <c:ptCount val="7"/>
                <c:pt idx="0">
                  <c:v>Talento Humano </c:v>
                </c:pt>
                <c:pt idx="1">
                  <c:v>Direccionamiento Estratégico y Planeación</c:v>
                </c:pt>
                <c:pt idx="2">
                  <c:v>Gestion para Resultados con valores</c:v>
                </c:pt>
                <c:pt idx="3">
                  <c:v>Evaluación de Resultados</c:v>
                </c:pt>
                <c:pt idx="4">
                  <c:v>Información y Comunicación</c:v>
                </c:pt>
                <c:pt idx="5">
                  <c:v>Gestión del Conocimiento</c:v>
                </c:pt>
                <c:pt idx="6">
                  <c:v>Control Interno</c:v>
                </c:pt>
              </c:strCache>
            </c:strRef>
          </c:cat>
          <c:val>
            <c:numRef>
              <c:f>Hoja4!$J$42:$J$48</c:f>
              <c:numCache>
                <c:formatCode>General</c:formatCode>
                <c:ptCount val="7"/>
                <c:pt idx="0">
                  <c:v>78</c:v>
                </c:pt>
                <c:pt idx="1">
                  <c:v>73.7</c:v>
                </c:pt>
                <c:pt idx="2">
                  <c:v>74.599999999999994</c:v>
                </c:pt>
                <c:pt idx="3">
                  <c:v>67.5</c:v>
                </c:pt>
                <c:pt idx="4">
                  <c:v>74.400000000000006</c:v>
                </c:pt>
                <c:pt idx="5">
                  <c:v>69.099999999999994</c:v>
                </c:pt>
                <c:pt idx="6">
                  <c:v>74.5</c:v>
                </c:pt>
              </c:numCache>
            </c:numRef>
          </c:val>
          <c:extLst>
            <c:ext xmlns:c16="http://schemas.microsoft.com/office/drawing/2014/chart" uri="{C3380CC4-5D6E-409C-BE32-E72D297353CC}">
              <c16:uniqueId val="{00000000-776B-4C67-B147-67AACD0F884F}"/>
            </c:ext>
          </c:extLst>
        </c:ser>
        <c:ser>
          <c:idx val="1"/>
          <c:order val="1"/>
          <c:tx>
            <c:strRef>
              <c:f>Hoja4!$K$41</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Hoja4!$I$42:$I$48</c:f>
              <c:strCache>
                <c:ptCount val="7"/>
                <c:pt idx="0">
                  <c:v>Talento Humano </c:v>
                </c:pt>
                <c:pt idx="1">
                  <c:v>Direccionamiento Estratégico y Planeación</c:v>
                </c:pt>
                <c:pt idx="2">
                  <c:v>Gestion para Resultados con valores</c:v>
                </c:pt>
                <c:pt idx="3">
                  <c:v>Evaluación de Resultados</c:v>
                </c:pt>
                <c:pt idx="4">
                  <c:v>Información y Comunicación</c:v>
                </c:pt>
                <c:pt idx="5">
                  <c:v>Gestión del Conocimiento</c:v>
                </c:pt>
                <c:pt idx="6">
                  <c:v>Control Interno</c:v>
                </c:pt>
              </c:strCache>
            </c:strRef>
          </c:cat>
          <c:val>
            <c:numRef>
              <c:f>Hoja4!$K$42:$K$48</c:f>
              <c:numCache>
                <c:formatCode>General</c:formatCode>
                <c:ptCount val="7"/>
                <c:pt idx="0">
                  <c:v>82.1</c:v>
                </c:pt>
                <c:pt idx="1">
                  <c:v>93.6</c:v>
                </c:pt>
                <c:pt idx="2">
                  <c:v>82.3</c:v>
                </c:pt>
                <c:pt idx="3">
                  <c:v>84.5</c:v>
                </c:pt>
                <c:pt idx="4">
                  <c:v>81.400000000000006</c:v>
                </c:pt>
                <c:pt idx="5">
                  <c:v>67.599999999999994</c:v>
                </c:pt>
                <c:pt idx="6">
                  <c:v>94.4</c:v>
                </c:pt>
              </c:numCache>
            </c:numRef>
          </c:val>
          <c:extLst>
            <c:ext xmlns:c16="http://schemas.microsoft.com/office/drawing/2014/chart" uri="{C3380CC4-5D6E-409C-BE32-E72D297353CC}">
              <c16:uniqueId val="{00000001-776B-4C67-B147-67AACD0F884F}"/>
            </c:ext>
          </c:extLst>
        </c:ser>
        <c:ser>
          <c:idx val="2"/>
          <c:order val="2"/>
          <c:tx>
            <c:strRef>
              <c:f>Hoja4!$L$41</c:f>
              <c:strCache>
                <c:ptCount val="1"/>
                <c:pt idx="0">
                  <c:v>2024</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Narrow" panose="020B0606020202030204" pitchFamily="34" charset="0"/>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Hoja4!$I$42:$I$48</c:f>
              <c:strCache>
                <c:ptCount val="7"/>
                <c:pt idx="0">
                  <c:v>Talento Humano </c:v>
                </c:pt>
                <c:pt idx="1">
                  <c:v>Direccionamiento Estratégico y Planeación</c:v>
                </c:pt>
                <c:pt idx="2">
                  <c:v>Gestion para Resultados con valores</c:v>
                </c:pt>
                <c:pt idx="3">
                  <c:v>Evaluación de Resultados</c:v>
                </c:pt>
                <c:pt idx="4">
                  <c:v>Información y Comunicación</c:v>
                </c:pt>
                <c:pt idx="5">
                  <c:v>Gestión del Conocimiento</c:v>
                </c:pt>
                <c:pt idx="6">
                  <c:v>Control Interno</c:v>
                </c:pt>
              </c:strCache>
            </c:strRef>
          </c:cat>
          <c:val>
            <c:numRef>
              <c:f>Hoja4!$L$42:$L$48</c:f>
              <c:numCache>
                <c:formatCode>General</c:formatCode>
                <c:ptCount val="7"/>
                <c:pt idx="0">
                  <c:v>94.26</c:v>
                </c:pt>
                <c:pt idx="1">
                  <c:v>93.75</c:v>
                </c:pt>
                <c:pt idx="2">
                  <c:v>84.58</c:v>
                </c:pt>
                <c:pt idx="3">
                  <c:v>94.15</c:v>
                </c:pt>
                <c:pt idx="4">
                  <c:v>80.760000000000005</c:v>
                </c:pt>
                <c:pt idx="5">
                  <c:v>88.49</c:v>
                </c:pt>
                <c:pt idx="6">
                  <c:v>98.71</c:v>
                </c:pt>
              </c:numCache>
            </c:numRef>
          </c:val>
          <c:extLst>
            <c:ext xmlns:c16="http://schemas.microsoft.com/office/drawing/2014/chart" uri="{C3380CC4-5D6E-409C-BE32-E72D297353CC}">
              <c16:uniqueId val="{00000002-776B-4C67-B147-67AACD0F884F}"/>
            </c:ext>
          </c:extLst>
        </c:ser>
        <c:dLbls>
          <c:dLblPos val="outEnd"/>
          <c:showLegendKey val="0"/>
          <c:showVal val="1"/>
          <c:showCatName val="0"/>
          <c:showSerName val="0"/>
          <c:showPercent val="0"/>
          <c:showBubbleSize val="0"/>
        </c:dLbls>
        <c:gapWidth val="182"/>
        <c:axId val="198262480"/>
        <c:axId val="198248080"/>
      </c:barChart>
      <c:catAx>
        <c:axId val="198262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crossAx val="198248080"/>
        <c:crosses val="autoZero"/>
        <c:auto val="1"/>
        <c:lblAlgn val="ctr"/>
        <c:lblOffset val="100"/>
        <c:noMultiLvlLbl val="0"/>
      </c:catAx>
      <c:valAx>
        <c:axId val="198248080"/>
        <c:scaling>
          <c:orientation val="minMax"/>
        </c:scaling>
        <c:delete val="1"/>
        <c:axPos val="b"/>
        <c:numFmt formatCode="General" sourceLinked="1"/>
        <c:majorTickMark val="none"/>
        <c:minorTickMark val="none"/>
        <c:tickLblPos val="nextTo"/>
        <c:crossAx val="198262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Narrow" panose="020B0606020202030204" pitchFamily="34" charset="0"/>
              <a:ea typeface="+mn-ea"/>
              <a:cs typeface="+mn-cs"/>
            </a:defRPr>
          </a:pPr>
          <a:endParaRPr lang="es-CO"/>
        </a:p>
      </c:txPr>
    </c:legend>
    <c:plotVisOnly val="1"/>
    <c:dispBlanksAs val="gap"/>
    <c:showDLblsOverMax val="0"/>
  </c:chart>
  <c:spPr>
    <a:noFill/>
    <a:ln>
      <a:noFill/>
    </a:ln>
    <a:effectLst/>
  </c:spPr>
  <c:txPr>
    <a:bodyPr/>
    <a:lstStyle/>
    <a:p>
      <a:pPr>
        <a:defRPr sz="1200" b="1">
          <a:latin typeface="Arial Narrow" panose="020B060602020203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8980461065627234"/>
          <c:y val="4.0523725321283011E-2"/>
          <c:w val="0.46601602110869345"/>
          <c:h val="0.93267330307320029"/>
        </c:manualLayout>
      </c:layout>
      <c:bar3DChart>
        <c:barDir val="bar"/>
        <c:grouping val="clustered"/>
        <c:varyColors val="0"/>
        <c:ser>
          <c:idx val="0"/>
          <c:order val="0"/>
          <c:tx>
            <c:strRef>
              <c:f>Hoja1!$G$18</c:f>
              <c:strCache>
                <c:ptCount val="1"/>
                <c:pt idx="0">
                  <c:v>Puntaje</c:v>
                </c:pt>
              </c:strCache>
            </c:strRef>
          </c:tx>
          <c:spPr>
            <a:solidFill>
              <a:schemeClr val="accent2"/>
            </a:solidFill>
            <a:ln>
              <a:noFill/>
            </a:ln>
            <a:effectLst/>
            <a:sp3d/>
          </c:spPr>
          <c:invertIfNegative val="0"/>
          <c:dPt>
            <c:idx val="0"/>
            <c:invertIfNegative val="0"/>
            <c:bubble3D val="0"/>
            <c:spPr>
              <a:solidFill>
                <a:srgbClr val="0070C0"/>
              </a:solidFill>
              <a:ln>
                <a:noFill/>
              </a:ln>
              <a:effectLst/>
              <a:sp3d/>
            </c:spPr>
            <c:extLst>
              <c:ext xmlns:c16="http://schemas.microsoft.com/office/drawing/2014/chart" uri="{C3380CC4-5D6E-409C-BE32-E72D297353CC}">
                <c16:uniqueId val="{00000006-09EA-4FC3-8109-9F5683AEDF3A}"/>
              </c:ext>
            </c:extLst>
          </c:dPt>
          <c:dPt>
            <c:idx val="1"/>
            <c:invertIfNegative val="0"/>
            <c:bubble3D val="0"/>
            <c:spPr>
              <a:solidFill>
                <a:srgbClr val="D13C47"/>
              </a:solidFill>
              <a:ln>
                <a:noFill/>
              </a:ln>
              <a:effectLst/>
              <a:sp3d/>
            </c:spPr>
            <c:extLst>
              <c:ext xmlns:c16="http://schemas.microsoft.com/office/drawing/2014/chart" uri="{C3380CC4-5D6E-409C-BE32-E72D297353CC}">
                <c16:uniqueId val="{00000005-09EA-4FC3-8109-9F5683AEDF3A}"/>
              </c:ext>
            </c:extLst>
          </c:dPt>
          <c:dPt>
            <c:idx val="2"/>
            <c:invertIfNegative val="0"/>
            <c:bubble3D val="0"/>
            <c:spPr>
              <a:solidFill>
                <a:srgbClr val="FFC000"/>
              </a:solidFill>
              <a:ln>
                <a:noFill/>
              </a:ln>
              <a:effectLst/>
              <a:sp3d/>
            </c:spPr>
            <c:extLst>
              <c:ext xmlns:c16="http://schemas.microsoft.com/office/drawing/2014/chart" uri="{C3380CC4-5D6E-409C-BE32-E72D297353CC}">
                <c16:uniqueId val="{00000004-09EA-4FC3-8109-9F5683AEDF3A}"/>
              </c:ext>
            </c:extLst>
          </c:dPt>
          <c:dPt>
            <c:idx val="3"/>
            <c:invertIfNegative val="0"/>
            <c:bubble3D val="0"/>
            <c:spPr>
              <a:solidFill>
                <a:srgbClr val="00B0F0"/>
              </a:solidFill>
              <a:ln>
                <a:noFill/>
              </a:ln>
              <a:effectLst/>
              <a:sp3d/>
            </c:spPr>
            <c:extLst>
              <c:ext xmlns:c16="http://schemas.microsoft.com/office/drawing/2014/chart" uri="{C3380CC4-5D6E-409C-BE32-E72D297353CC}">
                <c16:uniqueId val="{00000003-09EA-4FC3-8109-9F5683AEDF3A}"/>
              </c:ext>
            </c:extLst>
          </c:dPt>
          <c:dPt>
            <c:idx val="4"/>
            <c:invertIfNegative val="0"/>
            <c:bubble3D val="0"/>
            <c:spPr>
              <a:solidFill>
                <a:schemeClr val="accent1">
                  <a:lumMod val="60000"/>
                  <a:lumOff val="40000"/>
                </a:schemeClr>
              </a:solidFill>
              <a:ln>
                <a:noFill/>
              </a:ln>
              <a:effectLst/>
              <a:sp3d/>
            </c:spPr>
            <c:extLst>
              <c:ext xmlns:c16="http://schemas.microsoft.com/office/drawing/2014/chart" uri="{C3380CC4-5D6E-409C-BE32-E72D297353CC}">
                <c16:uniqueId val="{00000002-09EA-4FC3-8109-9F5683AEDF3A}"/>
              </c:ext>
            </c:extLst>
          </c:dPt>
          <c:dLbls>
            <c:dLbl>
              <c:idx val="0"/>
              <c:layout>
                <c:manualLayout>
                  <c:x val="9.4482237339380201E-3"/>
                  <c:y val="-2.43664717348945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EA-4FC3-8109-9F5683AEDF3A}"/>
                </c:ext>
              </c:extLst>
            </c:dLbl>
            <c:dLbl>
              <c:idx val="1"/>
              <c:layout>
                <c:manualLayout>
                  <c:x val="1.3497462477054314E-2"/>
                  <c:y val="8.934269760014030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EA-4FC3-8109-9F5683AEDF3A}"/>
                </c:ext>
              </c:extLst>
            </c:dLbl>
            <c:dLbl>
              <c:idx val="2"/>
              <c:layout>
                <c:manualLayout>
                  <c:x val="1.61969549724651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EA-4FC3-8109-9F5683AEDF3A}"/>
                </c:ext>
              </c:extLst>
            </c:dLbl>
            <c:dLbl>
              <c:idx val="3"/>
              <c:layout>
                <c:manualLayout>
                  <c:x val="1.75467012201706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EA-4FC3-8109-9F5683AEDF3A}"/>
                </c:ext>
              </c:extLst>
            </c:dLbl>
            <c:dLbl>
              <c:idx val="4"/>
              <c:layout>
                <c:manualLayout>
                  <c:x val="1.2147716229348784E-2"/>
                  <c:y val="-4.87329434697855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EA-4FC3-8109-9F5683AEDF3A}"/>
                </c:ext>
              </c:extLst>
            </c:dLbl>
            <c:dLbl>
              <c:idx val="5"/>
              <c:layout>
                <c:manualLayout>
                  <c:x val="2.0246193715581472E-2"/>
                  <c:y val="-2.43664717348930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EA-4FC3-8109-9F5683AEDF3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Narrow" panose="020B0606020202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Hoja1!$F$19:$F$24</c:f>
              <c:strCache>
                <c:ptCount val="6"/>
                <c:pt idx="0">
                  <c:v>UNIDAD NACIONAL DE PROTECCION</c:v>
                </c:pt>
                <c:pt idx="1">
                  <c:v>MINISTERIO DEL INTERIOR</c:v>
                </c:pt>
                <c:pt idx="2">
                  <c:v>DIRECCION NACIONAL DE DERECHO DE AUTOR</c:v>
                </c:pt>
                <c:pt idx="3">
                  <c:v>CORPORACION NACIONAL PARA LA RECONSTRUCCION DE LA CUENCA DEL RIO PAEZ Y ZONAS ALEDAÑAS</c:v>
                </c:pt>
                <c:pt idx="4">
                  <c:v>DIRECCION NACIONAL DE BOMBEROS</c:v>
                </c:pt>
                <c:pt idx="5">
                  <c:v>IMPRENTA NACIONAL DE COLOMBIA</c:v>
                </c:pt>
              </c:strCache>
            </c:strRef>
          </c:cat>
          <c:val>
            <c:numRef>
              <c:f>Hoja1!$G$19:$G$24</c:f>
              <c:numCache>
                <c:formatCode>0.0</c:formatCode>
                <c:ptCount val="6"/>
                <c:pt idx="0">
                  <c:v>87.67</c:v>
                </c:pt>
                <c:pt idx="1">
                  <c:v>84.3</c:v>
                </c:pt>
                <c:pt idx="2">
                  <c:v>80.040000000000006</c:v>
                </c:pt>
                <c:pt idx="3">
                  <c:v>77.349999999999994</c:v>
                </c:pt>
                <c:pt idx="4">
                  <c:v>71.89</c:v>
                </c:pt>
                <c:pt idx="5">
                  <c:v>64.599999999999994</c:v>
                </c:pt>
              </c:numCache>
            </c:numRef>
          </c:val>
          <c:extLst>
            <c:ext xmlns:c16="http://schemas.microsoft.com/office/drawing/2014/chart" uri="{C3380CC4-5D6E-409C-BE32-E72D297353CC}">
              <c16:uniqueId val="{00000000-09EA-4FC3-8109-9F5683AEDF3A}"/>
            </c:ext>
          </c:extLst>
        </c:ser>
        <c:dLbls>
          <c:showLegendKey val="0"/>
          <c:showVal val="1"/>
          <c:showCatName val="0"/>
          <c:showSerName val="0"/>
          <c:showPercent val="0"/>
          <c:showBubbleSize val="0"/>
        </c:dLbls>
        <c:gapWidth val="150"/>
        <c:shape val="box"/>
        <c:axId val="2020556912"/>
        <c:axId val="2020557872"/>
        <c:axId val="0"/>
      </c:bar3DChart>
      <c:catAx>
        <c:axId val="2020556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Narrow" panose="020B0606020202030204" pitchFamily="34" charset="0"/>
                <a:ea typeface="+mn-ea"/>
                <a:cs typeface="+mn-cs"/>
              </a:defRPr>
            </a:pPr>
            <a:endParaRPr lang="es-CO"/>
          </a:p>
        </c:txPr>
        <c:crossAx val="2020557872"/>
        <c:crosses val="autoZero"/>
        <c:auto val="1"/>
        <c:lblAlgn val="ctr"/>
        <c:lblOffset val="100"/>
        <c:noMultiLvlLbl val="0"/>
      </c:catAx>
      <c:valAx>
        <c:axId val="2020557872"/>
        <c:scaling>
          <c:orientation val="minMax"/>
        </c:scaling>
        <c:delete val="1"/>
        <c:axPos val="b"/>
        <c:numFmt formatCode="0.0" sourceLinked="1"/>
        <c:majorTickMark val="none"/>
        <c:minorTickMark val="none"/>
        <c:tickLblPos val="nextTo"/>
        <c:crossAx val="2020556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Narrow" panose="020B060602020203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ata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6" Type="http://schemas.openxmlformats.org/officeDocument/2006/relationships/image" Target="../media/image18.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16FF1-598B-4B9A-A374-1395424F5DCD}" type="doc">
      <dgm:prSet loTypeId="urn:microsoft.com/office/officeart/2005/8/layout/vList3" loCatId="list" qsTypeId="urn:microsoft.com/office/officeart/2005/8/quickstyle/simple5" qsCatId="simple" csTypeId="urn:microsoft.com/office/officeart/2005/8/colors/accent0_2" csCatId="mainScheme" phldr="1"/>
      <dgm:spPr/>
      <dgm:t>
        <a:bodyPr/>
        <a:lstStyle/>
        <a:p>
          <a:endParaRPr lang="es-419"/>
        </a:p>
      </dgm:t>
    </dgm:pt>
    <dgm:pt modelId="{C2079EC6-C695-449F-BC19-5DC4E6F063D9}">
      <dgm:prSet custT="1"/>
      <dgm:spPr/>
      <dgm:t>
        <a:bodyPr/>
        <a:lstStyle/>
        <a:p>
          <a:r>
            <a:rPr lang="es-419" sz="1400" dirty="0">
              <a:latin typeface="Montserrat" panose="00000500000000000000" pitchFamily="2" charset="0"/>
            </a:rPr>
            <a:t>Director General (E) o su delegado, quien lo preside. </a:t>
          </a:r>
          <a:r>
            <a:rPr lang="es-419" sz="1400" b="1" dirty="0">
              <a:latin typeface="Montserrat" panose="00000500000000000000" pitchFamily="2" charset="0"/>
            </a:rPr>
            <a:t>Dr. Miguel Ángel Quiroga Ruiz </a:t>
          </a:r>
        </a:p>
      </dgm:t>
    </dgm:pt>
    <dgm:pt modelId="{307729C4-F3CB-4C8F-8187-2F3A0D531208}" type="parTrans" cxnId="{952FDD5B-6A39-4B1D-A4BA-BC6D509704D3}">
      <dgm:prSet/>
      <dgm:spPr/>
      <dgm:t>
        <a:bodyPr/>
        <a:lstStyle/>
        <a:p>
          <a:endParaRPr lang="es-419" sz="1400">
            <a:latin typeface="Montserrat" panose="00000500000000000000" pitchFamily="2" charset="0"/>
          </a:endParaRPr>
        </a:p>
      </dgm:t>
    </dgm:pt>
    <dgm:pt modelId="{04ADDF46-103E-451C-85BA-26D236C7AC6B}" type="sibTrans" cxnId="{952FDD5B-6A39-4B1D-A4BA-BC6D509704D3}">
      <dgm:prSet/>
      <dgm:spPr/>
      <dgm:t>
        <a:bodyPr/>
        <a:lstStyle/>
        <a:p>
          <a:endParaRPr lang="es-419" sz="1400">
            <a:latin typeface="Montserrat" panose="00000500000000000000" pitchFamily="2" charset="0"/>
          </a:endParaRPr>
        </a:p>
      </dgm:t>
    </dgm:pt>
    <dgm:pt modelId="{635707DD-9551-481D-A5A1-79590607ACE0}">
      <dgm:prSet custT="1"/>
      <dgm:spPr/>
      <dgm:t>
        <a:bodyPr/>
        <a:lstStyle/>
        <a:p>
          <a:r>
            <a:rPr lang="es-419" sz="1400" kern="1200" dirty="0">
              <a:latin typeface="Montserrat" panose="00000500000000000000" pitchFamily="2" charset="0"/>
            </a:rPr>
            <a:t>Secretaria General : </a:t>
          </a:r>
          <a:r>
            <a:rPr lang="es-419" sz="1400" b="1" kern="1200" dirty="0">
              <a:latin typeface="Montserrat" panose="00000500000000000000" pitchFamily="2" charset="0"/>
            </a:rPr>
            <a:t>Dr</a:t>
          </a:r>
          <a:r>
            <a:rPr lang="es-419" sz="1400" b="1" kern="1200" dirty="0">
              <a:solidFill>
                <a:srgbClr val="44546A">
                  <a:hueOff val="0"/>
                  <a:satOff val="0"/>
                  <a:lumOff val="0"/>
                  <a:alphaOff val="0"/>
                </a:srgbClr>
              </a:solidFill>
              <a:latin typeface="Montserrat" panose="00000500000000000000" pitchFamily="2" charset="0"/>
              <a:ea typeface="+mn-ea"/>
              <a:cs typeface="+mn-cs"/>
            </a:rPr>
            <a:t>. </a:t>
          </a:r>
          <a:r>
            <a:rPr lang="es-ES_tradnl" sz="1400" b="1" kern="1200" dirty="0">
              <a:solidFill>
                <a:srgbClr val="44546A">
                  <a:hueOff val="0"/>
                  <a:satOff val="0"/>
                  <a:lumOff val="0"/>
                  <a:alphaOff val="0"/>
                </a:srgbClr>
              </a:solidFill>
              <a:latin typeface="Montserrat" panose="00000500000000000000" pitchFamily="2" charset="0"/>
              <a:ea typeface="+mn-ea"/>
              <a:cs typeface="+mn-cs"/>
            </a:rPr>
            <a:t>Juan Camilo Chavarro Marín </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gm:t>
    </dgm:pt>
    <dgm:pt modelId="{BBBEFF2C-3B3D-42BB-9942-1447C9011BC3}" type="parTrans" cxnId="{D24DEA55-EFDD-4CDC-9027-4C4F5C85E2C4}">
      <dgm:prSet/>
      <dgm:spPr/>
      <dgm:t>
        <a:bodyPr/>
        <a:lstStyle/>
        <a:p>
          <a:endParaRPr lang="es-419" sz="1400">
            <a:latin typeface="Montserrat" panose="00000500000000000000" pitchFamily="2" charset="0"/>
          </a:endParaRPr>
        </a:p>
      </dgm:t>
    </dgm:pt>
    <dgm:pt modelId="{96F52EAF-6290-41D9-B638-7B17A9DB7A69}" type="sibTrans" cxnId="{D24DEA55-EFDD-4CDC-9027-4C4F5C85E2C4}">
      <dgm:prSet/>
      <dgm:spPr/>
      <dgm:t>
        <a:bodyPr/>
        <a:lstStyle/>
        <a:p>
          <a:endParaRPr lang="es-419" sz="1400">
            <a:latin typeface="Montserrat" panose="00000500000000000000" pitchFamily="2" charset="0"/>
          </a:endParaRPr>
        </a:p>
      </dgm:t>
    </dgm:pt>
    <dgm:pt modelId="{F3DE22AE-B99A-43CC-939F-0788A8194843}">
      <dgm:prSet custT="1"/>
      <dgm:spPr/>
      <dgm:t>
        <a:bodyPr/>
        <a:lstStyle/>
        <a:p>
          <a:r>
            <a:rPr lang="es-419" sz="1400" dirty="0">
              <a:latin typeface="Montserrat" panose="00000500000000000000" pitchFamily="2" charset="0"/>
            </a:rPr>
            <a:t>Subdirector de Protección: </a:t>
          </a:r>
          <a:r>
            <a:rPr lang="es-419" sz="1400" b="1" dirty="0">
              <a:latin typeface="Montserrat" panose="00000500000000000000" pitchFamily="2" charset="0"/>
            </a:rPr>
            <a:t>Dr. Miguel Ángel Quiroga Ruiz</a:t>
          </a:r>
        </a:p>
      </dgm:t>
    </dgm:pt>
    <dgm:pt modelId="{E2DD57A4-BA4C-467A-B41E-76E07027459E}" type="parTrans" cxnId="{D4B3F3FC-AC49-4588-8D49-62559E4AD521}">
      <dgm:prSet/>
      <dgm:spPr/>
      <dgm:t>
        <a:bodyPr/>
        <a:lstStyle/>
        <a:p>
          <a:endParaRPr lang="es-419" sz="1400">
            <a:latin typeface="Montserrat" panose="00000500000000000000" pitchFamily="2" charset="0"/>
          </a:endParaRPr>
        </a:p>
      </dgm:t>
    </dgm:pt>
    <dgm:pt modelId="{E1D6AB5C-7B18-4967-AC01-30D80E5B5B47}" type="sibTrans" cxnId="{D4B3F3FC-AC49-4588-8D49-62559E4AD521}">
      <dgm:prSet/>
      <dgm:spPr/>
      <dgm:t>
        <a:bodyPr/>
        <a:lstStyle/>
        <a:p>
          <a:endParaRPr lang="es-419" sz="1400">
            <a:latin typeface="Montserrat" panose="00000500000000000000" pitchFamily="2" charset="0"/>
          </a:endParaRPr>
        </a:p>
      </dgm:t>
    </dgm:pt>
    <dgm:pt modelId="{EC6AD16B-F150-4783-8F94-23579E40B08E}">
      <dgm:prSet custT="1"/>
      <dgm:spPr/>
      <dgm:t>
        <a:bodyPr/>
        <a:lstStyle/>
        <a:p>
          <a:r>
            <a:rPr lang="es-ES_tradnl" sz="1400" kern="1200" dirty="0">
              <a:solidFill>
                <a:srgbClr val="44546A">
                  <a:hueOff val="0"/>
                  <a:satOff val="0"/>
                  <a:lumOff val="0"/>
                  <a:alphaOff val="0"/>
                </a:srgbClr>
              </a:solidFill>
              <a:latin typeface="Montserrat" panose="00000500000000000000" pitchFamily="2" charset="0"/>
              <a:ea typeface="+mn-ea"/>
              <a:cs typeface="+mn-cs"/>
            </a:rPr>
            <a:t>Subdirectora de Evaluación del Riesgo</a:t>
          </a:r>
          <a:r>
            <a:rPr lang="es-419" sz="1400" kern="1200" dirty="0">
              <a:solidFill>
                <a:srgbClr val="44546A">
                  <a:hueOff val="0"/>
                  <a:satOff val="0"/>
                  <a:lumOff val="0"/>
                  <a:alphaOff val="0"/>
                </a:srgbClr>
              </a:solidFill>
              <a:latin typeface="Montserrat" panose="00000500000000000000" pitchFamily="2" charset="0"/>
              <a:ea typeface="+mn-ea"/>
              <a:cs typeface="+mn-cs"/>
            </a:rPr>
            <a:t>:</a:t>
          </a:r>
          <a:r>
            <a:rPr lang="es-419" sz="1400" kern="1200" dirty="0">
              <a:latin typeface="Montserrat" panose="00000500000000000000" pitchFamily="2" charset="0"/>
            </a:rPr>
            <a:t> </a:t>
          </a:r>
          <a:r>
            <a:rPr lang="es-419" sz="1400" b="1" kern="1200" dirty="0">
              <a:solidFill>
                <a:srgbClr val="44546A">
                  <a:hueOff val="0"/>
                  <a:satOff val="0"/>
                  <a:lumOff val="0"/>
                  <a:alphaOff val="0"/>
                </a:srgbClr>
              </a:solidFill>
              <a:latin typeface="Montserrat" panose="00000500000000000000" pitchFamily="2" charset="0"/>
              <a:ea typeface="+mn-ea"/>
              <a:cs typeface="+mn-cs"/>
            </a:rPr>
            <a:t>Dra. </a:t>
          </a:r>
          <a:r>
            <a:rPr lang="es-CO" sz="1400" b="1" kern="1200" dirty="0">
              <a:solidFill>
                <a:srgbClr val="44546A">
                  <a:hueOff val="0"/>
                  <a:satOff val="0"/>
                  <a:lumOff val="0"/>
                  <a:alphaOff val="0"/>
                </a:srgbClr>
              </a:solidFill>
              <a:latin typeface="Montserrat" panose="00000500000000000000" pitchFamily="2" charset="0"/>
              <a:ea typeface="+mn-ea"/>
              <a:cs typeface="+mn-cs"/>
            </a:rPr>
            <a:t>Johana Patricia Reyes Marciales</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gm:t>
    </dgm:pt>
    <dgm:pt modelId="{FE170AA1-455B-4D27-99A3-B852CA997939}" type="parTrans" cxnId="{9CD293FA-17A2-4F80-898A-A1FE7F830621}">
      <dgm:prSet/>
      <dgm:spPr/>
      <dgm:t>
        <a:bodyPr/>
        <a:lstStyle/>
        <a:p>
          <a:endParaRPr lang="es-419" sz="1400">
            <a:latin typeface="Montserrat" panose="00000500000000000000" pitchFamily="2" charset="0"/>
          </a:endParaRPr>
        </a:p>
      </dgm:t>
    </dgm:pt>
    <dgm:pt modelId="{5A6678DA-9973-40E8-BDD4-3019270FED72}" type="sibTrans" cxnId="{9CD293FA-17A2-4F80-898A-A1FE7F830621}">
      <dgm:prSet/>
      <dgm:spPr/>
      <dgm:t>
        <a:bodyPr/>
        <a:lstStyle/>
        <a:p>
          <a:endParaRPr lang="es-419" sz="1400">
            <a:latin typeface="Montserrat" panose="00000500000000000000" pitchFamily="2" charset="0"/>
          </a:endParaRPr>
        </a:p>
      </dgm:t>
    </dgm:pt>
    <dgm:pt modelId="{C85F156D-738A-450C-A9F8-28F38CAE60FD}">
      <dgm:prSet custT="1"/>
      <dgm:spPr/>
      <dgm:t>
        <a:bodyPr/>
        <a:lstStyle/>
        <a:p>
          <a:r>
            <a:rPr lang="es-419" sz="1400" kern="1200" dirty="0">
              <a:latin typeface="Montserrat" panose="00000500000000000000" pitchFamily="2" charset="0"/>
            </a:rPr>
            <a:t>Subdirectora de la Subdirección Especializada de Seguridad y Protección: </a:t>
          </a:r>
          <a:r>
            <a:rPr lang="es-419" sz="1400" b="1" kern="1200" dirty="0">
              <a:latin typeface="Montserrat" panose="00000500000000000000" pitchFamily="2" charset="0"/>
            </a:rPr>
            <a:t>Dra. </a:t>
          </a:r>
          <a:r>
            <a:rPr lang="es-ES_tradnl" sz="1400" b="1" kern="1200" dirty="0">
              <a:solidFill>
                <a:srgbClr val="44546A">
                  <a:hueOff val="0"/>
                  <a:satOff val="0"/>
                  <a:lumOff val="0"/>
                  <a:alphaOff val="0"/>
                </a:srgbClr>
              </a:solidFill>
              <a:latin typeface="Montserrat" panose="00000500000000000000" pitchFamily="2" charset="0"/>
              <a:ea typeface="+mn-ea"/>
              <a:cs typeface="+mn-cs"/>
            </a:rPr>
            <a:t>Natalia Margarita Parada Garzón</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gm:t>
    </dgm:pt>
    <dgm:pt modelId="{3FCB4FE9-74EB-4937-9266-FB57872A2D81}" type="parTrans" cxnId="{780A5DD3-2287-4939-BC94-808521193DAE}">
      <dgm:prSet/>
      <dgm:spPr/>
      <dgm:t>
        <a:bodyPr/>
        <a:lstStyle/>
        <a:p>
          <a:endParaRPr lang="es-419" sz="1400">
            <a:latin typeface="Montserrat" panose="00000500000000000000" pitchFamily="2" charset="0"/>
          </a:endParaRPr>
        </a:p>
      </dgm:t>
    </dgm:pt>
    <dgm:pt modelId="{8A93B338-43F0-4BD3-90D7-47E828197745}" type="sibTrans" cxnId="{780A5DD3-2287-4939-BC94-808521193DAE}">
      <dgm:prSet/>
      <dgm:spPr/>
      <dgm:t>
        <a:bodyPr/>
        <a:lstStyle/>
        <a:p>
          <a:endParaRPr lang="es-419" sz="1400">
            <a:latin typeface="Montserrat" panose="00000500000000000000" pitchFamily="2" charset="0"/>
          </a:endParaRPr>
        </a:p>
      </dgm:t>
    </dgm:pt>
    <dgm:pt modelId="{35C41D29-E7B5-421A-81A6-7FB410CF8791}">
      <dgm:prSet custT="1"/>
      <dgm:spPr/>
      <dgm:t>
        <a:bodyPr/>
        <a:lstStyle/>
        <a:p>
          <a:r>
            <a:rPr lang="es-419" sz="1400" dirty="0">
              <a:latin typeface="Montserrat" panose="00000500000000000000" pitchFamily="2" charset="0"/>
            </a:rPr>
            <a:t>Subdirectora de Talento Humano: </a:t>
          </a:r>
          <a:r>
            <a:rPr lang="es-419" sz="1400" b="1" dirty="0">
              <a:latin typeface="Montserrat" panose="00000500000000000000" pitchFamily="2" charset="0"/>
            </a:rPr>
            <a:t>Dra. Sandra Milena Ardila Cubides</a:t>
          </a:r>
        </a:p>
      </dgm:t>
    </dgm:pt>
    <dgm:pt modelId="{6C7B6889-3DF8-49C9-A3A5-C97C46528995}" type="parTrans" cxnId="{211FA8B5-572F-45FD-97E5-836649D80199}">
      <dgm:prSet/>
      <dgm:spPr/>
      <dgm:t>
        <a:bodyPr/>
        <a:lstStyle/>
        <a:p>
          <a:endParaRPr lang="es-419" sz="1400">
            <a:latin typeface="Montserrat" panose="00000500000000000000" pitchFamily="2" charset="0"/>
          </a:endParaRPr>
        </a:p>
      </dgm:t>
    </dgm:pt>
    <dgm:pt modelId="{1EB41BAC-61B1-44BF-AD6E-C1B494374BA5}" type="sibTrans" cxnId="{211FA8B5-572F-45FD-97E5-836649D80199}">
      <dgm:prSet/>
      <dgm:spPr/>
      <dgm:t>
        <a:bodyPr/>
        <a:lstStyle/>
        <a:p>
          <a:endParaRPr lang="es-419" sz="1400">
            <a:latin typeface="Montserrat" panose="00000500000000000000" pitchFamily="2" charset="0"/>
          </a:endParaRPr>
        </a:p>
      </dgm:t>
    </dgm:pt>
    <dgm:pt modelId="{B69B2177-77A6-4777-A26C-27FF273312BD}">
      <dgm:prSet custT="1"/>
      <dgm:spPr/>
      <dgm:t>
        <a:bodyPr/>
        <a:lstStyle/>
        <a:p>
          <a:r>
            <a:rPr lang="es-419" sz="1400" dirty="0">
              <a:latin typeface="Montserrat" panose="00000500000000000000" pitchFamily="2" charset="0"/>
            </a:rPr>
            <a:t>Jefe de la Oficina Asesora de Planeación e Información (E):  </a:t>
          </a:r>
          <a:r>
            <a:rPr lang="es-419" sz="1400" b="1" dirty="0">
              <a:latin typeface="Montserrat" panose="00000500000000000000" pitchFamily="2" charset="0"/>
            </a:rPr>
            <a:t>Dr. </a:t>
          </a:r>
          <a:r>
            <a:rPr lang="es-ES_tradnl" sz="1400" b="1" dirty="0">
              <a:solidFill>
                <a:srgbClr val="44546A">
                  <a:hueOff val="0"/>
                  <a:satOff val="0"/>
                  <a:lumOff val="0"/>
                  <a:alphaOff val="0"/>
                </a:srgbClr>
              </a:solidFill>
              <a:latin typeface="Montserrat" panose="00000500000000000000" pitchFamily="2" charset="0"/>
              <a:ea typeface="+mn-ea"/>
              <a:cs typeface="+mn-cs"/>
            </a:rPr>
            <a:t>Javier Francisco Rodríguez Moreno</a:t>
          </a:r>
          <a:endParaRPr lang="es-419" sz="1400" b="1" dirty="0">
            <a:latin typeface="Montserrat" panose="00000500000000000000" pitchFamily="2" charset="0"/>
          </a:endParaRPr>
        </a:p>
      </dgm:t>
    </dgm:pt>
    <dgm:pt modelId="{930EA7E5-6EF5-4074-B366-EF966110A15E}" type="parTrans" cxnId="{FB98AA73-546D-4AEA-81C9-7A0478C27F9D}">
      <dgm:prSet/>
      <dgm:spPr/>
      <dgm:t>
        <a:bodyPr/>
        <a:lstStyle/>
        <a:p>
          <a:endParaRPr lang="es-419" sz="1400">
            <a:latin typeface="Montserrat" panose="00000500000000000000" pitchFamily="2" charset="0"/>
          </a:endParaRPr>
        </a:p>
      </dgm:t>
    </dgm:pt>
    <dgm:pt modelId="{74C268AA-3A7E-47F4-8CCD-0F5A67D15B69}" type="sibTrans" cxnId="{FB98AA73-546D-4AEA-81C9-7A0478C27F9D}">
      <dgm:prSet/>
      <dgm:spPr/>
      <dgm:t>
        <a:bodyPr/>
        <a:lstStyle/>
        <a:p>
          <a:endParaRPr lang="es-419" sz="1400">
            <a:latin typeface="Montserrat" panose="00000500000000000000" pitchFamily="2" charset="0"/>
          </a:endParaRPr>
        </a:p>
      </dgm:t>
    </dgm:pt>
    <dgm:pt modelId="{78F071A9-C780-4EAC-B3E4-AAE3E45350E5}">
      <dgm:prSet custT="1"/>
      <dgm:spPr/>
      <dgm:t>
        <a:bodyPr/>
        <a:lstStyle/>
        <a:p>
          <a:pPr marL="0" lvl="0" indent="0" algn="ctr" defTabSz="577850">
            <a:lnSpc>
              <a:spcPct val="90000"/>
            </a:lnSpc>
            <a:spcBef>
              <a:spcPct val="0"/>
            </a:spcBef>
            <a:spcAft>
              <a:spcPct val="35000"/>
            </a:spcAft>
            <a:buNone/>
          </a:pPr>
          <a:r>
            <a:rPr lang="es-419" sz="1400" kern="1200" dirty="0">
              <a:solidFill>
                <a:srgbClr val="44546A">
                  <a:hueOff val="0"/>
                  <a:satOff val="0"/>
                  <a:lumOff val="0"/>
                  <a:alphaOff val="0"/>
                </a:srgbClr>
              </a:solidFill>
              <a:latin typeface="Montserrat" panose="00000500000000000000" pitchFamily="2" charset="0"/>
              <a:ea typeface="+mn-ea"/>
              <a:cs typeface="+mn-cs"/>
            </a:rPr>
            <a:t>Jefe </a:t>
          </a:r>
          <a:r>
            <a:rPr lang="es-ES_tradnl" sz="1400" kern="1200" dirty="0">
              <a:solidFill>
                <a:srgbClr val="44546A">
                  <a:hueOff val="0"/>
                  <a:satOff val="0"/>
                  <a:lumOff val="0"/>
                  <a:alphaOff val="0"/>
                </a:srgbClr>
              </a:solidFill>
              <a:latin typeface="Montserrat" panose="00000500000000000000" pitchFamily="2" charset="0"/>
              <a:ea typeface="+mn-ea"/>
              <a:cs typeface="+mn-cs"/>
            </a:rPr>
            <a:t>Oficina Asesora Jurídica:</a:t>
          </a:r>
          <a:r>
            <a:rPr lang="es-419" sz="1400" kern="1200" dirty="0">
              <a:solidFill>
                <a:srgbClr val="44546A">
                  <a:hueOff val="0"/>
                  <a:satOff val="0"/>
                  <a:lumOff val="0"/>
                  <a:alphaOff val="0"/>
                </a:srgbClr>
              </a:solidFill>
              <a:latin typeface="Montserrat" panose="00000500000000000000" pitchFamily="2" charset="0"/>
              <a:ea typeface="+mn-ea"/>
              <a:cs typeface="+mn-cs"/>
            </a:rPr>
            <a:t> </a:t>
          </a:r>
          <a:r>
            <a:rPr lang="es-419" sz="1400" b="1" kern="1200" dirty="0">
              <a:solidFill>
                <a:srgbClr val="44546A">
                  <a:hueOff val="0"/>
                  <a:satOff val="0"/>
                  <a:lumOff val="0"/>
                  <a:alphaOff val="0"/>
                </a:srgbClr>
              </a:solidFill>
              <a:latin typeface="Montserrat" panose="00000500000000000000" pitchFamily="2" charset="0"/>
              <a:ea typeface="+mn-ea"/>
              <a:cs typeface="+mn-cs"/>
            </a:rPr>
            <a:t>Dr. </a:t>
          </a:r>
          <a:r>
            <a:rPr lang="es-ES_tradnl" sz="1400" b="1" kern="1200" dirty="0">
              <a:solidFill>
                <a:srgbClr val="44546A">
                  <a:hueOff val="0"/>
                  <a:satOff val="0"/>
                  <a:lumOff val="0"/>
                  <a:alphaOff val="0"/>
                </a:srgbClr>
              </a:solidFill>
              <a:latin typeface="Montserrat" panose="00000500000000000000" pitchFamily="2" charset="0"/>
              <a:ea typeface="+mn-ea"/>
              <a:cs typeface="+mn-cs"/>
            </a:rPr>
            <a:t>Daniel Augusto Jorge El Saieh Sánchez</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gm:t>
    </dgm:pt>
    <dgm:pt modelId="{6010D2E3-AACF-4134-BC62-513F8B90CCE9}" type="parTrans" cxnId="{9068A41A-A65D-40D7-9A4E-C3187FC35499}">
      <dgm:prSet/>
      <dgm:spPr/>
      <dgm:t>
        <a:bodyPr/>
        <a:lstStyle/>
        <a:p>
          <a:endParaRPr lang="es-CO" sz="1400"/>
        </a:p>
      </dgm:t>
    </dgm:pt>
    <dgm:pt modelId="{D430F921-179F-4E6B-84B5-6DFC1053B677}" type="sibTrans" cxnId="{9068A41A-A65D-40D7-9A4E-C3187FC35499}">
      <dgm:prSet/>
      <dgm:spPr/>
      <dgm:t>
        <a:bodyPr/>
        <a:lstStyle/>
        <a:p>
          <a:endParaRPr lang="es-CO" sz="1400"/>
        </a:p>
      </dgm:t>
    </dgm:pt>
    <dgm:pt modelId="{37B04484-3340-4A4B-85F9-6CA897E04B8A}" type="pres">
      <dgm:prSet presAssocID="{F7116FF1-598B-4B9A-A374-1395424F5DCD}" presName="linearFlow" presStyleCnt="0">
        <dgm:presLayoutVars>
          <dgm:dir/>
          <dgm:resizeHandles val="exact"/>
        </dgm:presLayoutVars>
      </dgm:prSet>
      <dgm:spPr/>
    </dgm:pt>
    <dgm:pt modelId="{38ABCF82-A57F-42BD-B454-EBE22C970C81}" type="pres">
      <dgm:prSet presAssocID="{C2079EC6-C695-449F-BC19-5DC4E6F063D9}" presName="composite" presStyleCnt="0"/>
      <dgm:spPr/>
    </dgm:pt>
    <dgm:pt modelId="{38901544-622F-4C20-9FC9-7C0FC1BB912A}" type="pres">
      <dgm:prSet presAssocID="{C2079EC6-C695-449F-BC19-5DC4E6F063D9}" presName="imgShp" presStyleLbl="fgImgPlace1" presStyleIdx="0" presStyleCnt="8" custLinFactNeighborX="-36568" custLinFactNeighborY="156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nco con relleno sólido"/>
        </a:ext>
      </dgm:extLst>
    </dgm:pt>
    <dgm:pt modelId="{E1046995-0B95-4CD4-9E61-9D73E0EE9EAB}" type="pres">
      <dgm:prSet presAssocID="{C2079EC6-C695-449F-BC19-5DC4E6F063D9}" presName="txShp" presStyleLbl="node1" presStyleIdx="0" presStyleCnt="8" custScaleX="116933">
        <dgm:presLayoutVars>
          <dgm:bulletEnabled val="1"/>
        </dgm:presLayoutVars>
      </dgm:prSet>
      <dgm:spPr/>
    </dgm:pt>
    <dgm:pt modelId="{5CB8EC32-C5FC-4823-B5A7-C2117766BB38}" type="pres">
      <dgm:prSet presAssocID="{04ADDF46-103E-451C-85BA-26D236C7AC6B}" presName="spacing" presStyleCnt="0"/>
      <dgm:spPr/>
    </dgm:pt>
    <dgm:pt modelId="{0162C094-700C-4B3C-A445-0613431B5EAD}" type="pres">
      <dgm:prSet presAssocID="{635707DD-9551-481D-A5A1-79590607ACE0}" presName="composite" presStyleCnt="0"/>
      <dgm:spPr/>
    </dgm:pt>
    <dgm:pt modelId="{75C3DAB4-937A-4CC3-8641-19533FA93893}" type="pres">
      <dgm:prSet presAssocID="{635707DD-9551-481D-A5A1-79590607ACE0}" presName="imgShp" presStyleLbl="fgImgPlac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áfico de barras con relleno sólido"/>
        </a:ext>
      </dgm:extLst>
    </dgm:pt>
    <dgm:pt modelId="{AD848C3C-620C-4BDC-9A4B-5149EC114159}" type="pres">
      <dgm:prSet presAssocID="{635707DD-9551-481D-A5A1-79590607ACE0}" presName="txShp" presStyleLbl="node1" presStyleIdx="1" presStyleCnt="8" custScaleX="115998">
        <dgm:presLayoutVars>
          <dgm:bulletEnabled val="1"/>
        </dgm:presLayoutVars>
      </dgm:prSet>
      <dgm:spPr/>
    </dgm:pt>
    <dgm:pt modelId="{00E5CA71-357B-4462-8CC1-D00B4B63C354}" type="pres">
      <dgm:prSet presAssocID="{96F52EAF-6290-41D9-B638-7B17A9DB7A69}" presName="spacing" presStyleCnt="0"/>
      <dgm:spPr/>
    </dgm:pt>
    <dgm:pt modelId="{94F3AE47-9C8A-41BE-B60C-47684448486E}" type="pres">
      <dgm:prSet presAssocID="{F3DE22AE-B99A-43CC-939F-0788A8194843}" presName="composite" presStyleCnt="0"/>
      <dgm:spPr/>
    </dgm:pt>
    <dgm:pt modelId="{738FC3A4-559D-427C-9C32-A3E1C2227262}" type="pres">
      <dgm:prSet presAssocID="{F3DE22AE-B99A-43CC-939F-0788A8194843}" presName="imgShp" presStyleLbl="fgImgPlac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dentificación de empleado con relleno sólido"/>
        </a:ext>
      </dgm:extLst>
    </dgm:pt>
    <dgm:pt modelId="{832CAAC5-AD64-460E-8B07-834626FF82F3}" type="pres">
      <dgm:prSet presAssocID="{F3DE22AE-B99A-43CC-939F-0788A8194843}" presName="txShp" presStyleLbl="node1" presStyleIdx="2" presStyleCnt="8" custScaleX="115062" custLinFactNeighborX="351" custLinFactNeighborY="-3657">
        <dgm:presLayoutVars>
          <dgm:bulletEnabled val="1"/>
        </dgm:presLayoutVars>
      </dgm:prSet>
      <dgm:spPr/>
    </dgm:pt>
    <dgm:pt modelId="{2A19F916-4389-4E8B-978E-8017E4569B20}" type="pres">
      <dgm:prSet presAssocID="{E1D6AB5C-7B18-4967-AC01-30D80E5B5B47}" presName="spacing" presStyleCnt="0"/>
      <dgm:spPr/>
    </dgm:pt>
    <dgm:pt modelId="{153C653D-E334-4304-9F6F-359C48354D03}" type="pres">
      <dgm:prSet presAssocID="{EC6AD16B-F150-4783-8F94-23579E40B08E}" presName="composite" presStyleCnt="0"/>
      <dgm:spPr/>
    </dgm:pt>
    <dgm:pt modelId="{4C7F294D-4650-4689-BBFD-E35F32418DF4}" type="pres">
      <dgm:prSet presAssocID="{EC6AD16B-F150-4783-8F94-23579E40B08E}" presName="imgShp" presStyleLbl="fgImgPlac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iclismo en compañía con relleno sólido"/>
        </a:ext>
      </dgm:extLst>
    </dgm:pt>
    <dgm:pt modelId="{283F967C-74EC-4952-B360-95D249D428DD}" type="pres">
      <dgm:prSet presAssocID="{EC6AD16B-F150-4783-8F94-23579E40B08E}" presName="txShp" presStyleLbl="node1" presStyleIdx="3" presStyleCnt="8" custScaleX="116232">
        <dgm:presLayoutVars>
          <dgm:bulletEnabled val="1"/>
        </dgm:presLayoutVars>
      </dgm:prSet>
      <dgm:spPr/>
    </dgm:pt>
    <dgm:pt modelId="{EAC8DE39-788F-4A94-A3AC-20249741AA96}" type="pres">
      <dgm:prSet presAssocID="{5A6678DA-9973-40E8-BDD4-3019270FED72}" presName="spacing" presStyleCnt="0"/>
      <dgm:spPr/>
    </dgm:pt>
    <dgm:pt modelId="{FFC4A9D0-B9EC-4E6A-8104-1314E5D196BA}" type="pres">
      <dgm:prSet presAssocID="{C85F156D-738A-450C-A9F8-28F38CAE60FD}" presName="composite" presStyleCnt="0"/>
      <dgm:spPr/>
    </dgm:pt>
    <dgm:pt modelId="{E2E16122-04DA-4B1F-95B2-95EAB14CBC1E}" type="pres">
      <dgm:prSet presAssocID="{C85F156D-738A-450C-A9F8-28F38CAE60FD}" presName="imgShp" presStyleLbl="fgImgPlac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Red con relleno sólido"/>
        </a:ext>
      </dgm:extLst>
    </dgm:pt>
    <dgm:pt modelId="{9E375F1C-9C52-47AE-9517-FEE6D5126A1C}" type="pres">
      <dgm:prSet presAssocID="{C85F156D-738A-450C-A9F8-28F38CAE60FD}" presName="txShp" presStyleLbl="node1" presStyleIdx="4" presStyleCnt="8" custScaleX="116232">
        <dgm:presLayoutVars>
          <dgm:bulletEnabled val="1"/>
        </dgm:presLayoutVars>
      </dgm:prSet>
      <dgm:spPr/>
    </dgm:pt>
    <dgm:pt modelId="{95FF8D7B-A2A5-4513-8F5E-B34F62E0787D}" type="pres">
      <dgm:prSet presAssocID="{8A93B338-43F0-4BD3-90D7-47E828197745}" presName="spacing" presStyleCnt="0"/>
      <dgm:spPr/>
    </dgm:pt>
    <dgm:pt modelId="{598C3C31-06A5-4DEA-9F6C-7EBECE1D33F1}" type="pres">
      <dgm:prSet presAssocID="{35C41D29-E7B5-421A-81A6-7FB410CF8791}" presName="composite" presStyleCnt="0"/>
      <dgm:spPr/>
    </dgm:pt>
    <dgm:pt modelId="{6011FAAA-E9CC-4EE5-B0AF-FF7E22562789}" type="pres">
      <dgm:prSet presAssocID="{35C41D29-E7B5-421A-81A6-7FB410CF8791}" presName="imgShp" presStyleLbl="fgImgPlac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ombilla y equipo con relleno sólido"/>
        </a:ext>
      </dgm:extLst>
    </dgm:pt>
    <dgm:pt modelId="{D2048AB5-32D4-493E-A506-BEFC6B6E88CF}" type="pres">
      <dgm:prSet presAssocID="{35C41D29-E7B5-421A-81A6-7FB410CF8791}" presName="txShp" presStyleLbl="node1" presStyleIdx="5" presStyleCnt="8" custScaleX="116465">
        <dgm:presLayoutVars>
          <dgm:bulletEnabled val="1"/>
        </dgm:presLayoutVars>
      </dgm:prSet>
      <dgm:spPr/>
    </dgm:pt>
    <dgm:pt modelId="{1AC8F21B-43CF-4EB4-B7B7-89535176FEF3}" type="pres">
      <dgm:prSet presAssocID="{1EB41BAC-61B1-44BF-AD6E-C1B494374BA5}" presName="spacing" presStyleCnt="0"/>
      <dgm:spPr/>
    </dgm:pt>
    <dgm:pt modelId="{6FFB1422-2A41-4DD7-A77D-3C6F18C1D5F1}" type="pres">
      <dgm:prSet presAssocID="{B69B2177-77A6-4777-A26C-27FF273312BD}" presName="composite" presStyleCnt="0"/>
      <dgm:spPr/>
    </dgm:pt>
    <dgm:pt modelId="{9602985A-AFF7-4E83-B357-0AD61FE9C503}" type="pres">
      <dgm:prSet presAssocID="{B69B2177-77A6-4777-A26C-27FF273312BD}" presName="imgShp" presStyleLbl="fgImgPlac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írculos con flechas con relleno sólido"/>
        </a:ext>
      </dgm:extLst>
    </dgm:pt>
    <dgm:pt modelId="{53F823CF-5C7F-453A-AF3C-3E085B31E12C}" type="pres">
      <dgm:prSet presAssocID="{B69B2177-77A6-4777-A26C-27FF273312BD}" presName="txShp" presStyleLbl="node1" presStyleIdx="6" presStyleCnt="8" custScaleX="116933">
        <dgm:presLayoutVars>
          <dgm:bulletEnabled val="1"/>
        </dgm:presLayoutVars>
      </dgm:prSet>
      <dgm:spPr/>
    </dgm:pt>
    <dgm:pt modelId="{58544120-33AA-4A05-A73D-F1ADAE656173}" type="pres">
      <dgm:prSet presAssocID="{74C268AA-3A7E-47F4-8CCD-0F5A67D15B69}" presName="spacing" presStyleCnt="0"/>
      <dgm:spPr/>
    </dgm:pt>
    <dgm:pt modelId="{95F295A1-8459-4E2E-8C62-7A260F9198D1}" type="pres">
      <dgm:prSet presAssocID="{78F071A9-C780-4EAC-B3E4-AAE3E45350E5}" presName="composite" presStyleCnt="0"/>
      <dgm:spPr/>
    </dgm:pt>
    <dgm:pt modelId="{6F7DE8C8-CF5B-4403-87E8-6DFC4DAD0722}" type="pres">
      <dgm:prSet presAssocID="{78F071A9-C780-4EAC-B3E4-AAE3E45350E5}" presName="imgShp" presStyleLbl="fgImgPlac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Martillo de juez con relleno sólido"/>
        </a:ext>
      </dgm:extLst>
    </dgm:pt>
    <dgm:pt modelId="{EC840B5C-0FD3-4703-87EB-4AFCB2C8B8EF}" type="pres">
      <dgm:prSet presAssocID="{78F071A9-C780-4EAC-B3E4-AAE3E45350E5}" presName="txShp" presStyleLbl="node1" presStyleIdx="7" presStyleCnt="8" custScaleX="116933">
        <dgm:presLayoutVars>
          <dgm:bulletEnabled val="1"/>
        </dgm:presLayoutVars>
      </dgm:prSet>
      <dgm:spPr/>
    </dgm:pt>
  </dgm:ptLst>
  <dgm:cxnLst>
    <dgm:cxn modelId="{C48A510F-1BA9-4DC7-8AD9-F96980B718F9}" type="presOf" srcId="{EC6AD16B-F150-4783-8F94-23579E40B08E}" destId="{283F967C-74EC-4952-B360-95D249D428DD}" srcOrd="0" destOrd="0" presId="urn:microsoft.com/office/officeart/2005/8/layout/vList3"/>
    <dgm:cxn modelId="{72E64810-73A0-4E3F-B90F-98B1A25D13DA}" type="presOf" srcId="{C85F156D-738A-450C-A9F8-28F38CAE60FD}" destId="{9E375F1C-9C52-47AE-9517-FEE6D5126A1C}" srcOrd="0" destOrd="0" presId="urn:microsoft.com/office/officeart/2005/8/layout/vList3"/>
    <dgm:cxn modelId="{9068A41A-A65D-40D7-9A4E-C3187FC35499}" srcId="{F7116FF1-598B-4B9A-A374-1395424F5DCD}" destId="{78F071A9-C780-4EAC-B3E4-AAE3E45350E5}" srcOrd="7" destOrd="0" parTransId="{6010D2E3-AACF-4134-BC62-513F8B90CCE9}" sibTransId="{D430F921-179F-4E6B-84B5-6DFC1053B677}"/>
    <dgm:cxn modelId="{332EB43D-6D08-44AA-8974-128596A3A512}" type="presOf" srcId="{35C41D29-E7B5-421A-81A6-7FB410CF8791}" destId="{D2048AB5-32D4-493E-A506-BEFC6B6E88CF}" srcOrd="0" destOrd="0" presId="urn:microsoft.com/office/officeart/2005/8/layout/vList3"/>
    <dgm:cxn modelId="{952FDD5B-6A39-4B1D-A4BA-BC6D509704D3}" srcId="{F7116FF1-598B-4B9A-A374-1395424F5DCD}" destId="{C2079EC6-C695-449F-BC19-5DC4E6F063D9}" srcOrd="0" destOrd="0" parTransId="{307729C4-F3CB-4C8F-8187-2F3A0D531208}" sibTransId="{04ADDF46-103E-451C-85BA-26D236C7AC6B}"/>
    <dgm:cxn modelId="{FB98AA73-546D-4AEA-81C9-7A0478C27F9D}" srcId="{F7116FF1-598B-4B9A-A374-1395424F5DCD}" destId="{B69B2177-77A6-4777-A26C-27FF273312BD}" srcOrd="6" destOrd="0" parTransId="{930EA7E5-6EF5-4074-B366-EF966110A15E}" sibTransId="{74C268AA-3A7E-47F4-8CCD-0F5A67D15B69}"/>
    <dgm:cxn modelId="{D24DEA55-EFDD-4CDC-9027-4C4F5C85E2C4}" srcId="{F7116FF1-598B-4B9A-A374-1395424F5DCD}" destId="{635707DD-9551-481D-A5A1-79590607ACE0}" srcOrd="1" destOrd="0" parTransId="{BBBEFF2C-3B3D-42BB-9942-1447C9011BC3}" sibTransId="{96F52EAF-6290-41D9-B638-7B17A9DB7A69}"/>
    <dgm:cxn modelId="{70A0697F-932C-4CCA-9B5B-8430F49F02DB}" type="presOf" srcId="{F7116FF1-598B-4B9A-A374-1395424F5DCD}" destId="{37B04484-3340-4A4B-85F9-6CA897E04B8A}" srcOrd="0" destOrd="0" presId="urn:microsoft.com/office/officeart/2005/8/layout/vList3"/>
    <dgm:cxn modelId="{E3B56592-EFA8-457C-8BCF-758103269F36}" type="presOf" srcId="{F3DE22AE-B99A-43CC-939F-0788A8194843}" destId="{832CAAC5-AD64-460E-8B07-834626FF82F3}" srcOrd="0" destOrd="0" presId="urn:microsoft.com/office/officeart/2005/8/layout/vList3"/>
    <dgm:cxn modelId="{DECECF98-BAE7-479E-9645-15CB347F79F7}" type="presOf" srcId="{78F071A9-C780-4EAC-B3E4-AAE3E45350E5}" destId="{EC840B5C-0FD3-4703-87EB-4AFCB2C8B8EF}" srcOrd="0" destOrd="0" presId="urn:microsoft.com/office/officeart/2005/8/layout/vList3"/>
    <dgm:cxn modelId="{E1D1999F-5E88-445F-8245-BFD9AF067682}" type="presOf" srcId="{635707DD-9551-481D-A5A1-79590607ACE0}" destId="{AD848C3C-620C-4BDC-9A4B-5149EC114159}" srcOrd="0" destOrd="0" presId="urn:microsoft.com/office/officeart/2005/8/layout/vList3"/>
    <dgm:cxn modelId="{211FA8B5-572F-45FD-97E5-836649D80199}" srcId="{F7116FF1-598B-4B9A-A374-1395424F5DCD}" destId="{35C41D29-E7B5-421A-81A6-7FB410CF8791}" srcOrd="5" destOrd="0" parTransId="{6C7B6889-3DF8-49C9-A3A5-C97C46528995}" sibTransId="{1EB41BAC-61B1-44BF-AD6E-C1B494374BA5}"/>
    <dgm:cxn modelId="{A511BBC5-4A06-4C06-8B91-703B7A0282D5}" type="presOf" srcId="{C2079EC6-C695-449F-BC19-5DC4E6F063D9}" destId="{E1046995-0B95-4CD4-9E61-9D73E0EE9EAB}" srcOrd="0" destOrd="0" presId="urn:microsoft.com/office/officeart/2005/8/layout/vList3"/>
    <dgm:cxn modelId="{780A5DD3-2287-4939-BC94-808521193DAE}" srcId="{F7116FF1-598B-4B9A-A374-1395424F5DCD}" destId="{C85F156D-738A-450C-A9F8-28F38CAE60FD}" srcOrd="4" destOrd="0" parTransId="{3FCB4FE9-74EB-4937-9266-FB57872A2D81}" sibTransId="{8A93B338-43F0-4BD3-90D7-47E828197745}"/>
    <dgm:cxn modelId="{6A55D9D9-C4C8-4735-9B47-C83C0102F2E9}" type="presOf" srcId="{B69B2177-77A6-4777-A26C-27FF273312BD}" destId="{53F823CF-5C7F-453A-AF3C-3E085B31E12C}" srcOrd="0" destOrd="0" presId="urn:microsoft.com/office/officeart/2005/8/layout/vList3"/>
    <dgm:cxn modelId="{9CD293FA-17A2-4F80-898A-A1FE7F830621}" srcId="{F7116FF1-598B-4B9A-A374-1395424F5DCD}" destId="{EC6AD16B-F150-4783-8F94-23579E40B08E}" srcOrd="3" destOrd="0" parTransId="{FE170AA1-455B-4D27-99A3-B852CA997939}" sibTransId="{5A6678DA-9973-40E8-BDD4-3019270FED72}"/>
    <dgm:cxn modelId="{D4B3F3FC-AC49-4588-8D49-62559E4AD521}" srcId="{F7116FF1-598B-4B9A-A374-1395424F5DCD}" destId="{F3DE22AE-B99A-43CC-939F-0788A8194843}" srcOrd="2" destOrd="0" parTransId="{E2DD57A4-BA4C-467A-B41E-76E07027459E}" sibTransId="{E1D6AB5C-7B18-4967-AC01-30D80E5B5B47}"/>
    <dgm:cxn modelId="{01BB53C3-F060-4F41-BB7E-2D5B7875E5D9}" type="presParOf" srcId="{37B04484-3340-4A4B-85F9-6CA897E04B8A}" destId="{38ABCF82-A57F-42BD-B454-EBE22C970C81}" srcOrd="0" destOrd="0" presId="urn:microsoft.com/office/officeart/2005/8/layout/vList3"/>
    <dgm:cxn modelId="{6BC75488-53EC-49A5-B6E1-B3634061E18E}" type="presParOf" srcId="{38ABCF82-A57F-42BD-B454-EBE22C970C81}" destId="{38901544-622F-4C20-9FC9-7C0FC1BB912A}" srcOrd="0" destOrd="0" presId="urn:microsoft.com/office/officeart/2005/8/layout/vList3"/>
    <dgm:cxn modelId="{D7131DB5-B9AA-4790-9CC5-A4644EBACA62}" type="presParOf" srcId="{38ABCF82-A57F-42BD-B454-EBE22C970C81}" destId="{E1046995-0B95-4CD4-9E61-9D73E0EE9EAB}" srcOrd="1" destOrd="0" presId="urn:microsoft.com/office/officeart/2005/8/layout/vList3"/>
    <dgm:cxn modelId="{99D982A1-18CD-40EF-A0FA-6139C1C6308D}" type="presParOf" srcId="{37B04484-3340-4A4B-85F9-6CA897E04B8A}" destId="{5CB8EC32-C5FC-4823-B5A7-C2117766BB38}" srcOrd="1" destOrd="0" presId="urn:microsoft.com/office/officeart/2005/8/layout/vList3"/>
    <dgm:cxn modelId="{FA6ECAA8-0A51-4222-8F77-4CD268EFB6C2}" type="presParOf" srcId="{37B04484-3340-4A4B-85F9-6CA897E04B8A}" destId="{0162C094-700C-4B3C-A445-0613431B5EAD}" srcOrd="2" destOrd="0" presId="urn:microsoft.com/office/officeart/2005/8/layout/vList3"/>
    <dgm:cxn modelId="{4F67F2D3-5375-4758-9816-80E3CDF406AD}" type="presParOf" srcId="{0162C094-700C-4B3C-A445-0613431B5EAD}" destId="{75C3DAB4-937A-4CC3-8641-19533FA93893}" srcOrd="0" destOrd="0" presId="urn:microsoft.com/office/officeart/2005/8/layout/vList3"/>
    <dgm:cxn modelId="{3CF21233-F475-47AB-B486-F157A1686D73}" type="presParOf" srcId="{0162C094-700C-4B3C-A445-0613431B5EAD}" destId="{AD848C3C-620C-4BDC-9A4B-5149EC114159}" srcOrd="1" destOrd="0" presId="urn:microsoft.com/office/officeart/2005/8/layout/vList3"/>
    <dgm:cxn modelId="{B38D6D94-CACF-42F6-8C14-CFC359CCD636}" type="presParOf" srcId="{37B04484-3340-4A4B-85F9-6CA897E04B8A}" destId="{00E5CA71-357B-4462-8CC1-D00B4B63C354}" srcOrd="3" destOrd="0" presId="urn:microsoft.com/office/officeart/2005/8/layout/vList3"/>
    <dgm:cxn modelId="{2F0ACA3E-2F73-4256-B4D8-B387FAC4D915}" type="presParOf" srcId="{37B04484-3340-4A4B-85F9-6CA897E04B8A}" destId="{94F3AE47-9C8A-41BE-B60C-47684448486E}" srcOrd="4" destOrd="0" presId="urn:microsoft.com/office/officeart/2005/8/layout/vList3"/>
    <dgm:cxn modelId="{86DB62AA-ED9C-4EB0-BA6E-6FBCD1C1EFE6}" type="presParOf" srcId="{94F3AE47-9C8A-41BE-B60C-47684448486E}" destId="{738FC3A4-559D-427C-9C32-A3E1C2227262}" srcOrd="0" destOrd="0" presId="urn:microsoft.com/office/officeart/2005/8/layout/vList3"/>
    <dgm:cxn modelId="{1BB9479F-1C57-42E4-8AC3-06CEE603AE2D}" type="presParOf" srcId="{94F3AE47-9C8A-41BE-B60C-47684448486E}" destId="{832CAAC5-AD64-460E-8B07-834626FF82F3}" srcOrd="1" destOrd="0" presId="urn:microsoft.com/office/officeart/2005/8/layout/vList3"/>
    <dgm:cxn modelId="{0794EBB7-A737-4F94-9C58-AB4F0BC0FFB6}" type="presParOf" srcId="{37B04484-3340-4A4B-85F9-6CA897E04B8A}" destId="{2A19F916-4389-4E8B-978E-8017E4569B20}" srcOrd="5" destOrd="0" presId="urn:microsoft.com/office/officeart/2005/8/layout/vList3"/>
    <dgm:cxn modelId="{A0425E70-BA34-4548-8704-AAA43A56F0F5}" type="presParOf" srcId="{37B04484-3340-4A4B-85F9-6CA897E04B8A}" destId="{153C653D-E334-4304-9F6F-359C48354D03}" srcOrd="6" destOrd="0" presId="urn:microsoft.com/office/officeart/2005/8/layout/vList3"/>
    <dgm:cxn modelId="{DC0F0052-74EB-43E5-8114-170DA7F1F02D}" type="presParOf" srcId="{153C653D-E334-4304-9F6F-359C48354D03}" destId="{4C7F294D-4650-4689-BBFD-E35F32418DF4}" srcOrd="0" destOrd="0" presId="urn:microsoft.com/office/officeart/2005/8/layout/vList3"/>
    <dgm:cxn modelId="{5C868EDA-26E7-4799-BF8D-56B576D59A0C}" type="presParOf" srcId="{153C653D-E334-4304-9F6F-359C48354D03}" destId="{283F967C-74EC-4952-B360-95D249D428DD}" srcOrd="1" destOrd="0" presId="urn:microsoft.com/office/officeart/2005/8/layout/vList3"/>
    <dgm:cxn modelId="{EC01CF12-8A24-4B0A-857B-D3954FC0E57C}" type="presParOf" srcId="{37B04484-3340-4A4B-85F9-6CA897E04B8A}" destId="{EAC8DE39-788F-4A94-A3AC-20249741AA96}" srcOrd="7" destOrd="0" presId="urn:microsoft.com/office/officeart/2005/8/layout/vList3"/>
    <dgm:cxn modelId="{077C60F8-71E1-434A-A6C1-8E30B321B833}" type="presParOf" srcId="{37B04484-3340-4A4B-85F9-6CA897E04B8A}" destId="{FFC4A9D0-B9EC-4E6A-8104-1314E5D196BA}" srcOrd="8" destOrd="0" presId="urn:microsoft.com/office/officeart/2005/8/layout/vList3"/>
    <dgm:cxn modelId="{A732ED95-5094-4A48-B696-495248F20596}" type="presParOf" srcId="{FFC4A9D0-B9EC-4E6A-8104-1314E5D196BA}" destId="{E2E16122-04DA-4B1F-95B2-95EAB14CBC1E}" srcOrd="0" destOrd="0" presId="urn:microsoft.com/office/officeart/2005/8/layout/vList3"/>
    <dgm:cxn modelId="{1D0D7E18-D780-4A2A-863D-52F0FB2D3F72}" type="presParOf" srcId="{FFC4A9D0-B9EC-4E6A-8104-1314E5D196BA}" destId="{9E375F1C-9C52-47AE-9517-FEE6D5126A1C}" srcOrd="1" destOrd="0" presId="urn:microsoft.com/office/officeart/2005/8/layout/vList3"/>
    <dgm:cxn modelId="{CCF97166-4845-430D-8B14-D64C0D0A31E4}" type="presParOf" srcId="{37B04484-3340-4A4B-85F9-6CA897E04B8A}" destId="{95FF8D7B-A2A5-4513-8F5E-B34F62E0787D}" srcOrd="9" destOrd="0" presId="urn:microsoft.com/office/officeart/2005/8/layout/vList3"/>
    <dgm:cxn modelId="{94D189DF-DA1A-4B31-BED9-3F289C0581C2}" type="presParOf" srcId="{37B04484-3340-4A4B-85F9-6CA897E04B8A}" destId="{598C3C31-06A5-4DEA-9F6C-7EBECE1D33F1}" srcOrd="10" destOrd="0" presId="urn:microsoft.com/office/officeart/2005/8/layout/vList3"/>
    <dgm:cxn modelId="{00D1E650-395C-47BB-8AD7-389D7185B4A9}" type="presParOf" srcId="{598C3C31-06A5-4DEA-9F6C-7EBECE1D33F1}" destId="{6011FAAA-E9CC-4EE5-B0AF-FF7E22562789}" srcOrd="0" destOrd="0" presId="urn:microsoft.com/office/officeart/2005/8/layout/vList3"/>
    <dgm:cxn modelId="{4183EA6A-31A6-41CC-89FB-98FB8F6167EC}" type="presParOf" srcId="{598C3C31-06A5-4DEA-9F6C-7EBECE1D33F1}" destId="{D2048AB5-32D4-493E-A506-BEFC6B6E88CF}" srcOrd="1" destOrd="0" presId="urn:microsoft.com/office/officeart/2005/8/layout/vList3"/>
    <dgm:cxn modelId="{654BBF93-4A32-4D1D-BC49-E9B111179925}" type="presParOf" srcId="{37B04484-3340-4A4B-85F9-6CA897E04B8A}" destId="{1AC8F21B-43CF-4EB4-B7B7-89535176FEF3}" srcOrd="11" destOrd="0" presId="urn:microsoft.com/office/officeart/2005/8/layout/vList3"/>
    <dgm:cxn modelId="{D44359AF-5D2B-4AAE-BF97-048018F82868}" type="presParOf" srcId="{37B04484-3340-4A4B-85F9-6CA897E04B8A}" destId="{6FFB1422-2A41-4DD7-A77D-3C6F18C1D5F1}" srcOrd="12" destOrd="0" presId="urn:microsoft.com/office/officeart/2005/8/layout/vList3"/>
    <dgm:cxn modelId="{4406C829-AC6E-49F2-BACB-7CB89C801505}" type="presParOf" srcId="{6FFB1422-2A41-4DD7-A77D-3C6F18C1D5F1}" destId="{9602985A-AFF7-4E83-B357-0AD61FE9C503}" srcOrd="0" destOrd="0" presId="urn:microsoft.com/office/officeart/2005/8/layout/vList3"/>
    <dgm:cxn modelId="{4A982311-1C33-45B7-B4F6-76C8D652517C}" type="presParOf" srcId="{6FFB1422-2A41-4DD7-A77D-3C6F18C1D5F1}" destId="{53F823CF-5C7F-453A-AF3C-3E085B31E12C}" srcOrd="1" destOrd="0" presId="urn:microsoft.com/office/officeart/2005/8/layout/vList3"/>
    <dgm:cxn modelId="{17B3579F-0DAE-4BA6-9BBC-4029B630EE71}" type="presParOf" srcId="{37B04484-3340-4A4B-85F9-6CA897E04B8A}" destId="{58544120-33AA-4A05-A73D-F1ADAE656173}" srcOrd="13" destOrd="0" presId="urn:microsoft.com/office/officeart/2005/8/layout/vList3"/>
    <dgm:cxn modelId="{9C643E6B-52FD-4A76-B58D-787EADE706EE}" type="presParOf" srcId="{37B04484-3340-4A4B-85F9-6CA897E04B8A}" destId="{95F295A1-8459-4E2E-8C62-7A260F9198D1}" srcOrd="14" destOrd="0" presId="urn:microsoft.com/office/officeart/2005/8/layout/vList3"/>
    <dgm:cxn modelId="{1F65B55C-60C4-43E0-B3AA-E5E5D591B801}" type="presParOf" srcId="{95F295A1-8459-4E2E-8C62-7A260F9198D1}" destId="{6F7DE8C8-CF5B-4403-87E8-6DFC4DAD0722}" srcOrd="0" destOrd="0" presId="urn:microsoft.com/office/officeart/2005/8/layout/vList3"/>
    <dgm:cxn modelId="{D1AEDD68-13F0-4225-B005-81EA5DB2E510}" type="presParOf" srcId="{95F295A1-8459-4E2E-8C62-7A260F9198D1}" destId="{EC840B5C-0FD3-4703-87EB-4AFCB2C8B8E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F89C62-E9EA-496C-A88A-4F8664F187CA}" type="doc">
      <dgm:prSet loTypeId="urn:microsoft.com/office/officeart/2005/8/layout/hList7" loCatId="list" qsTypeId="urn:microsoft.com/office/officeart/2005/8/quickstyle/simple1" qsCatId="simple" csTypeId="urn:microsoft.com/office/officeart/2005/8/colors/accent1_2" csCatId="accent1" phldr="1"/>
      <dgm:spPr/>
    </dgm:pt>
    <dgm:pt modelId="{C1E80102-B973-4835-BFED-ECC476D4246F}">
      <dgm:prSet phldrT="[Texto]"/>
      <dgm:spPr>
        <a:solidFill>
          <a:schemeClr val="accent4">
            <a:lumMod val="60000"/>
            <a:lumOff val="40000"/>
          </a:schemeClr>
        </a:solidFill>
      </dgm:spPr>
      <dgm:t>
        <a:bodyPr/>
        <a:lstStyle/>
        <a:p>
          <a:r>
            <a:rPr lang="es-ES" dirty="0">
              <a:solidFill>
                <a:schemeClr val="tx1"/>
              </a:solidFill>
              <a:latin typeface="Arial Narrow" panose="020B0606020202030204" pitchFamily="34" charset="0"/>
            </a:rPr>
            <a:t>AUDITORIAS</a:t>
          </a:r>
          <a:endParaRPr lang="es-419" dirty="0">
            <a:solidFill>
              <a:schemeClr val="tx1"/>
            </a:solidFill>
            <a:latin typeface="Arial Narrow" panose="020B0606020202030204" pitchFamily="34" charset="0"/>
          </a:endParaRPr>
        </a:p>
      </dgm:t>
    </dgm:pt>
    <dgm:pt modelId="{7D56C12F-A3A0-4631-89EF-863D68D4C0FF}" type="parTrans" cxnId="{E2DEE3D7-3021-4FBE-9CF6-50FF07F7C809}">
      <dgm:prSet/>
      <dgm:spPr/>
      <dgm:t>
        <a:bodyPr/>
        <a:lstStyle/>
        <a:p>
          <a:endParaRPr lang="es-419"/>
        </a:p>
      </dgm:t>
    </dgm:pt>
    <dgm:pt modelId="{4F48C7D6-D902-4AA6-AC40-D1C53083C2CC}" type="sibTrans" cxnId="{E2DEE3D7-3021-4FBE-9CF6-50FF07F7C809}">
      <dgm:prSet/>
      <dgm:spPr/>
      <dgm:t>
        <a:bodyPr/>
        <a:lstStyle/>
        <a:p>
          <a:endParaRPr lang="es-419"/>
        </a:p>
      </dgm:t>
    </dgm:pt>
    <dgm:pt modelId="{0A4D9A1E-A4C6-45F0-A96D-0F5223E31262}">
      <dgm:prSet phldrT="[Texto]"/>
      <dgm:spPr>
        <a:solidFill>
          <a:schemeClr val="accent4">
            <a:lumMod val="60000"/>
            <a:lumOff val="40000"/>
          </a:schemeClr>
        </a:solidFill>
      </dgm:spPr>
      <dgm:t>
        <a:bodyPr/>
        <a:lstStyle/>
        <a:p>
          <a:r>
            <a:rPr lang="es-ES" dirty="0">
              <a:solidFill>
                <a:schemeClr val="tx1"/>
              </a:solidFill>
            </a:rPr>
            <a:t>INFORMES DE LEY</a:t>
          </a:r>
          <a:endParaRPr lang="es-419" dirty="0">
            <a:solidFill>
              <a:schemeClr val="tx1"/>
            </a:solidFill>
          </a:endParaRPr>
        </a:p>
      </dgm:t>
    </dgm:pt>
    <dgm:pt modelId="{F94CE425-7069-4FA2-989F-895061E20ED5}" type="parTrans" cxnId="{FFA4ADF0-AC54-4703-B8FF-2F94608BF135}">
      <dgm:prSet/>
      <dgm:spPr/>
      <dgm:t>
        <a:bodyPr/>
        <a:lstStyle/>
        <a:p>
          <a:endParaRPr lang="es-419"/>
        </a:p>
      </dgm:t>
    </dgm:pt>
    <dgm:pt modelId="{F94DD9EF-E8C9-44F4-B78C-95EC01935610}" type="sibTrans" cxnId="{FFA4ADF0-AC54-4703-B8FF-2F94608BF135}">
      <dgm:prSet/>
      <dgm:spPr/>
      <dgm:t>
        <a:bodyPr/>
        <a:lstStyle/>
        <a:p>
          <a:endParaRPr lang="es-419"/>
        </a:p>
      </dgm:t>
    </dgm:pt>
    <dgm:pt modelId="{85B72165-EE51-453F-926E-C0E5D155C2D1}">
      <dgm:prSet phldrT="[Texto]"/>
      <dgm:spPr>
        <a:solidFill>
          <a:schemeClr val="accent4">
            <a:lumMod val="60000"/>
            <a:lumOff val="40000"/>
          </a:schemeClr>
        </a:solidFill>
      </dgm:spPr>
      <dgm:t>
        <a:bodyPr/>
        <a:lstStyle/>
        <a:p>
          <a:r>
            <a:rPr lang="es-ES" dirty="0">
              <a:solidFill>
                <a:schemeClr val="tx1"/>
              </a:solidFill>
            </a:rPr>
            <a:t>INFORMES DE SEGUIMIENTO</a:t>
          </a:r>
          <a:endParaRPr lang="es-419" dirty="0">
            <a:solidFill>
              <a:schemeClr val="tx1"/>
            </a:solidFill>
          </a:endParaRPr>
        </a:p>
      </dgm:t>
    </dgm:pt>
    <dgm:pt modelId="{2826AD58-C222-4397-971F-1C84C5CF8611}" type="parTrans" cxnId="{BEDF7468-5F01-487A-A160-9A3FB487411E}">
      <dgm:prSet/>
      <dgm:spPr/>
      <dgm:t>
        <a:bodyPr/>
        <a:lstStyle/>
        <a:p>
          <a:endParaRPr lang="es-419"/>
        </a:p>
      </dgm:t>
    </dgm:pt>
    <dgm:pt modelId="{23FB4910-3665-4FB8-8DBC-F5C6D9162B0C}" type="sibTrans" cxnId="{BEDF7468-5F01-487A-A160-9A3FB487411E}">
      <dgm:prSet/>
      <dgm:spPr/>
      <dgm:t>
        <a:bodyPr/>
        <a:lstStyle/>
        <a:p>
          <a:endParaRPr lang="es-419"/>
        </a:p>
      </dgm:t>
    </dgm:pt>
    <dgm:pt modelId="{FC467C09-BF7B-47DB-8445-E16916A4F037}" type="pres">
      <dgm:prSet presAssocID="{72F89C62-E9EA-496C-A88A-4F8664F187CA}" presName="Name0" presStyleCnt="0">
        <dgm:presLayoutVars>
          <dgm:dir/>
          <dgm:resizeHandles val="exact"/>
        </dgm:presLayoutVars>
      </dgm:prSet>
      <dgm:spPr/>
    </dgm:pt>
    <dgm:pt modelId="{371DDC5F-7F52-406A-B761-DD4E9E0CCD3F}" type="pres">
      <dgm:prSet presAssocID="{72F89C62-E9EA-496C-A88A-4F8664F187CA}" presName="fgShape" presStyleLbl="fgShp" presStyleIdx="0" presStyleCnt="1" custScaleY="149112" custLinFactNeighborX="-548" custLinFactNeighborY="-24009"/>
      <dgm:spPr>
        <a:solidFill>
          <a:schemeClr val="accent2"/>
        </a:solidFill>
      </dgm:spPr>
    </dgm:pt>
    <dgm:pt modelId="{B9EEFA98-C0E3-4CD3-BBDE-7E5EF4BE9DD7}" type="pres">
      <dgm:prSet presAssocID="{72F89C62-E9EA-496C-A88A-4F8664F187CA}" presName="linComp" presStyleCnt="0"/>
      <dgm:spPr/>
    </dgm:pt>
    <dgm:pt modelId="{C35AAF5A-E3BA-4F87-96F8-5F0787709754}" type="pres">
      <dgm:prSet presAssocID="{C1E80102-B973-4835-BFED-ECC476D4246F}" presName="compNode" presStyleCnt="0"/>
      <dgm:spPr/>
    </dgm:pt>
    <dgm:pt modelId="{F44A4A53-0EB7-4583-8D60-C0688A1DE2BF}" type="pres">
      <dgm:prSet presAssocID="{C1E80102-B973-4835-BFED-ECC476D4246F}" presName="bkgdShape" presStyleLbl="node1" presStyleIdx="0" presStyleCnt="3"/>
      <dgm:spPr/>
    </dgm:pt>
    <dgm:pt modelId="{9D657757-BDF7-443A-A524-AC06D08536C6}" type="pres">
      <dgm:prSet presAssocID="{C1E80102-B973-4835-BFED-ECC476D4246F}" presName="nodeTx" presStyleLbl="node1" presStyleIdx="0" presStyleCnt="3">
        <dgm:presLayoutVars>
          <dgm:bulletEnabled val="1"/>
        </dgm:presLayoutVars>
      </dgm:prSet>
      <dgm:spPr/>
    </dgm:pt>
    <dgm:pt modelId="{3B806523-A503-4C9D-BF9D-5D961BC40FA8}" type="pres">
      <dgm:prSet presAssocID="{C1E80102-B973-4835-BFED-ECC476D4246F}" presName="invisiNode" presStyleLbl="node1" presStyleIdx="0" presStyleCnt="3"/>
      <dgm:spPr/>
    </dgm:pt>
    <dgm:pt modelId="{823AE2B6-6ACC-49D7-8756-2692D5347BB1}" type="pres">
      <dgm:prSet presAssocID="{C1E80102-B973-4835-BFED-ECC476D4246F}" presName="imagNode"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signia 5 con relleno sólido"/>
        </a:ext>
      </dgm:extLst>
    </dgm:pt>
    <dgm:pt modelId="{EC3A8DFD-93EF-42C1-9BF3-97236EB951D1}" type="pres">
      <dgm:prSet presAssocID="{4F48C7D6-D902-4AA6-AC40-D1C53083C2CC}" presName="sibTrans" presStyleLbl="sibTrans2D1" presStyleIdx="0" presStyleCnt="0"/>
      <dgm:spPr/>
    </dgm:pt>
    <dgm:pt modelId="{98186B55-8ACE-480F-8CF4-6D8EEC0CB993}" type="pres">
      <dgm:prSet presAssocID="{0A4D9A1E-A4C6-45F0-A96D-0F5223E31262}" presName="compNode" presStyleCnt="0"/>
      <dgm:spPr/>
    </dgm:pt>
    <dgm:pt modelId="{B2588793-E02F-4D8E-B477-26EAF344CEB6}" type="pres">
      <dgm:prSet presAssocID="{0A4D9A1E-A4C6-45F0-A96D-0F5223E31262}" presName="bkgdShape" presStyleLbl="node1" presStyleIdx="1" presStyleCnt="3"/>
      <dgm:spPr/>
    </dgm:pt>
    <dgm:pt modelId="{4D3A4F4E-1F5B-4801-80EA-D81ED4F11200}" type="pres">
      <dgm:prSet presAssocID="{0A4D9A1E-A4C6-45F0-A96D-0F5223E31262}" presName="nodeTx" presStyleLbl="node1" presStyleIdx="1" presStyleCnt="3">
        <dgm:presLayoutVars>
          <dgm:bulletEnabled val="1"/>
        </dgm:presLayoutVars>
      </dgm:prSet>
      <dgm:spPr/>
    </dgm:pt>
    <dgm:pt modelId="{8DB27CD2-83D3-4EBB-8DFF-294B2CD0228B}" type="pres">
      <dgm:prSet presAssocID="{0A4D9A1E-A4C6-45F0-A96D-0F5223E31262}" presName="invisiNode" presStyleLbl="node1" presStyleIdx="1" presStyleCnt="3"/>
      <dgm:spPr/>
    </dgm:pt>
    <dgm:pt modelId="{D945CBB4-71C8-4F6F-B47D-E5C98B9483C2}" type="pres">
      <dgm:prSet presAssocID="{0A4D9A1E-A4C6-45F0-A96D-0F5223E31262}" presName="imagNode" presStyleLbl="fgImgPlace1" presStyleIdx="1" presStyleCnt="3" custLinFactX="300000" custLinFactNeighborX="302462" custLinFactNeighborY="-47087"/>
      <dgm:spPr/>
    </dgm:pt>
    <dgm:pt modelId="{64254884-34E8-4C36-9B7F-68DDCADC81A7}" type="pres">
      <dgm:prSet presAssocID="{F94DD9EF-E8C9-44F4-B78C-95EC01935610}" presName="sibTrans" presStyleLbl="sibTrans2D1" presStyleIdx="0" presStyleCnt="0"/>
      <dgm:spPr/>
    </dgm:pt>
    <dgm:pt modelId="{1F9754BA-0EE8-40A6-85AE-A8B0AAD2CFB7}" type="pres">
      <dgm:prSet presAssocID="{85B72165-EE51-453F-926E-C0E5D155C2D1}" presName="compNode" presStyleCnt="0"/>
      <dgm:spPr/>
    </dgm:pt>
    <dgm:pt modelId="{895434ED-4BB1-412C-A669-B892A08E8636}" type="pres">
      <dgm:prSet presAssocID="{85B72165-EE51-453F-926E-C0E5D155C2D1}" presName="bkgdShape" presStyleLbl="node1" presStyleIdx="2" presStyleCnt="3"/>
      <dgm:spPr/>
    </dgm:pt>
    <dgm:pt modelId="{F60007FF-03B8-4D43-9321-BD763113FD3B}" type="pres">
      <dgm:prSet presAssocID="{85B72165-EE51-453F-926E-C0E5D155C2D1}" presName="nodeTx" presStyleLbl="node1" presStyleIdx="2" presStyleCnt="3">
        <dgm:presLayoutVars>
          <dgm:bulletEnabled val="1"/>
        </dgm:presLayoutVars>
      </dgm:prSet>
      <dgm:spPr/>
    </dgm:pt>
    <dgm:pt modelId="{E3E6A219-7A5B-475D-9003-628E94EE5B88}" type="pres">
      <dgm:prSet presAssocID="{85B72165-EE51-453F-926E-C0E5D155C2D1}" presName="invisiNode" presStyleLbl="node1" presStyleIdx="2" presStyleCnt="3"/>
      <dgm:spPr/>
    </dgm:pt>
    <dgm:pt modelId="{AE1B350D-1EF7-4AD0-84D4-611D6BDCA2BD}" type="pres">
      <dgm:prSet presAssocID="{85B72165-EE51-453F-926E-C0E5D155C2D1}" presName="imagNode" presStyleLbl="fgImgPlace1" presStyleIdx="2" presStyleCnt="3"/>
      <dgm:spPr/>
    </dgm:pt>
  </dgm:ptLst>
  <dgm:cxnLst>
    <dgm:cxn modelId="{82B65217-FAEF-4CE0-86AB-4ED90089796C}" type="presOf" srcId="{85B72165-EE51-453F-926E-C0E5D155C2D1}" destId="{F60007FF-03B8-4D43-9321-BD763113FD3B}" srcOrd="1" destOrd="0" presId="urn:microsoft.com/office/officeart/2005/8/layout/hList7"/>
    <dgm:cxn modelId="{D42ACF19-2B7A-4E41-80BB-062D325FA2D2}" type="presOf" srcId="{0A4D9A1E-A4C6-45F0-A96D-0F5223E31262}" destId="{4D3A4F4E-1F5B-4801-80EA-D81ED4F11200}" srcOrd="1" destOrd="0" presId="urn:microsoft.com/office/officeart/2005/8/layout/hList7"/>
    <dgm:cxn modelId="{15625E1F-C073-4099-AF80-29E0B5B694D3}" type="presOf" srcId="{F94DD9EF-E8C9-44F4-B78C-95EC01935610}" destId="{64254884-34E8-4C36-9B7F-68DDCADC81A7}" srcOrd="0" destOrd="0" presId="urn:microsoft.com/office/officeart/2005/8/layout/hList7"/>
    <dgm:cxn modelId="{2125735B-B4C4-4F59-8911-96D9A7CF72B6}" type="presOf" srcId="{85B72165-EE51-453F-926E-C0E5D155C2D1}" destId="{895434ED-4BB1-412C-A669-B892A08E8636}" srcOrd="0" destOrd="0" presId="urn:microsoft.com/office/officeart/2005/8/layout/hList7"/>
    <dgm:cxn modelId="{680A4B61-4D5E-4939-9CAA-1218313125A8}" type="presOf" srcId="{C1E80102-B973-4835-BFED-ECC476D4246F}" destId="{F44A4A53-0EB7-4583-8D60-C0688A1DE2BF}" srcOrd="0" destOrd="0" presId="urn:microsoft.com/office/officeart/2005/8/layout/hList7"/>
    <dgm:cxn modelId="{BEDF7468-5F01-487A-A160-9A3FB487411E}" srcId="{72F89C62-E9EA-496C-A88A-4F8664F187CA}" destId="{85B72165-EE51-453F-926E-C0E5D155C2D1}" srcOrd="2" destOrd="0" parTransId="{2826AD58-C222-4397-971F-1C84C5CF8611}" sibTransId="{23FB4910-3665-4FB8-8DBC-F5C6D9162B0C}"/>
    <dgm:cxn modelId="{CA435D6E-F88A-42F4-905E-313A65C1C2AC}" type="presOf" srcId="{C1E80102-B973-4835-BFED-ECC476D4246F}" destId="{9D657757-BDF7-443A-A524-AC06D08536C6}" srcOrd="1" destOrd="0" presId="urn:microsoft.com/office/officeart/2005/8/layout/hList7"/>
    <dgm:cxn modelId="{998772A2-CECD-4D23-B5F8-8724A44A7056}" type="presOf" srcId="{4F48C7D6-D902-4AA6-AC40-D1C53083C2CC}" destId="{EC3A8DFD-93EF-42C1-9BF3-97236EB951D1}" srcOrd="0" destOrd="0" presId="urn:microsoft.com/office/officeart/2005/8/layout/hList7"/>
    <dgm:cxn modelId="{37A909CD-3BD9-410F-9D54-3C956C35546E}" type="presOf" srcId="{72F89C62-E9EA-496C-A88A-4F8664F187CA}" destId="{FC467C09-BF7B-47DB-8445-E16916A4F037}" srcOrd="0" destOrd="0" presId="urn:microsoft.com/office/officeart/2005/8/layout/hList7"/>
    <dgm:cxn modelId="{E2DEE3D7-3021-4FBE-9CF6-50FF07F7C809}" srcId="{72F89C62-E9EA-496C-A88A-4F8664F187CA}" destId="{C1E80102-B973-4835-BFED-ECC476D4246F}" srcOrd="0" destOrd="0" parTransId="{7D56C12F-A3A0-4631-89EF-863D68D4C0FF}" sibTransId="{4F48C7D6-D902-4AA6-AC40-D1C53083C2CC}"/>
    <dgm:cxn modelId="{FFA4ADF0-AC54-4703-B8FF-2F94608BF135}" srcId="{72F89C62-E9EA-496C-A88A-4F8664F187CA}" destId="{0A4D9A1E-A4C6-45F0-A96D-0F5223E31262}" srcOrd="1" destOrd="0" parTransId="{F94CE425-7069-4FA2-989F-895061E20ED5}" sibTransId="{F94DD9EF-E8C9-44F4-B78C-95EC01935610}"/>
    <dgm:cxn modelId="{C99F3FF3-CE54-4A17-A3D3-DFF55B51B56A}" type="presOf" srcId="{0A4D9A1E-A4C6-45F0-A96D-0F5223E31262}" destId="{B2588793-E02F-4D8E-B477-26EAF344CEB6}" srcOrd="0" destOrd="0" presId="urn:microsoft.com/office/officeart/2005/8/layout/hList7"/>
    <dgm:cxn modelId="{F0128F38-7445-4DED-9B81-5D03C58A587F}" type="presParOf" srcId="{FC467C09-BF7B-47DB-8445-E16916A4F037}" destId="{371DDC5F-7F52-406A-B761-DD4E9E0CCD3F}" srcOrd="0" destOrd="0" presId="urn:microsoft.com/office/officeart/2005/8/layout/hList7"/>
    <dgm:cxn modelId="{4F92E895-CFBF-42CC-B4A4-2BA8B1052D50}" type="presParOf" srcId="{FC467C09-BF7B-47DB-8445-E16916A4F037}" destId="{B9EEFA98-C0E3-4CD3-BBDE-7E5EF4BE9DD7}" srcOrd="1" destOrd="0" presId="urn:microsoft.com/office/officeart/2005/8/layout/hList7"/>
    <dgm:cxn modelId="{382371A8-FA9E-40EA-AD05-B4C6BE59EAB5}" type="presParOf" srcId="{B9EEFA98-C0E3-4CD3-BBDE-7E5EF4BE9DD7}" destId="{C35AAF5A-E3BA-4F87-96F8-5F0787709754}" srcOrd="0" destOrd="0" presId="urn:microsoft.com/office/officeart/2005/8/layout/hList7"/>
    <dgm:cxn modelId="{3DC746D8-AE5E-4E02-8AB2-DFA9CE35792F}" type="presParOf" srcId="{C35AAF5A-E3BA-4F87-96F8-5F0787709754}" destId="{F44A4A53-0EB7-4583-8D60-C0688A1DE2BF}" srcOrd="0" destOrd="0" presId="urn:microsoft.com/office/officeart/2005/8/layout/hList7"/>
    <dgm:cxn modelId="{617FB913-1646-4EED-87B6-490BED6C114C}" type="presParOf" srcId="{C35AAF5A-E3BA-4F87-96F8-5F0787709754}" destId="{9D657757-BDF7-443A-A524-AC06D08536C6}" srcOrd="1" destOrd="0" presId="urn:microsoft.com/office/officeart/2005/8/layout/hList7"/>
    <dgm:cxn modelId="{2E298326-1F01-4815-8B4E-9549F672F029}" type="presParOf" srcId="{C35AAF5A-E3BA-4F87-96F8-5F0787709754}" destId="{3B806523-A503-4C9D-BF9D-5D961BC40FA8}" srcOrd="2" destOrd="0" presId="urn:microsoft.com/office/officeart/2005/8/layout/hList7"/>
    <dgm:cxn modelId="{0C250617-9F34-405A-A488-4509A2EA1B1A}" type="presParOf" srcId="{C35AAF5A-E3BA-4F87-96F8-5F0787709754}" destId="{823AE2B6-6ACC-49D7-8756-2692D5347BB1}" srcOrd="3" destOrd="0" presId="urn:microsoft.com/office/officeart/2005/8/layout/hList7"/>
    <dgm:cxn modelId="{9FF4BDD6-440D-478A-A207-C3EBA40AB5F6}" type="presParOf" srcId="{B9EEFA98-C0E3-4CD3-BBDE-7E5EF4BE9DD7}" destId="{EC3A8DFD-93EF-42C1-9BF3-97236EB951D1}" srcOrd="1" destOrd="0" presId="urn:microsoft.com/office/officeart/2005/8/layout/hList7"/>
    <dgm:cxn modelId="{5780FA6E-0E19-4F7A-ABE4-0BE4BF66830C}" type="presParOf" srcId="{B9EEFA98-C0E3-4CD3-BBDE-7E5EF4BE9DD7}" destId="{98186B55-8ACE-480F-8CF4-6D8EEC0CB993}" srcOrd="2" destOrd="0" presId="urn:microsoft.com/office/officeart/2005/8/layout/hList7"/>
    <dgm:cxn modelId="{6C9F5595-2D55-47B9-B10A-CC27C2A19DE7}" type="presParOf" srcId="{98186B55-8ACE-480F-8CF4-6D8EEC0CB993}" destId="{B2588793-E02F-4D8E-B477-26EAF344CEB6}" srcOrd="0" destOrd="0" presId="urn:microsoft.com/office/officeart/2005/8/layout/hList7"/>
    <dgm:cxn modelId="{128E1B94-34A1-4B76-86C9-8DDB79906FB6}" type="presParOf" srcId="{98186B55-8ACE-480F-8CF4-6D8EEC0CB993}" destId="{4D3A4F4E-1F5B-4801-80EA-D81ED4F11200}" srcOrd="1" destOrd="0" presId="urn:microsoft.com/office/officeart/2005/8/layout/hList7"/>
    <dgm:cxn modelId="{57F38114-7CF7-4ED5-B2E0-B8AA64BBAC1D}" type="presParOf" srcId="{98186B55-8ACE-480F-8CF4-6D8EEC0CB993}" destId="{8DB27CD2-83D3-4EBB-8DFF-294B2CD0228B}" srcOrd="2" destOrd="0" presId="urn:microsoft.com/office/officeart/2005/8/layout/hList7"/>
    <dgm:cxn modelId="{67B244BF-ACC8-4C1E-8E7C-759743A03BBB}" type="presParOf" srcId="{98186B55-8ACE-480F-8CF4-6D8EEC0CB993}" destId="{D945CBB4-71C8-4F6F-B47D-E5C98B9483C2}" srcOrd="3" destOrd="0" presId="urn:microsoft.com/office/officeart/2005/8/layout/hList7"/>
    <dgm:cxn modelId="{AA15710C-C864-4887-8FB1-42A0B780FC8E}" type="presParOf" srcId="{B9EEFA98-C0E3-4CD3-BBDE-7E5EF4BE9DD7}" destId="{64254884-34E8-4C36-9B7F-68DDCADC81A7}" srcOrd="3" destOrd="0" presId="urn:microsoft.com/office/officeart/2005/8/layout/hList7"/>
    <dgm:cxn modelId="{860BAEA3-E676-48D6-AD87-2A0A524AE57E}" type="presParOf" srcId="{B9EEFA98-C0E3-4CD3-BBDE-7E5EF4BE9DD7}" destId="{1F9754BA-0EE8-40A6-85AE-A8B0AAD2CFB7}" srcOrd="4" destOrd="0" presId="urn:microsoft.com/office/officeart/2005/8/layout/hList7"/>
    <dgm:cxn modelId="{CC3DD808-020C-484C-B304-21AD0E2E9EFD}" type="presParOf" srcId="{1F9754BA-0EE8-40A6-85AE-A8B0AAD2CFB7}" destId="{895434ED-4BB1-412C-A669-B892A08E8636}" srcOrd="0" destOrd="0" presId="urn:microsoft.com/office/officeart/2005/8/layout/hList7"/>
    <dgm:cxn modelId="{700B3696-2C63-491E-92B2-DB7CF6E09AFA}" type="presParOf" srcId="{1F9754BA-0EE8-40A6-85AE-A8B0AAD2CFB7}" destId="{F60007FF-03B8-4D43-9321-BD763113FD3B}" srcOrd="1" destOrd="0" presId="urn:microsoft.com/office/officeart/2005/8/layout/hList7"/>
    <dgm:cxn modelId="{2487AEB4-0140-4D77-824D-5D3073207359}" type="presParOf" srcId="{1F9754BA-0EE8-40A6-85AE-A8B0AAD2CFB7}" destId="{E3E6A219-7A5B-475D-9003-628E94EE5B88}" srcOrd="2" destOrd="0" presId="urn:microsoft.com/office/officeart/2005/8/layout/hList7"/>
    <dgm:cxn modelId="{C62BA0E6-C51A-4CAE-A2B4-9DBB95662FCC}" type="presParOf" srcId="{1F9754BA-0EE8-40A6-85AE-A8B0AAD2CFB7}" destId="{AE1B350D-1EF7-4AD0-84D4-611D6BDCA2B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46995-0B95-4CD4-9E61-9D73E0EE9EAB}">
      <dsp:nvSpPr>
        <dsp:cNvPr id="0" name=""/>
        <dsp:cNvSpPr/>
      </dsp:nvSpPr>
      <dsp:spPr>
        <a:xfrm rot="10800000">
          <a:off x="1233580" y="1237"/>
          <a:ext cx="8626410" cy="471801"/>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051"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Director General (E) o su delegado, quien lo preside. </a:t>
          </a:r>
          <a:r>
            <a:rPr lang="es-419" sz="1400" b="1" kern="1200" dirty="0">
              <a:latin typeface="Montserrat" panose="00000500000000000000" pitchFamily="2" charset="0"/>
            </a:rPr>
            <a:t>Dr. Miguel Ángel Quiroga Ruiz </a:t>
          </a:r>
        </a:p>
      </dsp:txBody>
      <dsp:txXfrm rot="10800000">
        <a:off x="1351530" y="1237"/>
        <a:ext cx="8508460" cy="471801"/>
      </dsp:txXfrm>
    </dsp:sp>
    <dsp:sp modelId="{38901544-622F-4C20-9FC9-7C0FC1BB912A}">
      <dsp:nvSpPr>
        <dsp:cNvPr id="0" name=""/>
        <dsp:cNvSpPr/>
      </dsp:nvSpPr>
      <dsp:spPr>
        <a:xfrm>
          <a:off x="1449743" y="8625"/>
          <a:ext cx="471801" cy="47180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D848C3C-620C-4BDC-9A4B-5149EC114159}">
      <dsp:nvSpPr>
        <dsp:cNvPr id="0" name=""/>
        <dsp:cNvSpPr/>
      </dsp:nvSpPr>
      <dsp:spPr>
        <a:xfrm rot="10800000">
          <a:off x="1268068" y="613875"/>
          <a:ext cx="8557433" cy="471801"/>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051"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Secretaria General : </a:t>
          </a:r>
          <a:r>
            <a:rPr lang="es-419" sz="1400" b="1" kern="1200" dirty="0">
              <a:latin typeface="Montserrat" panose="00000500000000000000" pitchFamily="2" charset="0"/>
            </a:rPr>
            <a:t>Dr</a:t>
          </a:r>
          <a:r>
            <a:rPr lang="es-419" sz="1400" b="1" kern="1200" dirty="0">
              <a:solidFill>
                <a:srgbClr val="44546A">
                  <a:hueOff val="0"/>
                  <a:satOff val="0"/>
                  <a:lumOff val="0"/>
                  <a:alphaOff val="0"/>
                </a:srgbClr>
              </a:solidFill>
              <a:latin typeface="Montserrat" panose="00000500000000000000" pitchFamily="2" charset="0"/>
              <a:ea typeface="+mn-ea"/>
              <a:cs typeface="+mn-cs"/>
            </a:rPr>
            <a:t>. </a:t>
          </a:r>
          <a:r>
            <a:rPr lang="es-ES_tradnl" sz="1400" b="1" kern="1200" dirty="0">
              <a:solidFill>
                <a:srgbClr val="44546A">
                  <a:hueOff val="0"/>
                  <a:satOff val="0"/>
                  <a:lumOff val="0"/>
                  <a:alphaOff val="0"/>
                </a:srgbClr>
              </a:solidFill>
              <a:latin typeface="Montserrat" panose="00000500000000000000" pitchFamily="2" charset="0"/>
              <a:ea typeface="+mn-ea"/>
              <a:cs typeface="+mn-cs"/>
            </a:rPr>
            <a:t>Juan Camilo Chavarro Marín </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sp:txBody>
      <dsp:txXfrm rot="10800000">
        <a:off x="1386018" y="613875"/>
        <a:ext cx="8439483" cy="471801"/>
      </dsp:txXfrm>
    </dsp:sp>
    <dsp:sp modelId="{75C3DAB4-937A-4CC3-8641-19533FA93893}">
      <dsp:nvSpPr>
        <dsp:cNvPr id="0" name=""/>
        <dsp:cNvSpPr/>
      </dsp:nvSpPr>
      <dsp:spPr>
        <a:xfrm>
          <a:off x="1622272" y="613875"/>
          <a:ext cx="471801" cy="47180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32CAAC5-AD64-460E-8B07-834626FF82F3}">
      <dsp:nvSpPr>
        <dsp:cNvPr id="0" name=""/>
        <dsp:cNvSpPr/>
      </dsp:nvSpPr>
      <dsp:spPr>
        <a:xfrm rot="10800000">
          <a:off x="1328488" y="1209259"/>
          <a:ext cx="8488382" cy="471801"/>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051"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Subdirector de Protección: </a:t>
          </a:r>
          <a:r>
            <a:rPr lang="es-419" sz="1400" b="1" kern="1200" dirty="0">
              <a:latin typeface="Montserrat" panose="00000500000000000000" pitchFamily="2" charset="0"/>
            </a:rPr>
            <a:t>Dr. Miguel Ángel Quiroga Ruiz</a:t>
          </a:r>
        </a:p>
      </dsp:txBody>
      <dsp:txXfrm rot="10800000">
        <a:off x="1446438" y="1209259"/>
        <a:ext cx="8370432" cy="471801"/>
      </dsp:txXfrm>
    </dsp:sp>
    <dsp:sp modelId="{738FC3A4-559D-427C-9C32-A3E1C2227262}">
      <dsp:nvSpPr>
        <dsp:cNvPr id="0" name=""/>
        <dsp:cNvSpPr/>
      </dsp:nvSpPr>
      <dsp:spPr>
        <a:xfrm>
          <a:off x="1622272" y="1226513"/>
          <a:ext cx="471801" cy="47180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3F967C-74EC-4952-B360-95D249D428DD}">
      <dsp:nvSpPr>
        <dsp:cNvPr id="0" name=""/>
        <dsp:cNvSpPr/>
      </dsp:nvSpPr>
      <dsp:spPr>
        <a:xfrm rot="10800000">
          <a:off x="1259437" y="1839151"/>
          <a:ext cx="8574695" cy="471801"/>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051" tIns="53340" rIns="99568" bIns="53340" numCol="1" spcCol="1270" anchor="ctr" anchorCtr="0">
          <a:noAutofit/>
        </a:bodyPr>
        <a:lstStyle/>
        <a:p>
          <a:pPr marL="0" lvl="0" indent="0" algn="ctr" defTabSz="622300">
            <a:lnSpc>
              <a:spcPct val="90000"/>
            </a:lnSpc>
            <a:spcBef>
              <a:spcPct val="0"/>
            </a:spcBef>
            <a:spcAft>
              <a:spcPct val="35000"/>
            </a:spcAft>
            <a:buNone/>
          </a:pPr>
          <a:r>
            <a:rPr lang="es-ES_tradnl" sz="1400" kern="1200" dirty="0">
              <a:solidFill>
                <a:srgbClr val="44546A">
                  <a:hueOff val="0"/>
                  <a:satOff val="0"/>
                  <a:lumOff val="0"/>
                  <a:alphaOff val="0"/>
                </a:srgbClr>
              </a:solidFill>
              <a:latin typeface="Montserrat" panose="00000500000000000000" pitchFamily="2" charset="0"/>
              <a:ea typeface="+mn-ea"/>
              <a:cs typeface="+mn-cs"/>
            </a:rPr>
            <a:t>Subdirectora de Evaluación del Riesgo</a:t>
          </a:r>
          <a:r>
            <a:rPr lang="es-419" sz="1400" kern="1200" dirty="0">
              <a:solidFill>
                <a:srgbClr val="44546A">
                  <a:hueOff val="0"/>
                  <a:satOff val="0"/>
                  <a:lumOff val="0"/>
                  <a:alphaOff val="0"/>
                </a:srgbClr>
              </a:solidFill>
              <a:latin typeface="Montserrat" panose="00000500000000000000" pitchFamily="2" charset="0"/>
              <a:ea typeface="+mn-ea"/>
              <a:cs typeface="+mn-cs"/>
            </a:rPr>
            <a:t>:</a:t>
          </a:r>
          <a:r>
            <a:rPr lang="es-419" sz="1400" kern="1200" dirty="0">
              <a:latin typeface="Montserrat" panose="00000500000000000000" pitchFamily="2" charset="0"/>
            </a:rPr>
            <a:t> </a:t>
          </a:r>
          <a:r>
            <a:rPr lang="es-419" sz="1400" b="1" kern="1200" dirty="0">
              <a:solidFill>
                <a:srgbClr val="44546A">
                  <a:hueOff val="0"/>
                  <a:satOff val="0"/>
                  <a:lumOff val="0"/>
                  <a:alphaOff val="0"/>
                </a:srgbClr>
              </a:solidFill>
              <a:latin typeface="Montserrat" panose="00000500000000000000" pitchFamily="2" charset="0"/>
              <a:ea typeface="+mn-ea"/>
              <a:cs typeface="+mn-cs"/>
            </a:rPr>
            <a:t>Dra. </a:t>
          </a:r>
          <a:r>
            <a:rPr lang="es-CO" sz="1400" b="1" kern="1200" dirty="0">
              <a:solidFill>
                <a:srgbClr val="44546A">
                  <a:hueOff val="0"/>
                  <a:satOff val="0"/>
                  <a:lumOff val="0"/>
                  <a:alphaOff val="0"/>
                </a:srgbClr>
              </a:solidFill>
              <a:latin typeface="Montserrat" panose="00000500000000000000" pitchFamily="2" charset="0"/>
              <a:ea typeface="+mn-ea"/>
              <a:cs typeface="+mn-cs"/>
            </a:rPr>
            <a:t>Johana Patricia Reyes Marciales</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sp:txBody>
      <dsp:txXfrm rot="10800000">
        <a:off x="1377387" y="1839151"/>
        <a:ext cx="8456745" cy="471801"/>
      </dsp:txXfrm>
    </dsp:sp>
    <dsp:sp modelId="{4C7F294D-4650-4689-BBFD-E35F32418DF4}">
      <dsp:nvSpPr>
        <dsp:cNvPr id="0" name=""/>
        <dsp:cNvSpPr/>
      </dsp:nvSpPr>
      <dsp:spPr>
        <a:xfrm>
          <a:off x="1622272" y="1839151"/>
          <a:ext cx="471801" cy="47180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E375F1C-9C52-47AE-9517-FEE6D5126A1C}">
      <dsp:nvSpPr>
        <dsp:cNvPr id="0" name=""/>
        <dsp:cNvSpPr/>
      </dsp:nvSpPr>
      <dsp:spPr>
        <a:xfrm rot="10800000">
          <a:off x="1259437" y="2451789"/>
          <a:ext cx="8574695" cy="471801"/>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051"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Subdirectora de la Subdirección Especializada de Seguridad y Protección: </a:t>
          </a:r>
          <a:r>
            <a:rPr lang="es-419" sz="1400" b="1" kern="1200" dirty="0">
              <a:latin typeface="Montserrat" panose="00000500000000000000" pitchFamily="2" charset="0"/>
            </a:rPr>
            <a:t>Dra. </a:t>
          </a:r>
          <a:r>
            <a:rPr lang="es-ES_tradnl" sz="1400" b="1" kern="1200" dirty="0">
              <a:solidFill>
                <a:srgbClr val="44546A">
                  <a:hueOff val="0"/>
                  <a:satOff val="0"/>
                  <a:lumOff val="0"/>
                  <a:alphaOff val="0"/>
                </a:srgbClr>
              </a:solidFill>
              <a:latin typeface="Montserrat" panose="00000500000000000000" pitchFamily="2" charset="0"/>
              <a:ea typeface="+mn-ea"/>
              <a:cs typeface="+mn-cs"/>
            </a:rPr>
            <a:t>Natalia Margarita Parada Garzón</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sp:txBody>
      <dsp:txXfrm rot="10800000">
        <a:off x="1377387" y="2451789"/>
        <a:ext cx="8456745" cy="471801"/>
      </dsp:txXfrm>
    </dsp:sp>
    <dsp:sp modelId="{E2E16122-04DA-4B1F-95B2-95EAB14CBC1E}">
      <dsp:nvSpPr>
        <dsp:cNvPr id="0" name=""/>
        <dsp:cNvSpPr/>
      </dsp:nvSpPr>
      <dsp:spPr>
        <a:xfrm>
          <a:off x="1622272" y="2451789"/>
          <a:ext cx="471801" cy="471801"/>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2048AB5-32D4-493E-A506-BEFC6B6E88CF}">
      <dsp:nvSpPr>
        <dsp:cNvPr id="0" name=""/>
        <dsp:cNvSpPr/>
      </dsp:nvSpPr>
      <dsp:spPr>
        <a:xfrm rot="10800000">
          <a:off x="1250843" y="3064427"/>
          <a:ext cx="8591884" cy="471801"/>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051"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Subdirectora de Talento Humano: </a:t>
          </a:r>
          <a:r>
            <a:rPr lang="es-419" sz="1400" b="1" kern="1200" dirty="0">
              <a:latin typeface="Montserrat" panose="00000500000000000000" pitchFamily="2" charset="0"/>
            </a:rPr>
            <a:t>Dra. Sandra Milena Ardila Cubides</a:t>
          </a:r>
        </a:p>
      </dsp:txBody>
      <dsp:txXfrm rot="10800000">
        <a:off x="1368793" y="3064427"/>
        <a:ext cx="8473934" cy="471801"/>
      </dsp:txXfrm>
    </dsp:sp>
    <dsp:sp modelId="{6011FAAA-E9CC-4EE5-B0AF-FF7E22562789}">
      <dsp:nvSpPr>
        <dsp:cNvPr id="0" name=""/>
        <dsp:cNvSpPr/>
      </dsp:nvSpPr>
      <dsp:spPr>
        <a:xfrm>
          <a:off x="1622272" y="3064427"/>
          <a:ext cx="471801" cy="471801"/>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3F823CF-5C7F-453A-AF3C-3E085B31E12C}">
      <dsp:nvSpPr>
        <dsp:cNvPr id="0" name=""/>
        <dsp:cNvSpPr/>
      </dsp:nvSpPr>
      <dsp:spPr>
        <a:xfrm rot="10800000">
          <a:off x="1233580" y="3677065"/>
          <a:ext cx="8626410" cy="471801"/>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051" tIns="53340" rIns="99568" bIns="53340" numCol="1" spcCol="1270" anchor="ctr" anchorCtr="0">
          <a:noAutofit/>
        </a:bodyPr>
        <a:lstStyle/>
        <a:p>
          <a:pPr marL="0" lvl="0" indent="0" algn="ctr" defTabSz="622300">
            <a:lnSpc>
              <a:spcPct val="90000"/>
            </a:lnSpc>
            <a:spcBef>
              <a:spcPct val="0"/>
            </a:spcBef>
            <a:spcAft>
              <a:spcPct val="35000"/>
            </a:spcAft>
            <a:buNone/>
          </a:pPr>
          <a:r>
            <a:rPr lang="es-419" sz="1400" kern="1200" dirty="0">
              <a:latin typeface="Montserrat" panose="00000500000000000000" pitchFamily="2" charset="0"/>
            </a:rPr>
            <a:t>Jefe de la Oficina Asesora de Planeación e Información (E):  </a:t>
          </a:r>
          <a:r>
            <a:rPr lang="es-419" sz="1400" b="1" kern="1200" dirty="0">
              <a:latin typeface="Montserrat" panose="00000500000000000000" pitchFamily="2" charset="0"/>
            </a:rPr>
            <a:t>Dr. </a:t>
          </a:r>
          <a:r>
            <a:rPr lang="es-ES_tradnl" sz="1400" b="1" kern="1200" dirty="0">
              <a:solidFill>
                <a:srgbClr val="44546A">
                  <a:hueOff val="0"/>
                  <a:satOff val="0"/>
                  <a:lumOff val="0"/>
                  <a:alphaOff val="0"/>
                </a:srgbClr>
              </a:solidFill>
              <a:latin typeface="Montserrat" panose="00000500000000000000" pitchFamily="2" charset="0"/>
              <a:ea typeface="+mn-ea"/>
              <a:cs typeface="+mn-cs"/>
            </a:rPr>
            <a:t>Javier Francisco Rodríguez Moreno</a:t>
          </a:r>
          <a:endParaRPr lang="es-419" sz="1400" b="1" kern="1200" dirty="0">
            <a:latin typeface="Montserrat" panose="00000500000000000000" pitchFamily="2" charset="0"/>
          </a:endParaRPr>
        </a:p>
      </dsp:txBody>
      <dsp:txXfrm rot="10800000">
        <a:off x="1351530" y="3677065"/>
        <a:ext cx="8508460" cy="471801"/>
      </dsp:txXfrm>
    </dsp:sp>
    <dsp:sp modelId="{9602985A-AFF7-4E83-B357-0AD61FE9C503}">
      <dsp:nvSpPr>
        <dsp:cNvPr id="0" name=""/>
        <dsp:cNvSpPr/>
      </dsp:nvSpPr>
      <dsp:spPr>
        <a:xfrm>
          <a:off x="1622272" y="3677065"/>
          <a:ext cx="471801" cy="471801"/>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C840B5C-0FD3-4703-87EB-4AFCB2C8B8EF}">
      <dsp:nvSpPr>
        <dsp:cNvPr id="0" name=""/>
        <dsp:cNvSpPr/>
      </dsp:nvSpPr>
      <dsp:spPr>
        <a:xfrm rot="10800000">
          <a:off x="1233580" y="4289704"/>
          <a:ext cx="8626410" cy="471801"/>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8051" tIns="53340" rIns="99568" bIns="53340" numCol="1" spcCol="1270" anchor="ctr" anchorCtr="0">
          <a:noAutofit/>
        </a:bodyPr>
        <a:lstStyle/>
        <a:p>
          <a:pPr marL="0" lvl="0" indent="0" algn="ctr" defTabSz="577850">
            <a:lnSpc>
              <a:spcPct val="90000"/>
            </a:lnSpc>
            <a:spcBef>
              <a:spcPct val="0"/>
            </a:spcBef>
            <a:spcAft>
              <a:spcPct val="35000"/>
            </a:spcAft>
            <a:buNone/>
          </a:pPr>
          <a:r>
            <a:rPr lang="es-419" sz="1400" kern="1200" dirty="0">
              <a:solidFill>
                <a:srgbClr val="44546A">
                  <a:hueOff val="0"/>
                  <a:satOff val="0"/>
                  <a:lumOff val="0"/>
                  <a:alphaOff val="0"/>
                </a:srgbClr>
              </a:solidFill>
              <a:latin typeface="Montserrat" panose="00000500000000000000" pitchFamily="2" charset="0"/>
              <a:ea typeface="+mn-ea"/>
              <a:cs typeface="+mn-cs"/>
            </a:rPr>
            <a:t>Jefe </a:t>
          </a:r>
          <a:r>
            <a:rPr lang="es-ES_tradnl" sz="1400" kern="1200" dirty="0">
              <a:solidFill>
                <a:srgbClr val="44546A">
                  <a:hueOff val="0"/>
                  <a:satOff val="0"/>
                  <a:lumOff val="0"/>
                  <a:alphaOff val="0"/>
                </a:srgbClr>
              </a:solidFill>
              <a:latin typeface="Montserrat" panose="00000500000000000000" pitchFamily="2" charset="0"/>
              <a:ea typeface="+mn-ea"/>
              <a:cs typeface="+mn-cs"/>
            </a:rPr>
            <a:t>Oficina Asesora Jurídica:</a:t>
          </a:r>
          <a:r>
            <a:rPr lang="es-419" sz="1400" kern="1200" dirty="0">
              <a:solidFill>
                <a:srgbClr val="44546A">
                  <a:hueOff val="0"/>
                  <a:satOff val="0"/>
                  <a:lumOff val="0"/>
                  <a:alphaOff val="0"/>
                </a:srgbClr>
              </a:solidFill>
              <a:latin typeface="Montserrat" panose="00000500000000000000" pitchFamily="2" charset="0"/>
              <a:ea typeface="+mn-ea"/>
              <a:cs typeface="+mn-cs"/>
            </a:rPr>
            <a:t> </a:t>
          </a:r>
          <a:r>
            <a:rPr lang="es-419" sz="1400" b="1" kern="1200" dirty="0">
              <a:solidFill>
                <a:srgbClr val="44546A">
                  <a:hueOff val="0"/>
                  <a:satOff val="0"/>
                  <a:lumOff val="0"/>
                  <a:alphaOff val="0"/>
                </a:srgbClr>
              </a:solidFill>
              <a:latin typeface="Montserrat" panose="00000500000000000000" pitchFamily="2" charset="0"/>
              <a:ea typeface="+mn-ea"/>
              <a:cs typeface="+mn-cs"/>
            </a:rPr>
            <a:t>Dr. </a:t>
          </a:r>
          <a:r>
            <a:rPr lang="es-ES_tradnl" sz="1400" b="1" kern="1200" dirty="0">
              <a:solidFill>
                <a:srgbClr val="44546A">
                  <a:hueOff val="0"/>
                  <a:satOff val="0"/>
                  <a:lumOff val="0"/>
                  <a:alphaOff val="0"/>
                </a:srgbClr>
              </a:solidFill>
              <a:latin typeface="Montserrat" panose="00000500000000000000" pitchFamily="2" charset="0"/>
              <a:ea typeface="+mn-ea"/>
              <a:cs typeface="+mn-cs"/>
            </a:rPr>
            <a:t>Daniel Augusto Jorge El Saieh Sánchez</a:t>
          </a:r>
          <a:endParaRPr lang="es-419" sz="1400" b="1" kern="1200" dirty="0">
            <a:solidFill>
              <a:srgbClr val="44546A">
                <a:hueOff val="0"/>
                <a:satOff val="0"/>
                <a:lumOff val="0"/>
                <a:alphaOff val="0"/>
              </a:srgbClr>
            </a:solidFill>
            <a:latin typeface="Montserrat" panose="00000500000000000000" pitchFamily="2" charset="0"/>
            <a:ea typeface="+mn-ea"/>
            <a:cs typeface="+mn-cs"/>
          </a:endParaRPr>
        </a:p>
      </dsp:txBody>
      <dsp:txXfrm rot="10800000">
        <a:off x="1351530" y="4289704"/>
        <a:ext cx="8508460" cy="471801"/>
      </dsp:txXfrm>
    </dsp:sp>
    <dsp:sp modelId="{6F7DE8C8-CF5B-4403-87E8-6DFC4DAD0722}">
      <dsp:nvSpPr>
        <dsp:cNvPr id="0" name=""/>
        <dsp:cNvSpPr/>
      </dsp:nvSpPr>
      <dsp:spPr>
        <a:xfrm>
          <a:off x="1622272" y="4289704"/>
          <a:ext cx="471801" cy="471801"/>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A4A53-0EB7-4583-8D60-C0688A1DE2BF}">
      <dsp:nvSpPr>
        <dsp:cNvPr id="0" name=""/>
        <dsp:cNvSpPr/>
      </dsp:nvSpPr>
      <dsp:spPr>
        <a:xfrm>
          <a:off x="1904" y="0"/>
          <a:ext cx="2963780" cy="2485240"/>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chemeClr val="tx1"/>
              </a:solidFill>
              <a:latin typeface="Arial Narrow" panose="020B0606020202030204" pitchFamily="34" charset="0"/>
            </a:rPr>
            <a:t>AUDITORIAS</a:t>
          </a:r>
          <a:endParaRPr lang="es-419" sz="2300" kern="1200" dirty="0">
            <a:solidFill>
              <a:schemeClr val="tx1"/>
            </a:solidFill>
            <a:latin typeface="Arial Narrow" panose="020B0606020202030204" pitchFamily="34" charset="0"/>
          </a:endParaRPr>
        </a:p>
      </dsp:txBody>
      <dsp:txXfrm>
        <a:off x="1904" y="994096"/>
        <a:ext cx="2963780" cy="994096"/>
      </dsp:txXfrm>
    </dsp:sp>
    <dsp:sp modelId="{823AE2B6-6ACC-49D7-8756-2692D5347BB1}">
      <dsp:nvSpPr>
        <dsp:cNvPr id="0" name=""/>
        <dsp:cNvSpPr/>
      </dsp:nvSpPr>
      <dsp:spPr>
        <a:xfrm>
          <a:off x="1070002" y="149114"/>
          <a:ext cx="827584" cy="827584"/>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588793-E02F-4D8E-B477-26EAF344CEB6}">
      <dsp:nvSpPr>
        <dsp:cNvPr id="0" name=""/>
        <dsp:cNvSpPr/>
      </dsp:nvSpPr>
      <dsp:spPr>
        <a:xfrm>
          <a:off x="3054599" y="0"/>
          <a:ext cx="2963780" cy="2485240"/>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chemeClr val="tx1"/>
              </a:solidFill>
            </a:rPr>
            <a:t>INFORMES DE LEY</a:t>
          </a:r>
          <a:endParaRPr lang="es-419" sz="2300" kern="1200" dirty="0">
            <a:solidFill>
              <a:schemeClr val="tx1"/>
            </a:solidFill>
          </a:endParaRPr>
        </a:p>
      </dsp:txBody>
      <dsp:txXfrm>
        <a:off x="3054599" y="994096"/>
        <a:ext cx="2963780" cy="994096"/>
      </dsp:txXfrm>
    </dsp:sp>
    <dsp:sp modelId="{D945CBB4-71C8-4F6F-B47D-E5C98B9483C2}">
      <dsp:nvSpPr>
        <dsp:cNvPr id="0" name=""/>
        <dsp:cNvSpPr/>
      </dsp:nvSpPr>
      <dsp:spPr>
        <a:xfrm>
          <a:off x="8245394" y="0"/>
          <a:ext cx="827584" cy="82758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5434ED-4BB1-412C-A669-B892A08E8636}">
      <dsp:nvSpPr>
        <dsp:cNvPr id="0" name=""/>
        <dsp:cNvSpPr/>
      </dsp:nvSpPr>
      <dsp:spPr>
        <a:xfrm>
          <a:off x="6107293" y="0"/>
          <a:ext cx="2963780" cy="2485240"/>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chemeClr val="tx1"/>
              </a:solidFill>
            </a:rPr>
            <a:t>INFORMES DE SEGUIMIENTO</a:t>
          </a:r>
          <a:endParaRPr lang="es-419" sz="2300" kern="1200" dirty="0">
            <a:solidFill>
              <a:schemeClr val="tx1"/>
            </a:solidFill>
          </a:endParaRPr>
        </a:p>
      </dsp:txBody>
      <dsp:txXfrm>
        <a:off x="6107293" y="994096"/>
        <a:ext cx="2963780" cy="994096"/>
      </dsp:txXfrm>
    </dsp:sp>
    <dsp:sp modelId="{AE1B350D-1EF7-4AD0-84D4-611D6BDCA2BD}">
      <dsp:nvSpPr>
        <dsp:cNvPr id="0" name=""/>
        <dsp:cNvSpPr/>
      </dsp:nvSpPr>
      <dsp:spPr>
        <a:xfrm>
          <a:off x="7175391" y="149114"/>
          <a:ext cx="827584" cy="82758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1DDC5F-7F52-406A-B761-DD4E9E0CCD3F}">
      <dsp:nvSpPr>
        <dsp:cNvPr id="0" name=""/>
        <dsp:cNvSpPr/>
      </dsp:nvSpPr>
      <dsp:spPr>
        <a:xfrm>
          <a:off x="317176" y="1807148"/>
          <a:ext cx="8347140" cy="555868"/>
        </a:xfrm>
        <a:prstGeom prst="leftRightArrow">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FAE846-964E-478C-AA63-EEFC5E18E070}" type="datetimeFigureOut">
              <a:rPr lang="es-ES" smtClean="0"/>
              <a:t>09/12/2024</a:t>
            </a:fld>
            <a:endParaRPr lang="es-E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2780D4-7A5A-4CDB-B409-ABE533486BFF}" type="slidenum">
              <a:rPr lang="es-ES" smtClean="0"/>
              <a:t>‹Nº›</a:t>
            </a:fld>
            <a:endParaRPr lang="es-ES"/>
          </a:p>
        </p:txBody>
      </p:sp>
    </p:spTree>
    <p:extLst>
      <p:ext uri="{BB962C8B-B14F-4D97-AF65-F5344CB8AC3E}">
        <p14:creationId xmlns:p14="http://schemas.microsoft.com/office/powerpoint/2010/main" val="253709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918E-5EA8-11C4-C897-1475C883D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a:extLst>
              <a:ext uri="{FF2B5EF4-FFF2-40B4-BE49-F238E27FC236}">
                <a16:creationId xmlns:a16="http://schemas.microsoft.com/office/drawing/2014/main" id="{DCC7D113-4F5D-13A3-8098-ACAD3FCFF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a:extLst>
              <a:ext uri="{FF2B5EF4-FFF2-40B4-BE49-F238E27FC236}">
                <a16:creationId xmlns:a16="http://schemas.microsoft.com/office/drawing/2014/main" id="{E2F01DF4-FDEB-8A09-0A27-BFD3746F9610}"/>
              </a:ext>
            </a:extLst>
          </p:cNvPr>
          <p:cNvSpPr>
            <a:spLocks noGrp="1"/>
          </p:cNvSpPr>
          <p:nvPr>
            <p:ph type="dt" sz="half" idx="10"/>
          </p:nvPr>
        </p:nvSpPr>
        <p:spPr/>
        <p:txBody>
          <a:bodyPr/>
          <a:lstStyle/>
          <a:p>
            <a:fld id="{EA9BE366-8242-424F-8402-4E0933C83F4A}" type="datetime1">
              <a:rPr lang="es-ES" smtClean="0"/>
              <a:t>09/12/2024</a:t>
            </a:fld>
            <a:endParaRPr lang="es-ES"/>
          </a:p>
        </p:txBody>
      </p:sp>
      <p:sp>
        <p:nvSpPr>
          <p:cNvPr id="5" name="Footer Placeholder 4">
            <a:extLst>
              <a:ext uri="{FF2B5EF4-FFF2-40B4-BE49-F238E27FC236}">
                <a16:creationId xmlns:a16="http://schemas.microsoft.com/office/drawing/2014/main" id="{FC586D3B-61EA-A6BE-8596-6F01BF23D266}"/>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42BEEA45-AF3C-052F-62ED-007A2B2F597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9061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AD73-0934-A613-222C-CB4A1BF229EC}"/>
              </a:ext>
            </a:extLst>
          </p:cNvPr>
          <p:cNvSpPr>
            <a:spLocks noGrp="1"/>
          </p:cNvSpPr>
          <p:nvPr>
            <p:ph type="title"/>
          </p:nvPr>
        </p:nvSpPr>
        <p:spPr/>
        <p:txBody>
          <a:bodyPr/>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6D9DF75B-F28A-4721-ADD0-6FB14AADAF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935C5F90-182F-DA47-1830-34274CAA13D5}"/>
              </a:ext>
            </a:extLst>
          </p:cNvPr>
          <p:cNvSpPr>
            <a:spLocks noGrp="1"/>
          </p:cNvSpPr>
          <p:nvPr>
            <p:ph type="dt" sz="half" idx="10"/>
          </p:nvPr>
        </p:nvSpPr>
        <p:spPr/>
        <p:txBody>
          <a:bodyPr/>
          <a:lstStyle/>
          <a:p>
            <a:fld id="{DB088899-B22E-4B58-B331-D91C579DA2AA}" type="datetime1">
              <a:rPr lang="es-ES" smtClean="0"/>
              <a:t>09/12/2024</a:t>
            </a:fld>
            <a:endParaRPr lang="es-ES"/>
          </a:p>
        </p:txBody>
      </p:sp>
      <p:sp>
        <p:nvSpPr>
          <p:cNvPr id="5" name="Footer Placeholder 4">
            <a:extLst>
              <a:ext uri="{FF2B5EF4-FFF2-40B4-BE49-F238E27FC236}">
                <a16:creationId xmlns:a16="http://schemas.microsoft.com/office/drawing/2014/main" id="{29CD1073-E153-9BE8-4DC1-10A7657FA033}"/>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908EE9C-DC58-18CC-D169-80A7768A4084}"/>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48173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5ADFC0-DD45-9E9C-AD11-D1AE2871F8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a:extLst>
              <a:ext uri="{FF2B5EF4-FFF2-40B4-BE49-F238E27FC236}">
                <a16:creationId xmlns:a16="http://schemas.microsoft.com/office/drawing/2014/main" id="{91BE7225-0504-C905-6629-0D9CF412C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32621951-46F7-BF39-C1C7-EC812244BFB6}"/>
              </a:ext>
            </a:extLst>
          </p:cNvPr>
          <p:cNvSpPr>
            <a:spLocks noGrp="1"/>
          </p:cNvSpPr>
          <p:nvPr>
            <p:ph type="dt" sz="half" idx="10"/>
          </p:nvPr>
        </p:nvSpPr>
        <p:spPr/>
        <p:txBody>
          <a:bodyPr/>
          <a:lstStyle/>
          <a:p>
            <a:fld id="{FEF50669-A536-4B75-8F83-A058D2F5EA49}" type="datetime1">
              <a:rPr lang="es-ES" smtClean="0"/>
              <a:t>09/12/2024</a:t>
            </a:fld>
            <a:endParaRPr lang="es-ES"/>
          </a:p>
        </p:txBody>
      </p:sp>
      <p:sp>
        <p:nvSpPr>
          <p:cNvPr id="5" name="Footer Placeholder 4">
            <a:extLst>
              <a:ext uri="{FF2B5EF4-FFF2-40B4-BE49-F238E27FC236}">
                <a16:creationId xmlns:a16="http://schemas.microsoft.com/office/drawing/2014/main" id="{B26C544C-64C8-C0A2-8BEC-CF8013560962}"/>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E5C3AACA-9B28-FB6D-D399-934449FF2E6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58273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AD4A-7BDB-4389-AF53-0C76E06D8000}"/>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3DD292F8-4223-651D-6A9D-8077391E6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F418D7CF-1A15-BD0B-508A-ABD48BD7413D}"/>
              </a:ext>
            </a:extLst>
          </p:cNvPr>
          <p:cNvSpPr>
            <a:spLocks noGrp="1"/>
          </p:cNvSpPr>
          <p:nvPr>
            <p:ph type="dt" sz="half" idx="10"/>
          </p:nvPr>
        </p:nvSpPr>
        <p:spPr/>
        <p:txBody>
          <a:bodyPr/>
          <a:lstStyle/>
          <a:p>
            <a:fld id="{E7A378DE-B9FC-417A-826B-CB1415D5599E}" type="datetime1">
              <a:rPr lang="es-ES" smtClean="0"/>
              <a:t>09/12/2024</a:t>
            </a:fld>
            <a:endParaRPr lang="es-ES"/>
          </a:p>
        </p:txBody>
      </p:sp>
      <p:sp>
        <p:nvSpPr>
          <p:cNvPr id="5" name="Footer Placeholder 4">
            <a:extLst>
              <a:ext uri="{FF2B5EF4-FFF2-40B4-BE49-F238E27FC236}">
                <a16:creationId xmlns:a16="http://schemas.microsoft.com/office/drawing/2014/main" id="{96B553F7-55AA-5FBF-1F82-9F2912779ED5}"/>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9B694942-8707-DAF3-5FD5-8F1246F30F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79480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E320-E04F-D568-69C0-C07757EB89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a:extLst>
              <a:ext uri="{FF2B5EF4-FFF2-40B4-BE49-F238E27FC236}">
                <a16:creationId xmlns:a16="http://schemas.microsoft.com/office/drawing/2014/main" id="{78F7B311-89C3-5860-ED1A-9E2F91678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92E470-DFB8-565A-411B-4F65ABCE4834}"/>
              </a:ext>
            </a:extLst>
          </p:cNvPr>
          <p:cNvSpPr>
            <a:spLocks noGrp="1"/>
          </p:cNvSpPr>
          <p:nvPr>
            <p:ph type="dt" sz="half" idx="10"/>
          </p:nvPr>
        </p:nvSpPr>
        <p:spPr/>
        <p:txBody>
          <a:bodyPr/>
          <a:lstStyle/>
          <a:p>
            <a:fld id="{A54700EA-6357-4413-A1DF-86543A421A59}" type="datetime1">
              <a:rPr lang="es-ES" smtClean="0"/>
              <a:t>09/12/2024</a:t>
            </a:fld>
            <a:endParaRPr lang="es-ES"/>
          </a:p>
        </p:txBody>
      </p:sp>
      <p:sp>
        <p:nvSpPr>
          <p:cNvPr id="5" name="Footer Placeholder 4">
            <a:extLst>
              <a:ext uri="{FF2B5EF4-FFF2-40B4-BE49-F238E27FC236}">
                <a16:creationId xmlns:a16="http://schemas.microsoft.com/office/drawing/2014/main" id="{DAA4735A-67E8-DB29-7474-95E6046FAFDF}"/>
              </a:ext>
            </a:extLst>
          </p:cNvPr>
          <p:cNvSpPr>
            <a:spLocks noGrp="1"/>
          </p:cNvSpPr>
          <p:nvPr>
            <p:ph type="ftr" sz="quarter" idx="11"/>
          </p:nvPr>
        </p:nvSpPr>
        <p:spPr/>
        <p:txBody>
          <a:bodyPr/>
          <a:lstStyle/>
          <a:p>
            <a:endParaRPr lang="es-ES"/>
          </a:p>
        </p:txBody>
      </p:sp>
      <p:sp>
        <p:nvSpPr>
          <p:cNvPr id="6" name="Slide Number Placeholder 5">
            <a:extLst>
              <a:ext uri="{FF2B5EF4-FFF2-40B4-BE49-F238E27FC236}">
                <a16:creationId xmlns:a16="http://schemas.microsoft.com/office/drawing/2014/main" id="{BE3356ED-E895-B7C0-8DFB-8E9B2003C8EA}"/>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6434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6682-70D4-3099-0FB5-1ED3C71A0D68}"/>
              </a:ext>
            </a:extLst>
          </p:cNvPr>
          <p:cNvSpPr>
            <a:spLocks noGrp="1"/>
          </p:cNvSpPr>
          <p:nvPr>
            <p:ph type="title"/>
          </p:nvPr>
        </p:nvSpPr>
        <p:spPr/>
        <p:txBody>
          <a:bodyPr/>
          <a:lstStyle/>
          <a:p>
            <a:r>
              <a:rPr lang="en-US"/>
              <a:t>Click to edit Master title style</a:t>
            </a:r>
            <a:endParaRPr lang="es-ES"/>
          </a:p>
        </p:txBody>
      </p:sp>
      <p:sp>
        <p:nvSpPr>
          <p:cNvPr id="3" name="Content Placeholder 2">
            <a:extLst>
              <a:ext uri="{FF2B5EF4-FFF2-40B4-BE49-F238E27FC236}">
                <a16:creationId xmlns:a16="http://schemas.microsoft.com/office/drawing/2014/main" id="{9702749B-F368-78E8-6B61-23E575A9AE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a:extLst>
              <a:ext uri="{FF2B5EF4-FFF2-40B4-BE49-F238E27FC236}">
                <a16:creationId xmlns:a16="http://schemas.microsoft.com/office/drawing/2014/main" id="{750E2E07-F817-046B-2823-A5B22AFFB9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a:extLst>
              <a:ext uri="{FF2B5EF4-FFF2-40B4-BE49-F238E27FC236}">
                <a16:creationId xmlns:a16="http://schemas.microsoft.com/office/drawing/2014/main" id="{016ECE48-3210-5B12-84C3-68AAFE90D739}"/>
              </a:ext>
            </a:extLst>
          </p:cNvPr>
          <p:cNvSpPr>
            <a:spLocks noGrp="1"/>
          </p:cNvSpPr>
          <p:nvPr>
            <p:ph type="dt" sz="half" idx="10"/>
          </p:nvPr>
        </p:nvSpPr>
        <p:spPr/>
        <p:txBody>
          <a:bodyPr/>
          <a:lstStyle/>
          <a:p>
            <a:fld id="{D54354BD-15BF-4A94-B7AB-D412BD50C5E9}" type="datetime1">
              <a:rPr lang="es-ES" smtClean="0"/>
              <a:t>09/12/2024</a:t>
            </a:fld>
            <a:endParaRPr lang="es-ES"/>
          </a:p>
        </p:txBody>
      </p:sp>
      <p:sp>
        <p:nvSpPr>
          <p:cNvPr id="6" name="Footer Placeholder 5">
            <a:extLst>
              <a:ext uri="{FF2B5EF4-FFF2-40B4-BE49-F238E27FC236}">
                <a16:creationId xmlns:a16="http://schemas.microsoft.com/office/drawing/2014/main" id="{2D1B5D58-22CC-2D9A-69D2-9174FFA4F772}"/>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3828F641-FD27-3026-FCB4-F85BC6189DB8}"/>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5276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8AF2-E78B-CAD0-85F4-CBF903F854D4}"/>
              </a:ext>
            </a:extLst>
          </p:cNvPr>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a:extLst>
              <a:ext uri="{FF2B5EF4-FFF2-40B4-BE49-F238E27FC236}">
                <a16:creationId xmlns:a16="http://schemas.microsoft.com/office/drawing/2014/main" id="{B37DBC3F-4789-024D-8915-71F2F7767C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92D41-F582-C9CC-0B6A-5486D135A6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a:extLst>
              <a:ext uri="{FF2B5EF4-FFF2-40B4-BE49-F238E27FC236}">
                <a16:creationId xmlns:a16="http://schemas.microsoft.com/office/drawing/2014/main" id="{E532A447-1EB1-FA2C-141F-08DEFE325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4227C9-68CF-B138-5EA4-C704F8EE5C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a:extLst>
              <a:ext uri="{FF2B5EF4-FFF2-40B4-BE49-F238E27FC236}">
                <a16:creationId xmlns:a16="http://schemas.microsoft.com/office/drawing/2014/main" id="{C64AE279-8A4C-4294-5529-2B409C938F88}"/>
              </a:ext>
            </a:extLst>
          </p:cNvPr>
          <p:cNvSpPr>
            <a:spLocks noGrp="1"/>
          </p:cNvSpPr>
          <p:nvPr>
            <p:ph type="dt" sz="half" idx="10"/>
          </p:nvPr>
        </p:nvSpPr>
        <p:spPr/>
        <p:txBody>
          <a:bodyPr/>
          <a:lstStyle/>
          <a:p>
            <a:fld id="{5D35139C-0B16-4290-A6BF-75D3B368A007}" type="datetime1">
              <a:rPr lang="es-ES" smtClean="0"/>
              <a:t>09/12/2024</a:t>
            </a:fld>
            <a:endParaRPr lang="es-ES"/>
          </a:p>
        </p:txBody>
      </p:sp>
      <p:sp>
        <p:nvSpPr>
          <p:cNvPr id="8" name="Footer Placeholder 7">
            <a:extLst>
              <a:ext uri="{FF2B5EF4-FFF2-40B4-BE49-F238E27FC236}">
                <a16:creationId xmlns:a16="http://schemas.microsoft.com/office/drawing/2014/main" id="{4757E941-65C8-717B-A94E-5F269A084B49}"/>
              </a:ext>
            </a:extLst>
          </p:cNvPr>
          <p:cNvSpPr>
            <a:spLocks noGrp="1"/>
          </p:cNvSpPr>
          <p:nvPr>
            <p:ph type="ftr" sz="quarter" idx="11"/>
          </p:nvPr>
        </p:nvSpPr>
        <p:spPr/>
        <p:txBody>
          <a:bodyPr/>
          <a:lstStyle/>
          <a:p>
            <a:endParaRPr lang="es-ES"/>
          </a:p>
        </p:txBody>
      </p:sp>
      <p:sp>
        <p:nvSpPr>
          <p:cNvPr id="9" name="Slide Number Placeholder 8">
            <a:extLst>
              <a:ext uri="{FF2B5EF4-FFF2-40B4-BE49-F238E27FC236}">
                <a16:creationId xmlns:a16="http://schemas.microsoft.com/office/drawing/2014/main" id="{6638D95C-8CBA-AD77-EE50-40E361C3FEEB}"/>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197736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1984-540C-012B-C025-E8CFD48EEB5A}"/>
              </a:ext>
            </a:extLst>
          </p:cNvPr>
          <p:cNvSpPr>
            <a:spLocks noGrp="1"/>
          </p:cNvSpPr>
          <p:nvPr>
            <p:ph type="title"/>
          </p:nvPr>
        </p:nvSpPr>
        <p:spPr/>
        <p:txBody>
          <a:bodyPr/>
          <a:lstStyle/>
          <a:p>
            <a:r>
              <a:rPr lang="en-US"/>
              <a:t>Click to edit Master title style</a:t>
            </a:r>
            <a:endParaRPr lang="es-ES"/>
          </a:p>
        </p:txBody>
      </p:sp>
      <p:sp>
        <p:nvSpPr>
          <p:cNvPr id="3" name="Date Placeholder 2">
            <a:extLst>
              <a:ext uri="{FF2B5EF4-FFF2-40B4-BE49-F238E27FC236}">
                <a16:creationId xmlns:a16="http://schemas.microsoft.com/office/drawing/2014/main" id="{7ABA8CE3-9C27-C43A-1BA4-39C89E9B7008}"/>
              </a:ext>
            </a:extLst>
          </p:cNvPr>
          <p:cNvSpPr>
            <a:spLocks noGrp="1"/>
          </p:cNvSpPr>
          <p:nvPr>
            <p:ph type="dt" sz="half" idx="10"/>
          </p:nvPr>
        </p:nvSpPr>
        <p:spPr/>
        <p:txBody>
          <a:bodyPr/>
          <a:lstStyle/>
          <a:p>
            <a:fld id="{74C96ACD-FCCB-489C-809D-4B6DB9110F7A}" type="datetime1">
              <a:rPr lang="es-ES" smtClean="0"/>
              <a:t>09/12/2024</a:t>
            </a:fld>
            <a:endParaRPr lang="es-ES"/>
          </a:p>
        </p:txBody>
      </p:sp>
      <p:sp>
        <p:nvSpPr>
          <p:cNvPr id="4" name="Footer Placeholder 3">
            <a:extLst>
              <a:ext uri="{FF2B5EF4-FFF2-40B4-BE49-F238E27FC236}">
                <a16:creationId xmlns:a16="http://schemas.microsoft.com/office/drawing/2014/main" id="{51AAEDDA-0C55-C0D8-0E3D-AC33D0CE4A7F}"/>
              </a:ext>
            </a:extLst>
          </p:cNvPr>
          <p:cNvSpPr>
            <a:spLocks noGrp="1"/>
          </p:cNvSpPr>
          <p:nvPr>
            <p:ph type="ftr" sz="quarter" idx="11"/>
          </p:nvPr>
        </p:nvSpPr>
        <p:spPr/>
        <p:txBody>
          <a:bodyPr/>
          <a:lstStyle/>
          <a:p>
            <a:endParaRPr lang="es-ES"/>
          </a:p>
        </p:txBody>
      </p:sp>
      <p:sp>
        <p:nvSpPr>
          <p:cNvPr id="5" name="Slide Number Placeholder 4">
            <a:extLst>
              <a:ext uri="{FF2B5EF4-FFF2-40B4-BE49-F238E27FC236}">
                <a16:creationId xmlns:a16="http://schemas.microsoft.com/office/drawing/2014/main" id="{C31AEC76-213F-B24C-4AD1-F0E2CEBB07D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4262930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7A598-ACFF-8F1D-D1A0-3B3EE7889649}"/>
              </a:ext>
            </a:extLst>
          </p:cNvPr>
          <p:cNvSpPr>
            <a:spLocks noGrp="1"/>
          </p:cNvSpPr>
          <p:nvPr>
            <p:ph type="dt" sz="half" idx="10"/>
          </p:nvPr>
        </p:nvSpPr>
        <p:spPr/>
        <p:txBody>
          <a:bodyPr/>
          <a:lstStyle/>
          <a:p>
            <a:fld id="{4349ED67-27B1-4DDB-B3CA-723172AFD405}" type="datetime1">
              <a:rPr lang="es-ES" smtClean="0"/>
              <a:t>09/12/2024</a:t>
            </a:fld>
            <a:endParaRPr lang="es-ES"/>
          </a:p>
        </p:txBody>
      </p:sp>
      <p:sp>
        <p:nvSpPr>
          <p:cNvPr id="3" name="Footer Placeholder 2">
            <a:extLst>
              <a:ext uri="{FF2B5EF4-FFF2-40B4-BE49-F238E27FC236}">
                <a16:creationId xmlns:a16="http://schemas.microsoft.com/office/drawing/2014/main" id="{20080E01-2B9B-14A9-7191-2D0D0C0F05C6}"/>
              </a:ext>
            </a:extLst>
          </p:cNvPr>
          <p:cNvSpPr>
            <a:spLocks noGrp="1"/>
          </p:cNvSpPr>
          <p:nvPr>
            <p:ph type="ftr" sz="quarter" idx="11"/>
          </p:nvPr>
        </p:nvSpPr>
        <p:spPr/>
        <p:txBody>
          <a:bodyPr/>
          <a:lstStyle/>
          <a:p>
            <a:endParaRPr lang="es-ES"/>
          </a:p>
        </p:txBody>
      </p:sp>
      <p:sp>
        <p:nvSpPr>
          <p:cNvPr id="4" name="Slide Number Placeholder 3">
            <a:extLst>
              <a:ext uri="{FF2B5EF4-FFF2-40B4-BE49-F238E27FC236}">
                <a16:creationId xmlns:a16="http://schemas.microsoft.com/office/drawing/2014/main" id="{62220A80-11F4-D751-5F44-5169FBD07DC9}"/>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357636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3FB-0ED2-F413-A89A-74276290A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a:extLst>
              <a:ext uri="{FF2B5EF4-FFF2-40B4-BE49-F238E27FC236}">
                <a16:creationId xmlns:a16="http://schemas.microsoft.com/office/drawing/2014/main" id="{BC89B599-827A-BA69-B1E7-961938B462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a:extLst>
              <a:ext uri="{FF2B5EF4-FFF2-40B4-BE49-F238E27FC236}">
                <a16:creationId xmlns:a16="http://schemas.microsoft.com/office/drawing/2014/main" id="{C646CEFD-DD19-20A2-7D55-A4E27EE68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50720-8EED-8BCF-ACF4-22ED42BD1414}"/>
              </a:ext>
            </a:extLst>
          </p:cNvPr>
          <p:cNvSpPr>
            <a:spLocks noGrp="1"/>
          </p:cNvSpPr>
          <p:nvPr>
            <p:ph type="dt" sz="half" idx="10"/>
          </p:nvPr>
        </p:nvSpPr>
        <p:spPr/>
        <p:txBody>
          <a:bodyPr/>
          <a:lstStyle/>
          <a:p>
            <a:fld id="{05D0D562-0FD8-4444-A106-EA96D4FB48D1}" type="datetime1">
              <a:rPr lang="es-ES" smtClean="0"/>
              <a:t>09/12/2024</a:t>
            </a:fld>
            <a:endParaRPr lang="es-ES"/>
          </a:p>
        </p:txBody>
      </p:sp>
      <p:sp>
        <p:nvSpPr>
          <p:cNvPr id="6" name="Footer Placeholder 5">
            <a:extLst>
              <a:ext uri="{FF2B5EF4-FFF2-40B4-BE49-F238E27FC236}">
                <a16:creationId xmlns:a16="http://schemas.microsoft.com/office/drawing/2014/main" id="{47D546E4-EB23-10B5-A1ED-327CC620CC3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44C667B0-269E-5947-BAE8-09EE3B21613F}"/>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85923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D6C-DDC3-6763-786F-62E78680B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a:extLst>
              <a:ext uri="{FF2B5EF4-FFF2-40B4-BE49-F238E27FC236}">
                <a16:creationId xmlns:a16="http://schemas.microsoft.com/office/drawing/2014/main" id="{9ABE62F8-68BA-E86C-DC40-CAAF1A7B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a:extLst>
              <a:ext uri="{FF2B5EF4-FFF2-40B4-BE49-F238E27FC236}">
                <a16:creationId xmlns:a16="http://schemas.microsoft.com/office/drawing/2014/main" id="{717B6112-3B8C-FF7A-8E01-2691C03E6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EB0AE-73DC-6218-5541-F796ABD2485A}"/>
              </a:ext>
            </a:extLst>
          </p:cNvPr>
          <p:cNvSpPr>
            <a:spLocks noGrp="1"/>
          </p:cNvSpPr>
          <p:nvPr>
            <p:ph type="dt" sz="half" idx="10"/>
          </p:nvPr>
        </p:nvSpPr>
        <p:spPr/>
        <p:txBody>
          <a:bodyPr/>
          <a:lstStyle/>
          <a:p>
            <a:fld id="{DF4A9FFB-8330-4689-BF75-A4A9EC132936}" type="datetime1">
              <a:rPr lang="es-ES" smtClean="0"/>
              <a:t>09/12/2024</a:t>
            </a:fld>
            <a:endParaRPr lang="es-ES"/>
          </a:p>
        </p:txBody>
      </p:sp>
      <p:sp>
        <p:nvSpPr>
          <p:cNvPr id="6" name="Footer Placeholder 5">
            <a:extLst>
              <a:ext uri="{FF2B5EF4-FFF2-40B4-BE49-F238E27FC236}">
                <a16:creationId xmlns:a16="http://schemas.microsoft.com/office/drawing/2014/main" id="{A8156D66-5A7F-5BA8-1AEB-F46603255FA5}"/>
              </a:ext>
            </a:extLst>
          </p:cNvPr>
          <p:cNvSpPr>
            <a:spLocks noGrp="1"/>
          </p:cNvSpPr>
          <p:nvPr>
            <p:ph type="ftr" sz="quarter" idx="11"/>
          </p:nvPr>
        </p:nvSpPr>
        <p:spPr/>
        <p:txBody>
          <a:bodyPr/>
          <a:lstStyle/>
          <a:p>
            <a:endParaRPr lang="es-ES"/>
          </a:p>
        </p:txBody>
      </p:sp>
      <p:sp>
        <p:nvSpPr>
          <p:cNvPr id="7" name="Slide Number Placeholder 6">
            <a:extLst>
              <a:ext uri="{FF2B5EF4-FFF2-40B4-BE49-F238E27FC236}">
                <a16:creationId xmlns:a16="http://schemas.microsoft.com/office/drawing/2014/main" id="{98359BFC-C2C4-5EC2-4BD0-50B8EA963C07}"/>
              </a:ext>
            </a:extLst>
          </p:cNvPr>
          <p:cNvSpPr>
            <a:spLocks noGrp="1"/>
          </p:cNvSpPr>
          <p:nvPr>
            <p:ph type="sldNum" sz="quarter" idx="12"/>
          </p:nvPr>
        </p:nvSpPr>
        <p:spPr/>
        <p:txBody>
          <a:bodyPr/>
          <a:lstStyle/>
          <a:p>
            <a:fld id="{E042A9ED-F10F-4D88-A8B1-084729BD525D}" type="slidenum">
              <a:rPr lang="es-ES" smtClean="0"/>
              <a:t>‹Nº›</a:t>
            </a:fld>
            <a:endParaRPr lang="es-ES"/>
          </a:p>
        </p:txBody>
      </p:sp>
    </p:spTree>
    <p:extLst>
      <p:ext uri="{BB962C8B-B14F-4D97-AF65-F5344CB8AC3E}">
        <p14:creationId xmlns:p14="http://schemas.microsoft.com/office/powerpoint/2010/main" val="2008888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5C164E-6D6E-5FB2-431F-8186A141A9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a:extLst>
              <a:ext uri="{FF2B5EF4-FFF2-40B4-BE49-F238E27FC236}">
                <a16:creationId xmlns:a16="http://schemas.microsoft.com/office/drawing/2014/main" id="{6CCCB6D4-4186-5D7A-D10F-EE19BC65B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a:extLst>
              <a:ext uri="{FF2B5EF4-FFF2-40B4-BE49-F238E27FC236}">
                <a16:creationId xmlns:a16="http://schemas.microsoft.com/office/drawing/2014/main" id="{76310E2B-1186-57C7-6C8F-8CEECAC39B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C977D-7371-4F5C-A6DE-DCD85D09C5C6}" type="datetime1">
              <a:rPr lang="es-ES" smtClean="0"/>
              <a:t>09/12/2024</a:t>
            </a:fld>
            <a:endParaRPr lang="es-ES"/>
          </a:p>
        </p:txBody>
      </p:sp>
      <p:sp>
        <p:nvSpPr>
          <p:cNvPr id="5" name="Footer Placeholder 4">
            <a:extLst>
              <a:ext uri="{FF2B5EF4-FFF2-40B4-BE49-F238E27FC236}">
                <a16:creationId xmlns:a16="http://schemas.microsoft.com/office/drawing/2014/main" id="{A695695A-E6D8-711B-1284-D6CFF0990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a:extLst>
              <a:ext uri="{FF2B5EF4-FFF2-40B4-BE49-F238E27FC236}">
                <a16:creationId xmlns:a16="http://schemas.microsoft.com/office/drawing/2014/main" id="{389B4D46-5FAE-B51E-47BD-62BC0B04C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2A9ED-F10F-4D88-A8B1-084729BD525D}" type="slidenum">
              <a:rPr lang="es-ES" smtClean="0"/>
              <a:t>‹Nº›</a:t>
            </a:fld>
            <a:endParaRPr lang="es-ES"/>
          </a:p>
        </p:txBody>
      </p:sp>
      <p:sp>
        <p:nvSpPr>
          <p:cNvPr id="8" name="CuadroTexto 7">
            <a:extLst>
              <a:ext uri="{FF2B5EF4-FFF2-40B4-BE49-F238E27FC236}">
                <a16:creationId xmlns:a16="http://schemas.microsoft.com/office/drawing/2014/main" id="{DAB46BFA-C7ED-EC96-98CE-38E20490C1C2}"/>
              </a:ext>
            </a:extLst>
          </p:cNvPr>
          <p:cNvSpPr txBox="1"/>
          <p:nvPr>
            <p:extLst>
              <p:ext uri="{1162E1C5-73C7-4A58-AE30-91384D911F3F}">
                <p184:classification xmlns:p184="http://schemas.microsoft.com/office/powerpoint/2018/4/main" val="ftr"/>
              </p:ext>
            </p:extLst>
          </p:nvPr>
        </p:nvSpPr>
        <p:spPr>
          <a:xfrm>
            <a:off x="5676075" y="6766560"/>
            <a:ext cx="857250" cy="91440"/>
          </a:xfrm>
          <a:prstGeom prst="rect">
            <a:avLst/>
          </a:prstGeom>
        </p:spPr>
        <p:txBody>
          <a:bodyPr horzOverflow="overflow" lIns="0" tIns="0" rIns="0" bIns="0">
            <a:spAutoFit/>
          </a:bodyPr>
          <a:lstStyle/>
          <a:p>
            <a:pPr algn="l"/>
            <a:r>
              <a:rPr lang="es-ES" sz="600">
                <a:solidFill>
                  <a:srgbClr val="000000"/>
                </a:solidFill>
                <a:latin typeface="Calibri" panose="020F0502020204030204" pitchFamily="34" charset="0"/>
                <a:cs typeface="Calibri" panose="020F0502020204030204" pitchFamily="34" charset="0"/>
              </a:rPr>
              <a:t>Documento de Uso Interno</a:t>
            </a:r>
          </a:p>
        </p:txBody>
      </p:sp>
    </p:spTree>
    <p:extLst>
      <p:ext uri="{BB962C8B-B14F-4D97-AF65-F5344CB8AC3E}">
        <p14:creationId xmlns:p14="http://schemas.microsoft.com/office/powerpoint/2010/main" val="2152040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BCD3CA7-6103-36F2-9A1C-50412C01DC2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87063" cy="6857999"/>
          </a:xfrm>
          <a:prstGeom prst="rect">
            <a:avLst/>
          </a:prstGeom>
        </p:spPr>
      </p:pic>
      <p:sp>
        <p:nvSpPr>
          <p:cNvPr id="4" name="CuadroTexto 3">
            <a:extLst>
              <a:ext uri="{FF2B5EF4-FFF2-40B4-BE49-F238E27FC236}">
                <a16:creationId xmlns:a16="http://schemas.microsoft.com/office/drawing/2014/main" id="{AE544414-4828-3C47-9AE2-4FB96398BDBD}"/>
              </a:ext>
            </a:extLst>
          </p:cNvPr>
          <p:cNvSpPr txBox="1"/>
          <p:nvPr/>
        </p:nvSpPr>
        <p:spPr>
          <a:xfrm>
            <a:off x="812974" y="2144491"/>
            <a:ext cx="7334835" cy="1938992"/>
          </a:xfrm>
          <a:prstGeom prst="rect">
            <a:avLst/>
          </a:prstGeom>
          <a:noFill/>
        </p:spPr>
        <p:txBody>
          <a:bodyPr wrap="square" rtlCol="0">
            <a:spAutoFit/>
          </a:bodyPr>
          <a:lstStyle/>
          <a:p>
            <a:pPr algn="ctr"/>
            <a:r>
              <a:rPr lang="es-CO" sz="4000" b="1" i="0" u="none" strike="noStrike" baseline="0" dirty="0">
                <a:solidFill>
                  <a:schemeClr val="bg1"/>
                </a:solidFill>
                <a:latin typeface="Montserrat" panose="00000500000000000000" pitchFamily="2" charset="0"/>
              </a:rPr>
              <a:t>COMITÉ INSTITUCIONAL DE COORDINACIÓN DE CONTROL INTERNO</a:t>
            </a:r>
          </a:p>
        </p:txBody>
      </p:sp>
      <p:sp>
        <p:nvSpPr>
          <p:cNvPr id="8" name="CuadroTexto 7">
            <a:extLst>
              <a:ext uri="{FF2B5EF4-FFF2-40B4-BE49-F238E27FC236}">
                <a16:creationId xmlns:a16="http://schemas.microsoft.com/office/drawing/2014/main" id="{E771ED60-3F61-7FD2-C344-C1B820BD0E02}"/>
              </a:ext>
            </a:extLst>
          </p:cNvPr>
          <p:cNvSpPr txBox="1"/>
          <p:nvPr/>
        </p:nvSpPr>
        <p:spPr>
          <a:xfrm>
            <a:off x="3856008" y="5698950"/>
            <a:ext cx="4604032" cy="646331"/>
          </a:xfrm>
          <a:prstGeom prst="rect">
            <a:avLst/>
          </a:prstGeom>
          <a:noFill/>
        </p:spPr>
        <p:txBody>
          <a:bodyPr wrap="square" rtlCol="0">
            <a:spAutoFit/>
          </a:bodyPr>
          <a:lstStyle/>
          <a:p>
            <a:pPr algn="r"/>
            <a:r>
              <a:rPr lang="es-CO" dirty="0">
                <a:solidFill>
                  <a:schemeClr val="bg1"/>
                </a:solidFill>
                <a:latin typeface="Montserrat" panose="00000500000000000000" pitchFamily="2" charset="0"/>
              </a:rPr>
              <a:t>Tercera</a:t>
            </a:r>
            <a:r>
              <a:rPr lang="es-CO" i="0" u="none" strike="noStrike" baseline="0" dirty="0">
                <a:solidFill>
                  <a:schemeClr val="bg1"/>
                </a:solidFill>
                <a:latin typeface="Montserrat" panose="00000500000000000000" pitchFamily="2" charset="0"/>
              </a:rPr>
              <a:t> Sesión – Informe de Gestión</a:t>
            </a:r>
          </a:p>
          <a:p>
            <a:pPr algn="r"/>
            <a:r>
              <a:rPr lang="es-CO" dirty="0">
                <a:solidFill>
                  <a:schemeClr val="bg1"/>
                </a:solidFill>
                <a:latin typeface="Montserrat" panose="00000500000000000000" pitchFamily="2" charset="0"/>
              </a:rPr>
              <a:t>11 de diciembre de 2024</a:t>
            </a:r>
          </a:p>
        </p:txBody>
      </p:sp>
    </p:spTree>
    <p:extLst>
      <p:ext uri="{BB962C8B-B14F-4D97-AF65-F5344CB8AC3E}">
        <p14:creationId xmlns:p14="http://schemas.microsoft.com/office/powerpoint/2010/main" val="399396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7541D82-6C34-FFE0-49E2-DF2EF8BC33B5}"/>
              </a:ext>
            </a:extLst>
          </p:cNvPr>
          <p:cNvSpPr>
            <a:spLocks noGrp="1"/>
          </p:cNvSpPr>
          <p:nvPr>
            <p:ph type="ctrTitle"/>
          </p:nvPr>
        </p:nvSpPr>
        <p:spPr>
          <a:xfrm>
            <a:off x="0" y="985203"/>
            <a:ext cx="9144000" cy="1032269"/>
          </a:xfrm>
        </p:spPr>
        <p:txBody>
          <a:bodyPr>
            <a:normAutofit fontScale="90000"/>
          </a:bodyPr>
          <a:lstStyle/>
          <a:p>
            <a:r>
              <a:rPr lang="es-419" sz="3600" b="1" dirty="0">
                <a:solidFill>
                  <a:srgbClr val="C00000"/>
                </a:solidFill>
                <a:latin typeface="Arial Narrow" panose="020B0606020202030204" pitchFamily="34" charset="0"/>
              </a:rPr>
              <a:t>3.2. ESTADO PLAN DE MEJORAMIENTO INSTITUCIONAL CORTE 30 DE SEPTIEMBRE</a:t>
            </a:r>
          </a:p>
        </p:txBody>
      </p:sp>
      <p:graphicFrame>
        <p:nvGraphicFramePr>
          <p:cNvPr id="3" name="Tabla 2">
            <a:extLst>
              <a:ext uri="{FF2B5EF4-FFF2-40B4-BE49-F238E27FC236}">
                <a16:creationId xmlns:a16="http://schemas.microsoft.com/office/drawing/2014/main" id="{1ADCF63F-9124-35C6-82C0-6BD2D406CF1B}"/>
              </a:ext>
            </a:extLst>
          </p:cNvPr>
          <p:cNvGraphicFramePr>
            <a:graphicFrameLocks noGrp="1"/>
          </p:cNvGraphicFramePr>
          <p:nvPr/>
        </p:nvGraphicFramePr>
        <p:xfrm>
          <a:off x="1194816" y="2313433"/>
          <a:ext cx="9802368" cy="3310127"/>
        </p:xfrm>
        <a:graphic>
          <a:graphicData uri="http://schemas.openxmlformats.org/drawingml/2006/table">
            <a:tbl>
              <a:tblPr firstRow="1" firstCol="1" bandRow="1">
                <a:tableStyleId>{00A15C55-8517-42AA-B614-E9B94910E393}</a:tableStyleId>
              </a:tblPr>
              <a:tblGrid>
                <a:gridCol w="4315508">
                  <a:extLst>
                    <a:ext uri="{9D8B030D-6E8A-4147-A177-3AD203B41FA5}">
                      <a16:colId xmlns:a16="http://schemas.microsoft.com/office/drawing/2014/main" val="2897723159"/>
                    </a:ext>
                  </a:extLst>
                </a:gridCol>
                <a:gridCol w="2540596">
                  <a:extLst>
                    <a:ext uri="{9D8B030D-6E8A-4147-A177-3AD203B41FA5}">
                      <a16:colId xmlns:a16="http://schemas.microsoft.com/office/drawing/2014/main" val="806113067"/>
                    </a:ext>
                  </a:extLst>
                </a:gridCol>
                <a:gridCol w="2946264">
                  <a:extLst>
                    <a:ext uri="{9D8B030D-6E8A-4147-A177-3AD203B41FA5}">
                      <a16:colId xmlns:a16="http://schemas.microsoft.com/office/drawing/2014/main" val="2372614151"/>
                    </a:ext>
                  </a:extLst>
                </a:gridCol>
              </a:tblGrid>
              <a:tr h="455068">
                <a:tc gridSpan="3">
                  <a:txBody>
                    <a:bodyPr/>
                    <a:lstStyle/>
                    <a:p>
                      <a:pPr algn="ctr">
                        <a:lnSpc>
                          <a:spcPct val="115000"/>
                        </a:lnSpc>
                        <a:spcAft>
                          <a:spcPts val="800"/>
                        </a:spcAft>
                      </a:pPr>
                      <a:r>
                        <a:rPr lang="es-CO" sz="2800" kern="100" dirty="0">
                          <a:solidFill>
                            <a:srgbClr val="C00000"/>
                          </a:solidFill>
                          <a:effectLst/>
                          <a:latin typeface="Arial Narrow" panose="020B0606020202030204" pitchFamily="34" charset="0"/>
                        </a:rPr>
                        <a:t>ESTADO PLAN DE MEJORAMIENTO INSTITUCIONAL</a:t>
                      </a:r>
                      <a:endParaRPr lang="es-CO" sz="28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587322106"/>
                  </a:ext>
                </a:extLst>
              </a:tr>
              <a:tr h="479861">
                <a:tc>
                  <a:txBody>
                    <a:bodyPr/>
                    <a:lstStyle/>
                    <a:p>
                      <a:pPr algn="ctr">
                        <a:lnSpc>
                          <a:spcPct val="115000"/>
                        </a:lnSpc>
                        <a:spcAft>
                          <a:spcPts val="800"/>
                        </a:spcAft>
                      </a:pPr>
                      <a:r>
                        <a:rPr lang="es-CO" sz="2800" kern="100">
                          <a:solidFill>
                            <a:srgbClr val="C00000"/>
                          </a:solidFill>
                          <a:effectLst/>
                          <a:latin typeface="Arial Narrow" panose="020B0606020202030204" pitchFamily="34" charset="0"/>
                        </a:rPr>
                        <a:t>Estado del Hallazgo</a:t>
                      </a:r>
                      <a:endParaRPr lang="es-CO" sz="2800" kern="10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800" kern="100">
                          <a:solidFill>
                            <a:srgbClr val="C00000"/>
                          </a:solidFill>
                          <a:effectLst/>
                          <a:latin typeface="Arial Narrow" panose="020B0606020202030204" pitchFamily="34" charset="0"/>
                        </a:rPr>
                        <a:t>Cantidad</a:t>
                      </a:r>
                      <a:endParaRPr lang="es-CO" sz="2800" kern="10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800" kern="100" dirty="0">
                          <a:solidFill>
                            <a:srgbClr val="C00000"/>
                          </a:solidFill>
                          <a:effectLst/>
                          <a:latin typeface="Arial Narrow" panose="020B0606020202030204" pitchFamily="34" charset="0"/>
                        </a:rPr>
                        <a:t>Porcentaje</a:t>
                      </a:r>
                      <a:endParaRPr lang="es-CO" sz="28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75733543"/>
                  </a:ext>
                </a:extLst>
              </a:tr>
              <a:tr h="508088">
                <a:tc>
                  <a:txBody>
                    <a:bodyPr/>
                    <a:lstStyle/>
                    <a:p>
                      <a:pPr>
                        <a:lnSpc>
                          <a:spcPct val="115000"/>
                        </a:lnSpc>
                        <a:spcAft>
                          <a:spcPts val="800"/>
                        </a:spcAft>
                      </a:pPr>
                      <a:r>
                        <a:rPr lang="es-CO" sz="2800" kern="100" dirty="0">
                          <a:effectLst/>
                          <a:latin typeface="Arial Narrow" panose="020B0606020202030204" pitchFamily="34" charset="0"/>
                        </a:rPr>
                        <a:t>Hallazgos Cumplidos </a:t>
                      </a:r>
                      <a:endParaRPr lang="es-CO" sz="2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800" kern="100">
                          <a:effectLst/>
                          <a:latin typeface="Arial Narrow" panose="020B0606020202030204" pitchFamily="34" charset="0"/>
                        </a:rPr>
                        <a:t>34</a:t>
                      </a:r>
                      <a:endParaRPr lang="es-CO" sz="2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800" kern="100">
                          <a:effectLst/>
                          <a:latin typeface="Arial Narrow" panose="020B0606020202030204" pitchFamily="34" charset="0"/>
                        </a:rPr>
                        <a:t>31%</a:t>
                      </a:r>
                      <a:endParaRPr lang="es-CO" sz="2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6644590"/>
                  </a:ext>
                </a:extLst>
              </a:tr>
              <a:tr h="571599">
                <a:tc>
                  <a:txBody>
                    <a:bodyPr/>
                    <a:lstStyle/>
                    <a:p>
                      <a:pPr>
                        <a:lnSpc>
                          <a:spcPct val="115000"/>
                        </a:lnSpc>
                        <a:spcAft>
                          <a:spcPts val="800"/>
                        </a:spcAft>
                      </a:pPr>
                      <a:r>
                        <a:rPr lang="es-CO" sz="2800" kern="100">
                          <a:effectLst/>
                          <a:latin typeface="Arial Narrow" panose="020B0606020202030204" pitchFamily="34" charset="0"/>
                        </a:rPr>
                        <a:t>Hallazgos en Ejecución</a:t>
                      </a:r>
                      <a:endParaRPr lang="es-CO" sz="2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800" kern="100">
                          <a:effectLst/>
                          <a:latin typeface="Arial Narrow" panose="020B0606020202030204" pitchFamily="34" charset="0"/>
                        </a:rPr>
                        <a:t>49</a:t>
                      </a:r>
                      <a:endParaRPr lang="es-CO" sz="2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800" kern="100">
                          <a:effectLst/>
                          <a:latin typeface="Arial Narrow" panose="020B0606020202030204" pitchFamily="34" charset="0"/>
                        </a:rPr>
                        <a:t>44%</a:t>
                      </a:r>
                      <a:endParaRPr lang="es-CO" sz="2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61536513"/>
                  </a:ext>
                </a:extLst>
              </a:tr>
              <a:tr h="455068">
                <a:tc>
                  <a:txBody>
                    <a:bodyPr/>
                    <a:lstStyle/>
                    <a:p>
                      <a:pPr>
                        <a:lnSpc>
                          <a:spcPct val="115000"/>
                        </a:lnSpc>
                        <a:spcAft>
                          <a:spcPts val="800"/>
                        </a:spcAft>
                      </a:pPr>
                      <a:r>
                        <a:rPr lang="es-CO" sz="2800" kern="100">
                          <a:effectLst/>
                          <a:latin typeface="Arial Narrow" panose="020B0606020202030204" pitchFamily="34" charset="0"/>
                        </a:rPr>
                        <a:t>Hallazgos Vencidos</a:t>
                      </a:r>
                      <a:endParaRPr lang="es-CO" sz="2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800" kern="100">
                          <a:effectLst/>
                          <a:latin typeface="Arial Narrow" panose="020B0606020202030204" pitchFamily="34" charset="0"/>
                        </a:rPr>
                        <a:t>28</a:t>
                      </a:r>
                      <a:endParaRPr lang="es-CO" sz="2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800" kern="100">
                          <a:effectLst/>
                          <a:latin typeface="Arial Narrow" panose="020B0606020202030204" pitchFamily="34" charset="0"/>
                        </a:rPr>
                        <a:t>25%</a:t>
                      </a:r>
                      <a:endParaRPr lang="es-CO" sz="2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01203287"/>
                  </a:ext>
                </a:extLst>
              </a:tr>
              <a:tr h="840443">
                <a:tc>
                  <a:txBody>
                    <a:bodyPr/>
                    <a:lstStyle/>
                    <a:p>
                      <a:pPr>
                        <a:lnSpc>
                          <a:spcPct val="115000"/>
                        </a:lnSpc>
                        <a:spcAft>
                          <a:spcPts val="800"/>
                        </a:spcAft>
                      </a:pPr>
                      <a:r>
                        <a:rPr lang="es-CO" sz="2800" b="1" kern="100">
                          <a:solidFill>
                            <a:srgbClr val="C00000"/>
                          </a:solidFill>
                          <a:effectLst/>
                          <a:latin typeface="Arial Narrow" panose="020B0606020202030204" pitchFamily="34" charset="0"/>
                        </a:rPr>
                        <a:t>Total, Hallazgos</a:t>
                      </a:r>
                      <a:endParaRPr lang="es-CO" sz="2800" b="1" kern="10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800" b="1" kern="100">
                          <a:solidFill>
                            <a:srgbClr val="C00000"/>
                          </a:solidFill>
                          <a:effectLst/>
                          <a:latin typeface="Arial Narrow" panose="020B0606020202030204" pitchFamily="34" charset="0"/>
                        </a:rPr>
                        <a:t>111</a:t>
                      </a:r>
                      <a:endParaRPr lang="es-CO" sz="2800" b="1" kern="10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800" b="1" kern="100" dirty="0">
                          <a:solidFill>
                            <a:srgbClr val="C00000"/>
                          </a:solidFill>
                          <a:effectLst/>
                          <a:latin typeface="Arial Narrow" panose="020B0606020202030204" pitchFamily="34" charset="0"/>
                        </a:rPr>
                        <a:t>100%</a:t>
                      </a:r>
                      <a:endParaRPr lang="es-CO" sz="28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37355834"/>
                  </a:ext>
                </a:extLst>
              </a:tr>
            </a:tbl>
          </a:graphicData>
        </a:graphic>
      </p:graphicFrame>
    </p:spTree>
    <p:extLst>
      <p:ext uri="{BB962C8B-B14F-4D97-AF65-F5344CB8AC3E}">
        <p14:creationId xmlns:p14="http://schemas.microsoft.com/office/powerpoint/2010/main" val="132614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8C87FAB4-6FC9-792F-FF3C-9344283AB9D8}"/>
              </a:ext>
            </a:extLst>
          </p:cNvPr>
          <p:cNvGraphicFramePr>
            <a:graphicFrameLocks/>
          </p:cNvGraphicFramePr>
          <p:nvPr>
            <p:extLst>
              <p:ext uri="{D42A27DB-BD31-4B8C-83A1-F6EECF244321}">
                <p14:modId xmlns:p14="http://schemas.microsoft.com/office/powerpoint/2010/main" val="431538483"/>
              </p:ext>
            </p:extLst>
          </p:nvPr>
        </p:nvGraphicFramePr>
        <p:xfrm>
          <a:off x="588638" y="1246384"/>
          <a:ext cx="10341864" cy="5611616"/>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3">
            <a:extLst>
              <a:ext uri="{FF2B5EF4-FFF2-40B4-BE49-F238E27FC236}">
                <a16:creationId xmlns:a16="http://schemas.microsoft.com/office/drawing/2014/main" id="{083A3346-7404-8801-F25B-9E11C3406D57}"/>
              </a:ext>
            </a:extLst>
          </p:cNvPr>
          <p:cNvSpPr txBox="1">
            <a:spLocks/>
          </p:cNvSpPr>
          <p:nvPr/>
        </p:nvSpPr>
        <p:spPr>
          <a:xfrm>
            <a:off x="446849" y="634790"/>
            <a:ext cx="8321039" cy="6115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2800" b="1" dirty="0">
                <a:solidFill>
                  <a:srgbClr val="D13C47"/>
                </a:solidFill>
                <a:latin typeface="Arial Narrow" panose="020B0606020202030204" pitchFamily="34" charset="0"/>
              </a:rPr>
              <a:t>4. REQUERIMIENTOS ENTES DE CONTROL</a:t>
            </a:r>
            <a:endParaRPr lang="es-419" sz="2800" b="1" dirty="0">
              <a:solidFill>
                <a:srgbClr val="D13C47"/>
              </a:solidFill>
              <a:latin typeface="Arial Narrow" panose="020B0606020202030204" pitchFamily="34" charset="0"/>
            </a:endParaRPr>
          </a:p>
        </p:txBody>
      </p:sp>
    </p:spTree>
    <p:extLst>
      <p:ext uri="{BB962C8B-B14F-4D97-AF65-F5344CB8AC3E}">
        <p14:creationId xmlns:p14="http://schemas.microsoft.com/office/powerpoint/2010/main" val="87337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511DDC1-B8FF-8475-BC2D-E22C442204AF}"/>
              </a:ext>
            </a:extLst>
          </p:cNvPr>
          <p:cNvSpPr txBox="1"/>
          <p:nvPr/>
        </p:nvSpPr>
        <p:spPr>
          <a:xfrm>
            <a:off x="545170" y="1019691"/>
            <a:ext cx="11101659" cy="1477328"/>
          </a:xfrm>
          <a:prstGeom prst="rect">
            <a:avLst/>
          </a:prstGeom>
          <a:noFill/>
        </p:spPr>
        <p:txBody>
          <a:bodyPr wrap="square">
            <a:spAutoFit/>
          </a:bodyPr>
          <a:lstStyle/>
          <a:p>
            <a:pPr algn="just"/>
            <a:r>
              <a:rPr lang="es-ES" sz="1800" b="1" dirty="0">
                <a:solidFill>
                  <a:srgbClr val="D13C47"/>
                </a:solidFill>
                <a:latin typeface="Arial Narrow" panose="020B0606020202030204" pitchFamily="34" charset="0"/>
              </a:rPr>
              <a:t>4.1. REQUERIMIENTOS ENTES DE CONTROL  CORTE 30 DE NOVIEMBRE DE 2024</a:t>
            </a:r>
          </a:p>
          <a:p>
            <a:pPr algn="just"/>
            <a:endParaRPr lang="es-MX" dirty="0">
              <a:highlight>
                <a:srgbClr val="FFFFFF"/>
              </a:highlight>
              <a:latin typeface="Arial Narrow" panose="020B0606020202030204" pitchFamily="34" charset="0"/>
            </a:endParaRPr>
          </a:p>
          <a:p>
            <a:pPr algn="just"/>
            <a:r>
              <a:rPr lang="es-MX" dirty="0">
                <a:highlight>
                  <a:srgbClr val="FFFFFF"/>
                </a:highlight>
                <a:latin typeface="Arial Narrow" panose="020B0606020202030204" pitchFamily="34" charset="0"/>
              </a:rPr>
              <a:t>La </a:t>
            </a:r>
            <a:r>
              <a:rPr lang="es-MX" b="0" i="0" dirty="0">
                <a:effectLst/>
                <a:highlight>
                  <a:srgbClr val="FFFFFF"/>
                </a:highlight>
                <a:latin typeface="Arial Narrow" panose="020B0606020202030204" pitchFamily="34" charset="0"/>
              </a:rPr>
              <a:t>Directiva Interna DIR20-00000001 del 19 de febrero de 2020, establece que: “La Oficina de Control Interno, coordinará y consolidará las respuestas a las solicitudes de información realizadas por la Procuraduría General de la Nación y la Contraloría General de la República, como órganos de control de la Unidad Nacional de Protección”.</a:t>
            </a:r>
            <a:endParaRPr lang="es-CO" dirty="0">
              <a:latin typeface="Arial Narrow" panose="020B0606020202030204" pitchFamily="34" charset="0"/>
            </a:endParaRPr>
          </a:p>
        </p:txBody>
      </p:sp>
      <p:graphicFrame>
        <p:nvGraphicFramePr>
          <p:cNvPr id="2" name="Tabla 1">
            <a:extLst>
              <a:ext uri="{FF2B5EF4-FFF2-40B4-BE49-F238E27FC236}">
                <a16:creationId xmlns:a16="http://schemas.microsoft.com/office/drawing/2014/main" id="{138F5350-3859-A964-A89B-3B105298DD52}"/>
              </a:ext>
            </a:extLst>
          </p:cNvPr>
          <p:cNvGraphicFramePr>
            <a:graphicFrameLocks noGrp="1"/>
          </p:cNvGraphicFramePr>
          <p:nvPr/>
        </p:nvGraphicFramePr>
        <p:xfrm>
          <a:off x="1874235" y="2497019"/>
          <a:ext cx="8419466" cy="3913537"/>
        </p:xfrm>
        <a:graphic>
          <a:graphicData uri="http://schemas.openxmlformats.org/drawingml/2006/table">
            <a:tbl>
              <a:tblPr firstRow="1" firstCol="1" bandRow="1">
                <a:tableStyleId>{00A15C55-8517-42AA-B614-E9B94910E393}</a:tableStyleId>
              </a:tblPr>
              <a:tblGrid>
                <a:gridCol w="2191589">
                  <a:extLst>
                    <a:ext uri="{9D8B030D-6E8A-4147-A177-3AD203B41FA5}">
                      <a16:colId xmlns:a16="http://schemas.microsoft.com/office/drawing/2014/main" val="278158683"/>
                    </a:ext>
                  </a:extLst>
                </a:gridCol>
                <a:gridCol w="2387068">
                  <a:extLst>
                    <a:ext uri="{9D8B030D-6E8A-4147-A177-3AD203B41FA5}">
                      <a16:colId xmlns:a16="http://schemas.microsoft.com/office/drawing/2014/main" val="745078987"/>
                    </a:ext>
                  </a:extLst>
                </a:gridCol>
                <a:gridCol w="2182704">
                  <a:extLst>
                    <a:ext uri="{9D8B030D-6E8A-4147-A177-3AD203B41FA5}">
                      <a16:colId xmlns:a16="http://schemas.microsoft.com/office/drawing/2014/main" val="3741281970"/>
                    </a:ext>
                  </a:extLst>
                </a:gridCol>
                <a:gridCol w="1658105">
                  <a:extLst>
                    <a:ext uri="{9D8B030D-6E8A-4147-A177-3AD203B41FA5}">
                      <a16:colId xmlns:a16="http://schemas.microsoft.com/office/drawing/2014/main" val="1250514221"/>
                    </a:ext>
                  </a:extLst>
                </a:gridCol>
              </a:tblGrid>
              <a:tr h="462878">
                <a:tc>
                  <a:txBody>
                    <a:bodyPr/>
                    <a:lstStyle/>
                    <a:p>
                      <a:pPr algn="ctr">
                        <a:lnSpc>
                          <a:spcPct val="115000"/>
                        </a:lnSpc>
                        <a:spcAft>
                          <a:spcPts val="800"/>
                        </a:spcAft>
                      </a:pPr>
                      <a:r>
                        <a:rPr lang="es-CO" sz="1800" kern="0" dirty="0">
                          <a:solidFill>
                            <a:srgbClr val="C00000"/>
                          </a:solidFill>
                          <a:effectLst/>
                          <a:latin typeface="Arial Narrow" panose="020B0606020202030204" pitchFamily="34" charset="0"/>
                        </a:rPr>
                        <a:t>MES</a:t>
                      </a:r>
                      <a:endParaRPr lang="es-CO" sz="18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solidFill>
                            <a:srgbClr val="C00000"/>
                          </a:solidFill>
                          <a:effectLst/>
                          <a:latin typeface="Arial Narrow" panose="020B0606020202030204" pitchFamily="34" charset="0"/>
                        </a:rPr>
                        <a:t>PROCURADURIA</a:t>
                      </a:r>
                      <a:endParaRPr lang="es-CO" sz="18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solidFill>
                            <a:srgbClr val="C00000"/>
                          </a:solidFill>
                          <a:effectLst/>
                          <a:latin typeface="Arial Narrow" panose="020B0606020202030204" pitchFamily="34" charset="0"/>
                        </a:rPr>
                        <a:t>CONTRALORIA</a:t>
                      </a:r>
                      <a:endParaRPr lang="es-CO" sz="18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solidFill>
                            <a:srgbClr val="C00000"/>
                          </a:solidFill>
                          <a:effectLst/>
                          <a:latin typeface="Arial Narrow" panose="020B0606020202030204" pitchFamily="34" charset="0"/>
                        </a:rPr>
                        <a:t>TOTALES</a:t>
                      </a:r>
                      <a:endParaRPr lang="es-CO" sz="18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68996628"/>
                  </a:ext>
                </a:extLst>
              </a:tr>
              <a:tr h="224619">
                <a:tc>
                  <a:txBody>
                    <a:bodyPr/>
                    <a:lstStyle/>
                    <a:p>
                      <a:pPr>
                        <a:lnSpc>
                          <a:spcPct val="115000"/>
                        </a:lnSpc>
                        <a:spcAft>
                          <a:spcPts val="800"/>
                        </a:spcAft>
                      </a:pPr>
                      <a:r>
                        <a:rPr lang="es-CO" sz="1800" kern="0" dirty="0">
                          <a:effectLst/>
                          <a:latin typeface="Arial Narrow" panose="020B0606020202030204" pitchFamily="34" charset="0"/>
                        </a:rPr>
                        <a:t>Enero</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303</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MX" sz="1800" kern="0">
                          <a:effectLst/>
                          <a:latin typeface="Arial Narrow" panose="020B0606020202030204" pitchFamily="34" charset="0"/>
                        </a:rPr>
                        <a:t>9</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312</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41261020"/>
                  </a:ext>
                </a:extLst>
              </a:tr>
              <a:tr h="224619">
                <a:tc>
                  <a:txBody>
                    <a:bodyPr/>
                    <a:lstStyle/>
                    <a:p>
                      <a:pPr>
                        <a:lnSpc>
                          <a:spcPct val="115000"/>
                        </a:lnSpc>
                        <a:spcAft>
                          <a:spcPts val="800"/>
                        </a:spcAft>
                      </a:pPr>
                      <a:r>
                        <a:rPr lang="es-CO" sz="1800" kern="0">
                          <a:effectLst/>
                          <a:latin typeface="Arial Narrow" panose="020B0606020202030204" pitchFamily="34" charset="0"/>
                        </a:rPr>
                        <a:t>Febrero</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389</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MX" sz="1800" kern="0">
                          <a:effectLst/>
                          <a:latin typeface="Arial Narrow" panose="020B0606020202030204" pitchFamily="34" charset="0"/>
                        </a:rPr>
                        <a:t>22</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411</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44418417"/>
                  </a:ext>
                </a:extLst>
              </a:tr>
              <a:tr h="224619">
                <a:tc>
                  <a:txBody>
                    <a:bodyPr/>
                    <a:lstStyle/>
                    <a:p>
                      <a:pPr>
                        <a:lnSpc>
                          <a:spcPct val="115000"/>
                        </a:lnSpc>
                        <a:spcAft>
                          <a:spcPts val="800"/>
                        </a:spcAft>
                      </a:pPr>
                      <a:r>
                        <a:rPr lang="es-CO" sz="1800" kern="0" dirty="0">
                          <a:effectLst/>
                          <a:latin typeface="Arial Narrow" panose="020B0606020202030204" pitchFamily="34" charset="0"/>
                        </a:rPr>
                        <a:t>Marzo</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346</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MX" sz="1800" kern="0">
                          <a:effectLst/>
                          <a:latin typeface="Arial Narrow" panose="020B0606020202030204" pitchFamily="34" charset="0"/>
                        </a:rPr>
                        <a:t>9</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MX" sz="1800" kern="0">
                          <a:effectLst/>
                          <a:latin typeface="Arial Narrow" panose="020B0606020202030204" pitchFamily="34" charset="0"/>
                        </a:rPr>
                        <a:t>355</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83436900"/>
                  </a:ext>
                </a:extLst>
              </a:tr>
              <a:tr h="224619">
                <a:tc>
                  <a:txBody>
                    <a:bodyPr/>
                    <a:lstStyle/>
                    <a:p>
                      <a:pPr>
                        <a:lnSpc>
                          <a:spcPct val="115000"/>
                        </a:lnSpc>
                        <a:spcAft>
                          <a:spcPts val="800"/>
                        </a:spcAft>
                      </a:pPr>
                      <a:r>
                        <a:rPr lang="es-CO" sz="1800" kern="0" dirty="0">
                          <a:effectLst/>
                          <a:latin typeface="Arial Narrow" panose="020B0606020202030204" pitchFamily="34" charset="0"/>
                        </a:rPr>
                        <a:t>Abril</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461</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31</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MX" sz="1800" kern="0">
                          <a:effectLst/>
                          <a:latin typeface="Arial Narrow" panose="020B0606020202030204" pitchFamily="34" charset="0"/>
                        </a:rPr>
                        <a:t>492</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42573230"/>
                  </a:ext>
                </a:extLst>
              </a:tr>
              <a:tr h="224619">
                <a:tc>
                  <a:txBody>
                    <a:bodyPr/>
                    <a:lstStyle/>
                    <a:p>
                      <a:pPr>
                        <a:lnSpc>
                          <a:spcPct val="115000"/>
                        </a:lnSpc>
                        <a:spcAft>
                          <a:spcPts val="800"/>
                        </a:spcAft>
                      </a:pPr>
                      <a:r>
                        <a:rPr lang="es-CO" sz="1800" kern="0">
                          <a:effectLst/>
                          <a:latin typeface="Arial Narrow" panose="020B0606020202030204" pitchFamily="34" charset="0"/>
                        </a:rPr>
                        <a:t>Mayo</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485</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12</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497</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1319481"/>
                  </a:ext>
                </a:extLst>
              </a:tr>
              <a:tr h="224619">
                <a:tc>
                  <a:txBody>
                    <a:bodyPr/>
                    <a:lstStyle/>
                    <a:p>
                      <a:pPr>
                        <a:lnSpc>
                          <a:spcPct val="115000"/>
                        </a:lnSpc>
                        <a:spcAft>
                          <a:spcPts val="800"/>
                        </a:spcAft>
                      </a:pPr>
                      <a:r>
                        <a:rPr lang="es-CO" sz="1800" kern="0">
                          <a:effectLst/>
                          <a:latin typeface="Arial Narrow" panose="020B0606020202030204" pitchFamily="34" charset="0"/>
                        </a:rPr>
                        <a:t>Junio</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344</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11</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355</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52478841"/>
                  </a:ext>
                </a:extLst>
              </a:tr>
              <a:tr h="224619">
                <a:tc>
                  <a:txBody>
                    <a:bodyPr/>
                    <a:lstStyle/>
                    <a:p>
                      <a:pPr>
                        <a:lnSpc>
                          <a:spcPct val="115000"/>
                        </a:lnSpc>
                        <a:spcAft>
                          <a:spcPts val="800"/>
                        </a:spcAft>
                      </a:pPr>
                      <a:r>
                        <a:rPr lang="es-CO" sz="1800" kern="0">
                          <a:effectLst/>
                          <a:latin typeface="Arial Narrow" panose="020B0606020202030204" pitchFamily="34" charset="0"/>
                        </a:rPr>
                        <a:t>Julio</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358</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16</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374</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96276996"/>
                  </a:ext>
                </a:extLst>
              </a:tr>
              <a:tr h="224619">
                <a:tc>
                  <a:txBody>
                    <a:bodyPr/>
                    <a:lstStyle/>
                    <a:p>
                      <a:pPr>
                        <a:lnSpc>
                          <a:spcPct val="115000"/>
                        </a:lnSpc>
                        <a:spcAft>
                          <a:spcPts val="800"/>
                        </a:spcAft>
                      </a:pPr>
                      <a:r>
                        <a:rPr lang="es-CO" sz="1800" kern="0">
                          <a:effectLst/>
                          <a:latin typeface="Arial Narrow" panose="020B0606020202030204" pitchFamily="34" charset="0"/>
                        </a:rPr>
                        <a:t>Agosto</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356</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13</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369</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87660669"/>
                  </a:ext>
                </a:extLst>
              </a:tr>
              <a:tr h="224619">
                <a:tc>
                  <a:txBody>
                    <a:bodyPr/>
                    <a:lstStyle/>
                    <a:p>
                      <a:pPr>
                        <a:lnSpc>
                          <a:spcPct val="115000"/>
                        </a:lnSpc>
                        <a:spcAft>
                          <a:spcPts val="800"/>
                        </a:spcAft>
                      </a:pPr>
                      <a:r>
                        <a:rPr lang="es-CO" sz="1800" kern="0">
                          <a:effectLst/>
                          <a:latin typeface="Arial Narrow" panose="020B0606020202030204" pitchFamily="34" charset="0"/>
                        </a:rPr>
                        <a:t>Septiembre</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454</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24</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478</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20787548"/>
                  </a:ext>
                </a:extLst>
              </a:tr>
              <a:tr h="224619">
                <a:tc>
                  <a:txBody>
                    <a:bodyPr/>
                    <a:lstStyle/>
                    <a:p>
                      <a:pPr>
                        <a:lnSpc>
                          <a:spcPct val="115000"/>
                        </a:lnSpc>
                        <a:spcAft>
                          <a:spcPts val="800"/>
                        </a:spcAft>
                      </a:pPr>
                      <a:r>
                        <a:rPr lang="es-CO" sz="1800" kern="0">
                          <a:effectLst/>
                          <a:latin typeface="Arial Narrow" panose="020B0606020202030204" pitchFamily="34" charset="0"/>
                        </a:rPr>
                        <a:t>Octubre</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427</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a:effectLst/>
                          <a:latin typeface="Arial Narrow" panose="020B0606020202030204" pitchFamily="34" charset="0"/>
                        </a:rPr>
                        <a:t>20 </a:t>
                      </a:r>
                      <a:endParaRPr lang="es-CO" sz="18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447 </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9949976"/>
                  </a:ext>
                </a:extLst>
              </a:tr>
              <a:tr h="224619">
                <a:tc>
                  <a:txBody>
                    <a:bodyPr/>
                    <a:lstStyle/>
                    <a:p>
                      <a:pPr>
                        <a:lnSpc>
                          <a:spcPct val="115000"/>
                        </a:lnSpc>
                        <a:spcAft>
                          <a:spcPts val="800"/>
                        </a:spcAft>
                      </a:pPr>
                      <a:r>
                        <a:rPr lang="es-CO" sz="1800" kern="0" dirty="0">
                          <a:effectLst/>
                          <a:latin typeface="Arial Narrow" panose="020B0606020202030204" pitchFamily="34" charset="0"/>
                        </a:rPr>
                        <a:t>Noviembre</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366 </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 19</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kern="0" dirty="0">
                          <a:effectLst/>
                          <a:latin typeface="Arial Narrow" panose="020B0606020202030204" pitchFamily="34" charset="0"/>
                        </a:rPr>
                        <a:t> 385</a:t>
                      </a:r>
                      <a:endParaRPr lang="es-CO" sz="18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25879431"/>
                  </a:ext>
                </a:extLst>
              </a:tr>
              <a:tr h="224619">
                <a:tc>
                  <a:txBody>
                    <a:bodyPr/>
                    <a:lstStyle/>
                    <a:p>
                      <a:pPr algn="ctr">
                        <a:lnSpc>
                          <a:spcPct val="115000"/>
                        </a:lnSpc>
                        <a:spcAft>
                          <a:spcPts val="800"/>
                        </a:spcAft>
                      </a:pPr>
                      <a:r>
                        <a:rPr lang="es-CO" sz="1800" b="1" kern="0" dirty="0">
                          <a:solidFill>
                            <a:srgbClr val="C00000"/>
                          </a:solidFill>
                          <a:effectLst/>
                          <a:latin typeface="Arial Narrow" panose="020B0606020202030204" pitchFamily="34" charset="0"/>
                        </a:rPr>
                        <a:t>TOTAL</a:t>
                      </a:r>
                      <a:endParaRPr lang="es-CO" sz="18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b="1" kern="0" dirty="0">
                          <a:solidFill>
                            <a:srgbClr val="C00000"/>
                          </a:solidFill>
                          <a:effectLst/>
                          <a:latin typeface="Arial Narrow" panose="020B0606020202030204" pitchFamily="34" charset="0"/>
                        </a:rPr>
                        <a:t> 4.289</a:t>
                      </a:r>
                      <a:endParaRPr lang="es-CO" sz="18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b="1" kern="0" dirty="0">
                          <a:solidFill>
                            <a:srgbClr val="C00000"/>
                          </a:solidFill>
                          <a:effectLst/>
                          <a:latin typeface="Arial Narrow" panose="020B0606020202030204" pitchFamily="34" charset="0"/>
                        </a:rPr>
                        <a:t>186 </a:t>
                      </a:r>
                      <a:endParaRPr lang="es-CO" sz="18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1800" b="1" kern="0" dirty="0">
                          <a:solidFill>
                            <a:srgbClr val="C00000"/>
                          </a:solidFill>
                          <a:effectLst/>
                          <a:latin typeface="Arial Narrow" panose="020B0606020202030204" pitchFamily="34" charset="0"/>
                        </a:rPr>
                        <a:t>4.475</a:t>
                      </a:r>
                      <a:endParaRPr lang="es-CO" sz="18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82705618"/>
                  </a:ext>
                </a:extLst>
              </a:tr>
            </a:tbl>
          </a:graphicData>
        </a:graphic>
      </p:graphicFrame>
    </p:spTree>
    <p:extLst>
      <p:ext uri="{BB962C8B-B14F-4D97-AF65-F5344CB8AC3E}">
        <p14:creationId xmlns:p14="http://schemas.microsoft.com/office/powerpoint/2010/main" val="95270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90C2C6A5-985F-F063-B474-CBCCD684458B}"/>
              </a:ext>
            </a:extLst>
          </p:cNvPr>
          <p:cNvGraphicFramePr/>
          <p:nvPr>
            <p:extLst>
              <p:ext uri="{D42A27DB-BD31-4B8C-83A1-F6EECF244321}">
                <p14:modId xmlns:p14="http://schemas.microsoft.com/office/powerpoint/2010/main" val="2390206491"/>
              </p:ext>
            </p:extLst>
          </p:nvPr>
        </p:nvGraphicFramePr>
        <p:xfrm>
          <a:off x="68591" y="729672"/>
          <a:ext cx="8875868" cy="6022109"/>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3">
            <a:extLst>
              <a:ext uri="{FF2B5EF4-FFF2-40B4-BE49-F238E27FC236}">
                <a16:creationId xmlns:a16="http://schemas.microsoft.com/office/drawing/2014/main" id="{754539AA-96F3-1099-1571-57A5611EE355}"/>
              </a:ext>
            </a:extLst>
          </p:cNvPr>
          <p:cNvSpPr txBox="1">
            <a:spLocks/>
          </p:cNvSpPr>
          <p:nvPr/>
        </p:nvSpPr>
        <p:spPr>
          <a:xfrm>
            <a:off x="2084832" y="106219"/>
            <a:ext cx="8321039" cy="6115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2800" b="1" dirty="0">
                <a:solidFill>
                  <a:srgbClr val="D13C47"/>
                </a:solidFill>
                <a:latin typeface="Arial Narrow" panose="020B0606020202030204" pitchFamily="34" charset="0"/>
              </a:rPr>
              <a:t>5. PUBLICACIÓN FURAG 2022 - 2024</a:t>
            </a:r>
          </a:p>
        </p:txBody>
      </p:sp>
    </p:spTree>
    <p:extLst>
      <p:ext uri="{BB962C8B-B14F-4D97-AF65-F5344CB8AC3E}">
        <p14:creationId xmlns:p14="http://schemas.microsoft.com/office/powerpoint/2010/main" val="373017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71F84470-DF5C-6A96-7D0E-2B0883E74F33}"/>
              </a:ext>
            </a:extLst>
          </p:cNvPr>
          <p:cNvGraphicFramePr>
            <a:graphicFrameLocks/>
          </p:cNvGraphicFramePr>
          <p:nvPr>
            <p:extLst>
              <p:ext uri="{D42A27DB-BD31-4B8C-83A1-F6EECF244321}">
                <p14:modId xmlns:p14="http://schemas.microsoft.com/office/powerpoint/2010/main" val="1699766566"/>
              </p:ext>
            </p:extLst>
          </p:nvPr>
        </p:nvGraphicFramePr>
        <p:xfrm>
          <a:off x="232913" y="1212529"/>
          <a:ext cx="9937630" cy="5634947"/>
        </p:xfrm>
        <a:graphic>
          <a:graphicData uri="http://schemas.openxmlformats.org/drawingml/2006/chart">
            <c:chart xmlns:c="http://schemas.openxmlformats.org/drawingml/2006/chart" xmlns:r="http://schemas.openxmlformats.org/officeDocument/2006/relationships" r:id="rId2"/>
          </a:graphicData>
        </a:graphic>
      </p:graphicFrame>
      <p:sp>
        <p:nvSpPr>
          <p:cNvPr id="2" name="Título 3">
            <a:extLst>
              <a:ext uri="{FF2B5EF4-FFF2-40B4-BE49-F238E27FC236}">
                <a16:creationId xmlns:a16="http://schemas.microsoft.com/office/drawing/2014/main" id="{4D471D65-3459-9F7D-75EC-8D756E10C49C}"/>
              </a:ext>
            </a:extLst>
          </p:cNvPr>
          <p:cNvSpPr txBox="1">
            <a:spLocks/>
          </p:cNvSpPr>
          <p:nvPr/>
        </p:nvSpPr>
        <p:spPr>
          <a:xfrm>
            <a:off x="232913" y="775361"/>
            <a:ext cx="8321039" cy="61159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2800" b="1" dirty="0">
                <a:solidFill>
                  <a:srgbClr val="D13C47"/>
                </a:solidFill>
                <a:latin typeface="Arial Narrow" panose="020B0606020202030204" pitchFamily="34" charset="0"/>
              </a:rPr>
              <a:t>5.1. RESULTADOS FURAG 2023 – SECTOR INTERIOR</a:t>
            </a:r>
          </a:p>
        </p:txBody>
      </p:sp>
    </p:spTree>
    <p:extLst>
      <p:ext uri="{BB962C8B-B14F-4D97-AF65-F5344CB8AC3E}">
        <p14:creationId xmlns:p14="http://schemas.microsoft.com/office/powerpoint/2010/main" val="3431876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D13566E8-BA4A-45CB-8085-040DF8ECE532}"/>
              </a:ext>
            </a:extLst>
          </p:cNvPr>
          <p:cNvSpPr txBox="1"/>
          <p:nvPr/>
        </p:nvSpPr>
        <p:spPr>
          <a:xfrm>
            <a:off x="5112108" y="5259935"/>
            <a:ext cx="7273254" cy="707886"/>
          </a:xfrm>
          <a:prstGeom prst="rect">
            <a:avLst/>
          </a:prstGeom>
          <a:noFill/>
        </p:spPr>
        <p:txBody>
          <a:bodyPr wrap="square" rtlCol="0">
            <a:spAutoFit/>
          </a:bodyPr>
          <a:lstStyle/>
          <a:p>
            <a:pPr algn="ctr"/>
            <a:r>
              <a:rPr lang="es-CO" sz="4000" b="1" i="0" u="none" strike="noStrike" baseline="0" dirty="0">
                <a:solidFill>
                  <a:srgbClr val="000000"/>
                </a:solidFill>
                <a:latin typeface="Montserrat" panose="00000500000000000000" pitchFamily="2" charset="0"/>
              </a:rPr>
              <a:t>Oficina de Control Interno</a:t>
            </a:r>
          </a:p>
        </p:txBody>
      </p:sp>
      <p:grpSp>
        <p:nvGrpSpPr>
          <p:cNvPr id="9" name="Grupo 8">
            <a:extLst>
              <a:ext uri="{FF2B5EF4-FFF2-40B4-BE49-F238E27FC236}">
                <a16:creationId xmlns:a16="http://schemas.microsoft.com/office/drawing/2014/main" id="{504C18EF-857E-4BB4-80DD-3B1F26FBDAA3}"/>
              </a:ext>
            </a:extLst>
          </p:cNvPr>
          <p:cNvGrpSpPr/>
          <p:nvPr/>
        </p:nvGrpSpPr>
        <p:grpSpPr>
          <a:xfrm>
            <a:off x="4750193" y="3072699"/>
            <a:ext cx="434298" cy="45719"/>
            <a:chOff x="0" y="4884005"/>
            <a:chExt cx="12192000" cy="166124"/>
          </a:xfrm>
        </p:grpSpPr>
        <p:sp>
          <p:nvSpPr>
            <p:cNvPr id="10" name="Rectángulo 9">
              <a:extLst>
                <a:ext uri="{FF2B5EF4-FFF2-40B4-BE49-F238E27FC236}">
                  <a16:creationId xmlns:a16="http://schemas.microsoft.com/office/drawing/2014/main" id="{6CBA48B0-9ECB-42DE-B4B9-0E7A49FCC86D}"/>
                </a:ext>
              </a:extLst>
            </p:cNvPr>
            <p:cNvSpPr/>
            <p:nvPr/>
          </p:nvSpPr>
          <p:spPr>
            <a:xfrm>
              <a:off x="0" y="4884006"/>
              <a:ext cx="4064000" cy="166123"/>
            </a:xfrm>
            <a:prstGeom prst="rect">
              <a:avLst/>
            </a:prstGeom>
            <a:solidFill>
              <a:srgbClr val="FFB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68C3E543-60FA-4A5A-9A5F-59A6E41FE267}"/>
                </a:ext>
              </a:extLst>
            </p:cNvPr>
            <p:cNvSpPr/>
            <p:nvPr/>
          </p:nvSpPr>
          <p:spPr>
            <a:xfrm>
              <a:off x="4064000" y="4884006"/>
              <a:ext cx="4064000" cy="166122"/>
            </a:xfrm>
            <a:prstGeom prst="rect">
              <a:avLst/>
            </a:prstGeom>
            <a:solidFill>
              <a:srgbClr val="154A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F5E4B1E5-1EB1-43D2-953B-C5FF280796B7}"/>
                </a:ext>
              </a:extLst>
            </p:cNvPr>
            <p:cNvSpPr/>
            <p:nvPr/>
          </p:nvSpPr>
          <p:spPr>
            <a:xfrm>
              <a:off x="8128000" y="4884005"/>
              <a:ext cx="4064000" cy="166122"/>
            </a:xfrm>
            <a:prstGeom prst="rect">
              <a:avLst/>
            </a:prstGeom>
            <a:solidFill>
              <a:srgbClr val="E41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 name="TextBox 5">
            <a:extLst>
              <a:ext uri="{FF2B5EF4-FFF2-40B4-BE49-F238E27FC236}">
                <a16:creationId xmlns:a16="http://schemas.microsoft.com/office/drawing/2014/main" id="{00AD6F54-70CE-FBA9-3851-AE725BF2A80A}"/>
              </a:ext>
            </a:extLst>
          </p:cNvPr>
          <p:cNvSpPr txBox="1"/>
          <p:nvPr/>
        </p:nvSpPr>
        <p:spPr>
          <a:xfrm>
            <a:off x="654627" y="446465"/>
            <a:ext cx="4862770" cy="276999"/>
          </a:xfrm>
          <a:prstGeom prst="rect">
            <a:avLst/>
          </a:prstGeom>
          <a:noFill/>
        </p:spPr>
        <p:txBody>
          <a:bodyPr wrap="square" rtlCol="0">
            <a:spAutoFit/>
          </a:bodyPr>
          <a:lstStyle/>
          <a:p>
            <a:r>
              <a:rPr lang="es-ES" sz="1200" b="0" i="0" u="none" strike="noStrike" baseline="0" dirty="0">
                <a:solidFill>
                  <a:srgbClr val="818181"/>
                </a:solidFill>
                <a:latin typeface="Montserrat" pitchFamily="2" charset="0"/>
              </a:rPr>
              <a:t>Gestión Evaluación Independiente</a:t>
            </a:r>
            <a:endParaRPr lang="es-ES" sz="1200" dirty="0">
              <a:latin typeface="Montserrat" pitchFamily="2" charset="0"/>
            </a:endParaRPr>
          </a:p>
        </p:txBody>
      </p:sp>
      <p:sp>
        <p:nvSpPr>
          <p:cNvPr id="3" name="CuadroTexto 2">
            <a:extLst>
              <a:ext uri="{FF2B5EF4-FFF2-40B4-BE49-F238E27FC236}">
                <a16:creationId xmlns:a16="http://schemas.microsoft.com/office/drawing/2014/main" id="{88AE1AFF-CEA0-D3B3-5D42-91011C90E6A2}"/>
              </a:ext>
            </a:extLst>
          </p:cNvPr>
          <p:cNvSpPr txBox="1"/>
          <p:nvPr/>
        </p:nvSpPr>
        <p:spPr>
          <a:xfrm>
            <a:off x="0" y="1820955"/>
            <a:ext cx="7461400" cy="707886"/>
          </a:xfrm>
          <a:prstGeom prst="rect">
            <a:avLst/>
          </a:prstGeom>
          <a:noFill/>
        </p:spPr>
        <p:txBody>
          <a:bodyPr wrap="square" rtlCol="0">
            <a:spAutoFit/>
          </a:bodyPr>
          <a:lstStyle/>
          <a:p>
            <a:pPr algn="l"/>
            <a:r>
              <a:rPr lang="es-CO" sz="4000" b="1" i="0" u="none" strike="noStrike" baseline="0" dirty="0">
                <a:solidFill>
                  <a:srgbClr val="000000"/>
                </a:solidFill>
                <a:latin typeface="Montserrat" panose="00000500000000000000" pitchFamily="2" charset="0"/>
              </a:rPr>
              <a:t>¡Gracias por su atención !</a:t>
            </a:r>
          </a:p>
        </p:txBody>
      </p:sp>
      <p:pic>
        <p:nvPicPr>
          <p:cNvPr id="4" name="Picture 4" descr="Qué Hacemos? – Unidad Nacional de Protección">
            <a:extLst>
              <a:ext uri="{FF2B5EF4-FFF2-40B4-BE49-F238E27FC236}">
                <a16:creationId xmlns:a16="http://schemas.microsoft.com/office/drawing/2014/main" id="{B8325147-EF82-8655-37A5-964D201EE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898" y="1378080"/>
            <a:ext cx="3610945" cy="363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87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0EC3FDA-6F4D-4069-9F62-23709D79E637}"/>
              </a:ext>
            </a:extLst>
          </p:cNvPr>
          <p:cNvSpPr/>
          <p:nvPr/>
        </p:nvSpPr>
        <p:spPr>
          <a:xfrm>
            <a:off x="-123986" y="-154983"/>
            <a:ext cx="12476135" cy="7012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descr="Interfaz de usuario gráfica&#10;&#10;Descripción generada automáticamente con confianza baja">
            <a:extLst>
              <a:ext uri="{FF2B5EF4-FFF2-40B4-BE49-F238E27FC236}">
                <a16:creationId xmlns:a16="http://schemas.microsoft.com/office/drawing/2014/main" id="{BE73BC1E-978A-4B7E-932E-7274617C9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505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a:extLst>
              <a:ext uri="{FF2B5EF4-FFF2-40B4-BE49-F238E27FC236}">
                <a16:creationId xmlns:a16="http://schemas.microsoft.com/office/drawing/2014/main" id="{772A0357-8B24-7A0C-4B3F-61A84EB7E2EC}"/>
              </a:ext>
            </a:extLst>
          </p:cNvPr>
          <p:cNvSpPr txBox="1"/>
          <p:nvPr/>
        </p:nvSpPr>
        <p:spPr>
          <a:xfrm>
            <a:off x="654627" y="446465"/>
            <a:ext cx="4862770" cy="276999"/>
          </a:xfrm>
          <a:prstGeom prst="rect">
            <a:avLst/>
          </a:prstGeom>
          <a:noFill/>
        </p:spPr>
        <p:txBody>
          <a:bodyPr wrap="square" rtlCol="0">
            <a:spAutoFit/>
          </a:bodyPr>
          <a:lstStyle/>
          <a:p>
            <a:r>
              <a:rPr lang="es-ES" sz="1200" b="1" i="0" u="none" strike="noStrike" baseline="0" dirty="0">
                <a:solidFill>
                  <a:srgbClr val="818181"/>
                </a:solidFill>
                <a:latin typeface="Montserrat" pitchFamily="2" charset="0"/>
              </a:rPr>
              <a:t>Gestión Evaluación Independiente</a:t>
            </a:r>
            <a:endParaRPr lang="es-ES" sz="1200" b="1" dirty="0">
              <a:latin typeface="Montserrat" pitchFamily="2" charset="0"/>
            </a:endParaRPr>
          </a:p>
        </p:txBody>
      </p:sp>
      <p:sp>
        <p:nvSpPr>
          <p:cNvPr id="4" name="CuadroTexto 3">
            <a:extLst>
              <a:ext uri="{FF2B5EF4-FFF2-40B4-BE49-F238E27FC236}">
                <a16:creationId xmlns:a16="http://schemas.microsoft.com/office/drawing/2014/main" id="{85199097-535B-8804-B58A-3B3847111EAA}"/>
              </a:ext>
            </a:extLst>
          </p:cNvPr>
          <p:cNvSpPr txBox="1"/>
          <p:nvPr/>
        </p:nvSpPr>
        <p:spPr>
          <a:xfrm>
            <a:off x="878704" y="2485317"/>
            <a:ext cx="10568548" cy="2994153"/>
          </a:xfrm>
          <a:prstGeom prst="rect">
            <a:avLst/>
          </a:prstGeom>
          <a:noFill/>
        </p:spPr>
        <p:txBody>
          <a:bodyPr wrap="square">
            <a:spAutoFit/>
          </a:bodyPr>
          <a:lstStyle/>
          <a:p>
            <a:pPr marL="342900" indent="-342900" algn="just">
              <a:lnSpc>
                <a:spcPct val="107000"/>
              </a:lnSpc>
              <a:spcAft>
                <a:spcPts val="800"/>
              </a:spcAft>
              <a:buAutoNum type="arabicPeriod"/>
            </a:pPr>
            <a:r>
              <a:rPr lang="es-CO" sz="2000" dirty="0">
                <a:effectLst/>
                <a:latin typeface="Montserrat" panose="00000500000000000000" pitchFamily="2" charset="0"/>
                <a:ea typeface="Times New Roman" panose="02020603050405020304" pitchFamily="18" charset="0"/>
                <a:cs typeface="Times New Roman" panose="02020603050405020304" pitchFamily="18" charset="0"/>
              </a:rPr>
              <a:t>Verificación del Quórum.</a:t>
            </a:r>
          </a:p>
          <a:p>
            <a:pPr marL="342900" indent="-342900" algn="just">
              <a:lnSpc>
                <a:spcPct val="107000"/>
              </a:lnSpc>
              <a:spcAft>
                <a:spcPts val="800"/>
              </a:spcAft>
              <a:buFontTx/>
              <a:buAutoNum type="arabicPeriod"/>
            </a:pPr>
            <a:r>
              <a:rPr lang="es-MX" sz="2000" dirty="0">
                <a:effectLst/>
                <a:latin typeface="Montserrat" panose="00000500000000000000" pitchFamily="2" charset="0"/>
                <a:ea typeface="Times New Roman" panose="02020603050405020304" pitchFamily="18" charset="0"/>
              </a:rPr>
              <a:t>Resultado Plan Anual de Auditorías Internas de Gestión 2024.</a:t>
            </a:r>
          </a:p>
          <a:p>
            <a:pPr marL="342900" indent="-342900" algn="just">
              <a:lnSpc>
                <a:spcPct val="107000"/>
              </a:lnSpc>
              <a:spcAft>
                <a:spcPts val="800"/>
              </a:spcAft>
              <a:buFontTx/>
              <a:buAutoNum type="arabicPeriod"/>
            </a:pPr>
            <a:r>
              <a:rPr lang="es-MX" sz="2000" dirty="0">
                <a:effectLst/>
                <a:latin typeface="Montserrat" panose="00000500000000000000" pitchFamily="2" charset="0"/>
                <a:ea typeface="Times New Roman" panose="02020603050405020304" pitchFamily="18" charset="0"/>
              </a:rPr>
              <a:t>Plan de Mejoramiento Institucional.</a:t>
            </a:r>
          </a:p>
          <a:p>
            <a:pPr marL="342900" indent="-342900" algn="just">
              <a:lnSpc>
                <a:spcPct val="107000"/>
              </a:lnSpc>
              <a:spcAft>
                <a:spcPts val="800"/>
              </a:spcAft>
              <a:buFontTx/>
              <a:buAutoNum type="arabicPeriod"/>
            </a:pPr>
            <a:r>
              <a:rPr lang="es-MX" sz="2000" dirty="0">
                <a:effectLst/>
                <a:latin typeface="Montserrat" panose="00000500000000000000" pitchFamily="2" charset="0"/>
                <a:ea typeface="Times New Roman" panose="02020603050405020304" pitchFamily="18" charset="0"/>
              </a:rPr>
              <a:t>Requerimientos Órganos de Control Corte 30 de Noviembre de 2024.</a:t>
            </a:r>
          </a:p>
          <a:p>
            <a:pPr marL="342900" indent="-342900" algn="just">
              <a:lnSpc>
                <a:spcPct val="107000"/>
              </a:lnSpc>
              <a:spcAft>
                <a:spcPts val="800"/>
              </a:spcAft>
              <a:buFontTx/>
              <a:buAutoNum type="arabicPeriod"/>
            </a:pPr>
            <a:r>
              <a:rPr lang="es-MX" sz="2000" dirty="0">
                <a:effectLst/>
                <a:latin typeface="Montserrat" panose="00000500000000000000" pitchFamily="2" charset="0"/>
                <a:ea typeface="Times New Roman" panose="02020603050405020304" pitchFamily="18" charset="0"/>
              </a:rPr>
              <a:t>Publicación FURAG 2022 – 2024.</a:t>
            </a:r>
          </a:p>
          <a:p>
            <a:pPr marL="342900" indent="-342900" algn="just">
              <a:lnSpc>
                <a:spcPct val="107000"/>
              </a:lnSpc>
              <a:spcAft>
                <a:spcPts val="800"/>
              </a:spcAft>
              <a:buFontTx/>
              <a:buAutoNum type="arabicPeriod"/>
            </a:pPr>
            <a:endParaRPr lang="es-MX" sz="2000" dirty="0">
              <a:effectLst/>
              <a:latin typeface="Montserrat" panose="00000500000000000000" pitchFamily="2" charset="0"/>
              <a:ea typeface="Times New Roman" panose="02020603050405020304" pitchFamily="18" charset="0"/>
            </a:endParaRPr>
          </a:p>
          <a:p>
            <a:pPr marL="342900" indent="-342900" algn="just">
              <a:lnSpc>
                <a:spcPct val="107000"/>
              </a:lnSpc>
              <a:spcAft>
                <a:spcPts val="800"/>
              </a:spcAft>
              <a:buFontTx/>
              <a:buAutoNum type="arabicPeriod"/>
            </a:pPr>
            <a:endParaRPr lang="es-MX" sz="2000" dirty="0">
              <a:effectLst/>
              <a:latin typeface="Montserrat" panose="00000500000000000000" pitchFamily="2" charset="0"/>
              <a:ea typeface="Times New Roman" panose="02020603050405020304" pitchFamily="18" charset="0"/>
            </a:endParaRPr>
          </a:p>
        </p:txBody>
      </p:sp>
      <p:sp>
        <p:nvSpPr>
          <p:cNvPr id="7" name="Título 1">
            <a:extLst>
              <a:ext uri="{FF2B5EF4-FFF2-40B4-BE49-F238E27FC236}">
                <a16:creationId xmlns:a16="http://schemas.microsoft.com/office/drawing/2014/main" id="{C1E6EEA7-96A6-65CC-62C8-7CA2F13C697B}"/>
              </a:ext>
            </a:extLst>
          </p:cNvPr>
          <p:cNvSpPr>
            <a:spLocks noGrp="1"/>
          </p:cNvSpPr>
          <p:nvPr>
            <p:ph type="title"/>
          </p:nvPr>
        </p:nvSpPr>
        <p:spPr>
          <a:xfrm>
            <a:off x="2845238" y="1578680"/>
            <a:ext cx="6501524" cy="742499"/>
          </a:xfrm>
        </p:spPr>
        <p:txBody>
          <a:bodyPr anchor="t">
            <a:noAutofit/>
          </a:bodyPr>
          <a:lstStyle/>
          <a:p>
            <a:pPr algn="ctr"/>
            <a:r>
              <a:rPr lang="es-CO" sz="4000" b="1" dirty="0">
                <a:solidFill>
                  <a:srgbClr val="C00000"/>
                </a:solidFill>
                <a:latin typeface="Montserrat" panose="00000500000000000000" pitchFamily="2" charset="0"/>
              </a:rPr>
              <a:t>Orden del día</a:t>
            </a:r>
          </a:p>
        </p:txBody>
      </p:sp>
    </p:spTree>
    <p:extLst>
      <p:ext uri="{BB962C8B-B14F-4D97-AF65-F5344CB8AC3E}">
        <p14:creationId xmlns:p14="http://schemas.microsoft.com/office/powerpoint/2010/main" val="331058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75E7546-685D-E17F-E8BB-0ECB48AFC695}"/>
              </a:ext>
            </a:extLst>
          </p:cNvPr>
          <p:cNvSpPr txBox="1"/>
          <p:nvPr/>
        </p:nvSpPr>
        <p:spPr>
          <a:xfrm>
            <a:off x="3891" y="897140"/>
            <a:ext cx="10712346" cy="1077218"/>
          </a:xfrm>
          <a:prstGeom prst="rect">
            <a:avLst/>
          </a:prstGeom>
          <a:noFill/>
        </p:spPr>
        <p:txBody>
          <a:bodyPr wrap="square" rtlCol="0">
            <a:spAutoFit/>
          </a:bodyPr>
          <a:lstStyle/>
          <a:p>
            <a:pPr algn="l"/>
            <a:r>
              <a:rPr lang="es-CO" sz="4000" b="1" dirty="0">
                <a:solidFill>
                  <a:srgbClr val="C00000"/>
                </a:solidFill>
                <a:latin typeface="Montserrat" panose="00000500000000000000" pitchFamily="2" charset="0"/>
              </a:rPr>
              <a:t>1</a:t>
            </a:r>
            <a:r>
              <a:rPr lang="es-CO" sz="4000" b="1" i="0" u="none" strike="noStrike" baseline="0" dirty="0">
                <a:solidFill>
                  <a:srgbClr val="C00000"/>
                </a:solidFill>
                <a:latin typeface="Montserrat" panose="00000500000000000000" pitchFamily="2" charset="0"/>
              </a:rPr>
              <a:t>. VERIFICACIÓN DEL QUÓRUM</a:t>
            </a:r>
            <a:br>
              <a:rPr lang="es-CO" sz="4000" b="1" i="0" u="none" strike="noStrike" baseline="0" dirty="0">
                <a:solidFill>
                  <a:srgbClr val="C00000"/>
                </a:solidFill>
                <a:latin typeface="Montserrat" panose="00000500000000000000" pitchFamily="2" charset="0"/>
              </a:rPr>
            </a:br>
            <a:endParaRPr lang="es-CO" sz="2400" dirty="0">
              <a:solidFill>
                <a:srgbClr val="C00000"/>
              </a:solidFill>
              <a:latin typeface="Montserrat" panose="00000500000000000000" pitchFamily="2" charset="0"/>
            </a:endParaRPr>
          </a:p>
        </p:txBody>
      </p:sp>
      <p:sp>
        <p:nvSpPr>
          <p:cNvPr id="6" name="TextBox 5">
            <a:extLst>
              <a:ext uri="{FF2B5EF4-FFF2-40B4-BE49-F238E27FC236}">
                <a16:creationId xmlns:a16="http://schemas.microsoft.com/office/drawing/2014/main" id="{A92508D0-F0DB-C5D1-B77F-75D5B5185138}"/>
              </a:ext>
            </a:extLst>
          </p:cNvPr>
          <p:cNvSpPr txBox="1"/>
          <p:nvPr/>
        </p:nvSpPr>
        <p:spPr>
          <a:xfrm>
            <a:off x="562458" y="620141"/>
            <a:ext cx="4862770" cy="276999"/>
          </a:xfrm>
          <a:prstGeom prst="rect">
            <a:avLst/>
          </a:prstGeom>
          <a:noFill/>
        </p:spPr>
        <p:txBody>
          <a:bodyPr wrap="square" rtlCol="0">
            <a:spAutoFit/>
          </a:bodyPr>
          <a:lstStyle/>
          <a:p>
            <a:r>
              <a:rPr lang="es-ES" sz="1200" b="1" i="0" u="none" strike="noStrike" baseline="0" dirty="0">
                <a:solidFill>
                  <a:srgbClr val="818181"/>
                </a:solidFill>
                <a:latin typeface="Montserrat" pitchFamily="2" charset="0"/>
              </a:rPr>
              <a:t>Gestión Evaluación Independiente</a:t>
            </a:r>
            <a:endParaRPr lang="es-ES" sz="1200" b="1" dirty="0">
              <a:latin typeface="Montserrat" pitchFamily="2" charset="0"/>
            </a:endParaRPr>
          </a:p>
        </p:txBody>
      </p:sp>
      <p:graphicFrame>
        <p:nvGraphicFramePr>
          <p:cNvPr id="4" name="Diagrama 3">
            <a:extLst>
              <a:ext uri="{FF2B5EF4-FFF2-40B4-BE49-F238E27FC236}">
                <a16:creationId xmlns:a16="http://schemas.microsoft.com/office/drawing/2014/main" id="{E080F635-7E6B-54F7-8E27-6C66A81D1ACE}"/>
              </a:ext>
            </a:extLst>
          </p:cNvPr>
          <p:cNvGraphicFramePr/>
          <p:nvPr>
            <p:extLst>
              <p:ext uri="{D42A27DB-BD31-4B8C-83A1-F6EECF244321}">
                <p14:modId xmlns:p14="http://schemas.microsoft.com/office/powerpoint/2010/main" val="441486313"/>
              </p:ext>
            </p:extLst>
          </p:nvPr>
        </p:nvGraphicFramePr>
        <p:xfrm>
          <a:off x="172527" y="1621766"/>
          <a:ext cx="11093571" cy="4762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608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81332-81FB-3F6A-0F0D-7ED022E1C8CB}"/>
              </a:ext>
            </a:extLst>
          </p:cNvPr>
          <p:cNvSpPr>
            <a:spLocks noGrp="1"/>
          </p:cNvSpPr>
          <p:nvPr>
            <p:ph type="ctrTitle"/>
          </p:nvPr>
        </p:nvSpPr>
        <p:spPr>
          <a:xfrm>
            <a:off x="1524000" y="921995"/>
            <a:ext cx="9144000" cy="1079299"/>
          </a:xfrm>
        </p:spPr>
        <p:txBody>
          <a:bodyPr>
            <a:normAutofit/>
          </a:bodyPr>
          <a:lstStyle/>
          <a:p>
            <a:r>
              <a:rPr lang="es-419" sz="3600" b="1" dirty="0">
                <a:solidFill>
                  <a:srgbClr val="C00000"/>
                </a:solidFill>
                <a:latin typeface="Arial Narrow" panose="020B0606020202030204" pitchFamily="34" charset="0"/>
              </a:rPr>
              <a:t>2. PLAN ANUAL DE AUDITORIAS INTERNAS DE GESTIÓN PARA LA VIGENCIA 2024</a:t>
            </a:r>
          </a:p>
        </p:txBody>
      </p:sp>
      <p:sp>
        <p:nvSpPr>
          <p:cNvPr id="3" name="Subtítulo 2">
            <a:extLst>
              <a:ext uri="{FF2B5EF4-FFF2-40B4-BE49-F238E27FC236}">
                <a16:creationId xmlns:a16="http://schemas.microsoft.com/office/drawing/2014/main" id="{9B22ABFB-3412-2B4C-7FD7-0B66EDE93837}"/>
              </a:ext>
            </a:extLst>
          </p:cNvPr>
          <p:cNvSpPr>
            <a:spLocks noGrp="1"/>
          </p:cNvSpPr>
          <p:nvPr>
            <p:ph type="subTitle" idx="1"/>
          </p:nvPr>
        </p:nvSpPr>
        <p:spPr>
          <a:xfrm>
            <a:off x="662865" y="2110589"/>
            <a:ext cx="10886983" cy="1079299"/>
          </a:xfrm>
        </p:spPr>
        <p:txBody>
          <a:bodyPr/>
          <a:lstStyle/>
          <a:p>
            <a:pPr algn="just"/>
            <a:r>
              <a:rPr lang="es-ES" dirty="0">
                <a:latin typeface="Arial Narrow" panose="020B0606020202030204" pitchFamily="34" charset="0"/>
              </a:rPr>
              <a:t>El 15 de febrero de 2024, se realizó el primer Comité Institucional de Coordinación de Control Interno, en el cual se presenta y se aprueba el Plan Anual de Auditorías Internas de Gestión para la vigencia 2024, el cual se compone así:</a:t>
            </a:r>
            <a:endParaRPr lang="es-419" dirty="0">
              <a:latin typeface="Arial Narrow" panose="020B0606020202030204" pitchFamily="34" charset="0"/>
            </a:endParaRPr>
          </a:p>
        </p:txBody>
      </p:sp>
      <p:graphicFrame>
        <p:nvGraphicFramePr>
          <p:cNvPr id="4" name="Diagrama 3">
            <a:extLst>
              <a:ext uri="{FF2B5EF4-FFF2-40B4-BE49-F238E27FC236}">
                <a16:creationId xmlns:a16="http://schemas.microsoft.com/office/drawing/2014/main" id="{2B34C601-CE36-EBD0-B05E-6CF8B643FEEA}"/>
              </a:ext>
            </a:extLst>
          </p:cNvPr>
          <p:cNvGraphicFramePr/>
          <p:nvPr/>
        </p:nvGraphicFramePr>
        <p:xfrm>
          <a:off x="1686757" y="3498310"/>
          <a:ext cx="9072979" cy="2485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ipse 6">
            <a:extLst>
              <a:ext uri="{FF2B5EF4-FFF2-40B4-BE49-F238E27FC236}">
                <a16:creationId xmlns:a16="http://schemas.microsoft.com/office/drawing/2014/main" id="{CFDBF65E-64B0-CC51-F240-7CDDDD2D3A52}"/>
              </a:ext>
            </a:extLst>
          </p:cNvPr>
          <p:cNvSpPr/>
          <p:nvPr/>
        </p:nvSpPr>
        <p:spPr>
          <a:xfrm>
            <a:off x="5771471" y="3637706"/>
            <a:ext cx="956159" cy="956159"/>
          </a:xfrm>
          <a:prstGeom prst="ellipse">
            <a:avLst/>
          </a:prstGeom>
          <a:solidFill>
            <a:schemeClr val="accent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r>
              <a:rPr lang="es-ES" sz="3200" dirty="0">
                <a:solidFill>
                  <a:schemeClr val="tx1"/>
                </a:solidFill>
              </a:rPr>
              <a:t>48</a:t>
            </a:r>
            <a:endParaRPr lang="es-419" sz="3200" dirty="0">
              <a:solidFill>
                <a:schemeClr val="tx1"/>
              </a:solidFill>
            </a:endParaRPr>
          </a:p>
        </p:txBody>
      </p:sp>
      <p:sp>
        <p:nvSpPr>
          <p:cNvPr id="8" name="Elipse 7">
            <a:extLst>
              <a:ext uri="{FF2B5EF4-FFF2-40B4-BE49-F238E27FC236}">
                <a16:creationId xmlns:a16="http://schemas.microsoft.com/office/drawing/2014/main" id="{491A8AE3-B26A-6214-2C65-5CC2548613F8}"/>
              </a:ext>
            </a:extLst>
          </p:cNvPr>
          <p:cNvSpPr/>
          <p:nvPr/>
        </p:nvSpPr>
        <p:spPr>
          <a:xfrm>
            <a:off x="8847418" y="3637706"/>
            <a:ext cx="956158" cy="884234"/>
          </a:xfrm>
          <a:prstGeom prst="ellipse">
            <a:avLst/>
          </a:prstGeom>
          <a:solidFill>
            <a:schemeClr val="accent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s-419" sz="3200" dirty="0">
                <a:solidFill>
                  <a:schemeClr val="tx1"/>
                </a:solidFill>
              </a:rPr>
              <a:t>24</a:t>
            </a:r>
          </a:p>
        </p:txBody>
      </p:sp>
      <p:sp>
        <p:nvSpPr>
          <p:cNvPr id="9" name="Elipse 8">
            <a:extLst>
              <a:ext uri="{FF2B5EF4-FFF2-40B4-BE49-F238E27FC236}">
                <a16:creationId xmlns:a16="http://schemas.microsoft.com/office/drawing/2014/main" id="{870E9710-5F17-E9D0-658C-7EB5FDF09D91}"/>
              </a:ext>
            </a:extLst>
          </p:cNvPr>
          <p:cNvSpPr/>
          <p:nvPr/>
        </p:nvSpPr>
        <p:spPr>
          <a:xfrm>
            <a:off x="2695524" y="3637707"/>
            <a:ext cx="956159" cy="956159"/>
          </a:xfrm>
          <a:prstGeom prst="ellipse">
            <a:avLst/>
          </a:prstGeom>
          <a:solidFill>
            <a:schemeClr val="accent2"/>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s-ES" sz="3200" dirty="0">
                <a:solidFill>
                  <a:schemeClr val="tx1"/>
                </a:solidFill>
              </a:rPr>
              <a:t>5</a:t>
            </a:r>
            <a:endParaRPr lang="es-419" sz="3200" dirty="0">
              <a:solidFill>
                <a:schemeClr val="tx1"/>
              </a:solidFill>
            </a:endParaRPr>
          </a:p>
        </p:txBody>
      </p:sp>
      <p:sp>
        <p:nvSpPr>
          <p:cNvPr id="10" name="CuadroTexto 9">
            <a:extLst>
              <a:ext uri="{FF2B5EF4-FFF2-40B4-BE49-F238E27FC236}">
                <a16:creationId xmlns:a16="http://schemas.microsoft.com/office/drawing/2014/main" id="{49542FAC-699C-9B01-64DE-7A7EB396CCC1}"/>
              </a:ext>
            </a:extLst>
          </p:cNvPr>
          <p:cNvSpPr txBox="1"/>
          <p:nvPr/>
        </p:nvSpPr>
        <p:spPr>
          <a:xfrm>
            <a:off x="4953914" y="5413044"/>
            <a:ext cx="3092717" cy="338554"/>
          </a:xfrm>
          <a:prstGeom prst="rect">
            <a:avLst/>
          </a:prstGeom>
          <a:noFill/>
        </p:spPr>
        <p:txBody>
          <a:bodyPr wrap="square" rtlCol="0">
            <a:spAutoFit/>
          </a:bodyPr>
          <a:lstStyle/>
          <a:p>
            <a:r>
              <a:rPr lang="es-ES" sz="1600" dirty="0"/>
              <a:t>OTRAS ACTIVIDADES 5</a:t>
            </a:r>
            <a:endParaRPr lang="es-419" sz="1600" dirty="0"/>
          </a:p>
        </p:txBody>
      </p:sp>
    </p:spTree>
    <p:extLst>
      <p:ext uri="{BB962C8B-B14F-4D97-AF65-F5344CB8AC3E}">
        <p14:creationId xmlns:p14="http://schemas.microsoft.com/office/powerpoint/2010/main" val="127232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181332-81FB-3F6A-0F0D-7ED022E1C8CB}"/>
              </a:ext>
            </a:extLst>
          </p:cNvPr>
          <p:cNvSpPr>
            <a:spLocks noGrp="1"/>
          </p:cNvSpPr>
          <p:nvPr>
            <p:ph type="ctrTitle"/>
          </p:nvPr>
        </p:nvSpPr>
        <p:spPr>
          <a:xfrm>
            <a:off x="-668318" y="193746"/>
            <a:ext cx="9144000" cy="915199"/>
          </a:xfrm>
        </p:spPr>
        <p:txBody>
          <a:bodyPr>
            <a:normAutofit/>
          </a:bodyPr>
          <a:lstStyle/>
          <a:p>
            <a:r>
              <a:rPr lang="es-419" sz="2800" b="1" dirty="0">
                <a:solidFill>
                  <a:srgbClr val="C00000"/>
                </a:solidFill>
                <a:latin typeface="Arial Narrow" panose="020B0606020202030204" pitchFamily="34" charset="0"/>
              </a:rPr>
              <a:t>2.1. RESULTADO AUDITORIAS INDEPENDIENTES 2024</a:t>
            </a:r>
          </a:p>
        </p:txBody>
      </p:sp>
      <p:graphicFrame>
        <p:nvGraphicFramePr>
          <p:cNvPr id="5" name="Tabla 4">
            <a:extLst>
              <a:ext uri="{FF2B5EF4-FFF2-40B4-BE49-F238E27FC236}">
                <a16:creationId xmlns:a16="http://schemas.microsoft.com/office/drawing/2014/main" id="{F8461127-52C9-CEDB-1EB6-C70C25973B1F}"/>
              </a:ext>
            </a:extLst>
          </p:cNvPr>
          <p:cNvGraphicFramePr>
            <a:graphicFrameLocks noGrp="1"/>
          </p:cNvGraphicFramePr>
          <p:nvPr>
            <p:extLst>
              <p:ext uri="{D42A27DB-BD31-4B8C-83A1-F6EECF244321}">
                <p14:modId xmlns:p14="http://schemas.microsoft.com/office/powerpoint/2010/main" val="4239708528"/>
              </p:ext>
            </p:extLst>
          </p:nvPr>
        </p:nvGraphicFramePr>
        <p:xfrm>
          <a:off x="472439" y="1108945"/>
          <a:ext cx="11122151" cy="5178555"/>
        </p:xfrm>
        <a:graphic>
          <a:graphicData uri="http://schemas.openxmlformats.org/drawingml/2006/table">
            <a:tbl>
              <a:tblPr firstRow="1" firstCol="1" bandRow="1">
                <a:tableStyleId>{00A15C55-8517-42AA-B614-E9B94910E393}</a:tableStyleId>
              </a:tblPr>
              <a:tblGrid>
                <a:gridCol w="582800">
                  <a:extLst>
                    <a:ext uri="{9D8B030D-6E8A-4147-A177-3AD203B41FA5}">
                      <a16:colId xmlns:a16="http://schemas.microsoft.com/office/drawing/2014/main" val="3583226445"/>
                    </a:ext>
                  </a:extLst>
                </a:gridCol>
                <a:gridCol w="5583304">
                  <a:extLst>
                    <a:ext uri="{9D8B030D-6E8A-4147-A177-3AD203B41FA5}">
                      <a16:colId xmlns:a16="http://schemas.microsoft.com/office/drawing/2014/main" val="2847862624"/>
                    </a:ext>
                  </a:extLst>
                </a:gridCol>
                <a:gridCol w="1271016">
                  <a:extLst>
                    <a:ext uri="{9D8B030D-6E8A-4147-A177-3AD203B41FA5}">
                      <a16:colId xmlns:a16="http://schemas.microsoft.com/office/drawing/2014/main" val="373696375"/>
                    </a:ext>
                  </a:extLst>
                </a:gridCol>
                <a:gridCol w="1600200">
                  <a:extLst>
                    <a:ext uri="{9D8B030D-6E8A-4147-A177-3AD203B41FA5}">
                      <a16:colId xmlns:a16="http://schemas.microsoft.com/office/drawing/2014/main" val="4243750751"/>
                    </a:ext>
                  </a:extLst>
                </a:gridCol>
                <a:gridCol w="2084831">
                  <a:extLst>
                    <a:ext uri="{9D8B030D-6E8A-4147-A177-3AD203B41FA5}">
                      <a16:colId xmlns:a16="http://schemas.microsoft.com/office/drawing/2014/main" val="1155681230"/>
                    </a:ext>
                  </a:extLst>
                </a:gridCol>
              </a:tblGrid>
              <a:tr h="163177">
                <a:tc>
                  <a:txBody>
                    <a:bodyPr/>
                    <a:lstStyle/>
                    <a:p>
                      <a:pPr algn="ctr">
                        <a:lnSpc>
                          <a:spcPct val="115000"/>
                        </a:lnSpc>
                        <a:spcAft>
                          <a:spcPts val="800"/>
                        </a:spcAft>
                      </a:pPr>
                      <a:r>
                        <a:rPr lang="es-419" sz="1600" kern="0">
                          <a:solidFill>
                            <a:srgbClr val="C00000"/>
                          </a:solidFill>
                          <a:effectLst/>
                          <a:latin typeface="Arial Narrow" panose="020B0606020202030204" pitchFamily="34" charset="0"/>
                        </a:rPr>
                        <a:t> No.</a:t>
                      </a:r>
                      <a:endParaRPr lang="es-CO" sz="1600" kern="10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dirty="0">
                          <a:solidFill>
                            <a:srgbClr val="C00000"/>
                          </a:solidFill>
                          <a:effectLst/>
                          <a:latin typeface="Arial Narrow" panose="020B0606020202030204" pitchFamily="34" charset="0"/>
                        </a:rPr>
                        <a:t>Auditoría </a:t>
                      </a:r>
                      <a:endParaRPr lang="es-CO" sz="16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ES" sz="1600" kern="0">
                          <a:solidFill>
                            <a:srgbClr val="C00000"/>
                          </a:solidFill>
                          <a:effectLst/>
                          <a:latin typeface="Arial Narrow" panose="020B0606020202030204" pitchFamily="34" charset="0"/>
                        </a:rPr>
                        <a:t>Desde</a:t>
                      </a:r>
                      <a:endParaRPr lang="es-CO" sz="1600" kern="10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dirty="0">
                          <a:solidFill>
                            <a:srgbClr val="C00000"/>
                          </a:solidFill>
                          <a:effectLst/>
                          <a:latin typeface="Arial Narrow" panose="020B0606020202030204" pitchFamily="34" charset="0"/>
                        </a:rPr>
                        <a:t>Hasta</a:t>
                      </a:r>
                      <a:endParaRPr lang="es-CO" sz="16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ES" sz="1600" kern="0" dirty="0">
                          <a:solidFill>
                            <a:srgbClr val="C00000"/>
                          </a:solidFill>
                          <a:effectLst/>
                          <a:latin typeface="Arial Narrow" panose="020B0606020202030204" pitchFamily="34" charset="0"/>
                        </a:rPr>
                        <a:t>Resultado</a:t>
                      </a:r>
                      <a:endParaRPr lang="es-CO" sz="16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extLst>
                  <a:ext uri="{0D108BD9-81ED-4DB2-BD59-A6C34878D82A}">
                    <a16:rowId xmlns:a16="http://schemas.microsoft.com/office/drawing/2014/main" val="907411512"/>
                  </a:ext>
                </a:extLst>
              </a:tr>
              <a:tr h="509808">
                <a:tc>
                  <a:txBody>
                    <a:bodyPr/>
                    <a:lstStyle/>
                    <a:p>
                      <a:pPr algn="ctr">
                        <a:lnSpc>
                          <a:spcPct val="115000"/>
                        </a:lnSpc>
                        <a:spcAft>
                          <a:spcPts val="800"/>
                        </a:spcAft>
                      </a:pPr>
                      <a:r>
                        <a:rPr lang="es-419" sz="1600" kern="0">
                          <a:effectLst/>
                          <a:latin typeface="Arial Narrow" panose="020B0606020202030204" pitchFamily="34" charset="0"/>
                        </a:rPr>
                        <a:t>1</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just">
                        <a:lnSpc>
                          <a:spcPct val="115000"/>
                        </a:lnSpc>
                        <a:spcAft>
                          <a:spcPts val="800"/>
                        </a:spcAft>
                      </a:pPr>
                      <a:r>
                        <a:rPr lang="es-419" sz="1600" b="1" kern="0" dirty="0">
                          <a:effectLst/>
                          <a:latin typeface="Arial Narrow" panose="020B0606020202030204" pitchFamily="34" charset="0"/>
                        </a:rPr>
                        <a:t>Secretaria General </a:t>
                      </a:r>
                      <a:r>
                        <a:rPr lang="es-419" sz="1600" kern="0" dirty="0">
                          <a:effectLst/>
                          <a:latin typeface="Arial Narrow" panose="020B0606020202030204" pitchFamily="34" charset="0"/>
                        </a:rPr>
                        <a:t>- Grupo de Armamento</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dirty="0">
                          <a:effectLst/>
                          <a:latin typeface="Arial Narrow" panose="020B0606020202030204" pitchFamily="34" charset="0"/>
                        </a:rPr>
                        <a:t>1/03/2024</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a:effectLst/>
                          <a:latin typeface="Arial Narrow" panose="020B0606020202030204" pitchFamily="34" charset="0"/>
                        </a:rPr>
                        <a:t>12/04/2024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b="1" u="sng" kern="0" dirty="0">
                          <a:solidFill>
                            <a:srgbClr val="C00000"/>
                          </a:solidFill>
                          <a:effectLst/>
                          <a:latin typeface="Arial Narrow" panose="020B0606020202030204" pitchFamily="34" charset="0"/>
                        </a:rPr>
                        <a:t>18 Hallazgos </a:t>
                      </a:r>
                      <a:br>
                        <a:rPr lang="es-419" sz="1600" u="sng" kern="0" dirty="0">
                          <a:solidFill>
                            <a:srgbClr val="C00000"/>
                          </a:solidFill>
                          <a:effectLst/>
                          <a:latin typeface="Arial Narrow" panose="020B0606020202030204" pitchFamily="34" charset="0"/>
                        </a:rPr>
                      </a:br>
                      <a:r>
                        <a:rPr lang="es-419" sz="1600" kern="0" dirty="0">
                          <a:effectLst/>
                          <a:latin typeface="Arial Narrow" panose="020B0606020202030204" pitchFamily="34" charset="0"/>
                        </a:rPr>
                        <a:t>13 Administrativos</a:t>
                      </a:r>
                      <a:br>
                        <a:rPr lang="es-419" sz="1600" kern="0" dirty="0">
                          <a:effectLst/>
                          <a:latin typeface="Arial Narrow" panose="020B0606020202030204" pitchFamily="34" charset="0"/>
                        </a:rPr>
                      </a:br>
                      <a:r>
                        <a:rPr lang="es-419" sz="1600" kern="0" dirty="0">
                          <a:effectLst/>
                          <a:latin typeface="Arial Narrow" panose="020B0606020202030204" pitchFamily="34" charset="0"/>
                        </a:rPr>
                        <a:t>5 Disciplinarios</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extLst>
                  <a:ext uri="{0D108BD9-81ED-4DB2-BD59-A6C34878D82A}">
                    <a16:rowId xmlns:a16="http://schemas.microsoft.com/office/drawing/2014/main" val="4109763723"/>
                  </a:ext>
                </a:extLst>
              </a:tr>
              <a:tr h="683093">
                <a:tc>
                  <a:txBody>
                    <a:bodyPr/>
                    <a:lstStyle/>
                    <a:p>
                      <a:pPr algn="ctr">
                        <a:lnSpc>
                          <a:spcPct val="115000"/>
                        </a:lnSpc>
                        <a:spcAft>
                          <a:spcPts val="800"/>
                        </a:spcAft>
                      </a:pPr>
                      <a:r>
                        <a:rPr lang="es-419" sz="1600" kern="0" dirty="0">
                          <a:effectLst/>
                          <a:latin typeface="Arial Narrow" panose="020B0606020202030204" pitchFamily="34" charset="0"/>
                        </a:rPr>
                        <a:t>2</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just">
                        <a:lnSpc>
                          <a:spcPct val="115000"/>
                        </a:lnSpc>
                        <a:spcAft>
                          <a:spcPts val="800"/>
                        </a:spcAft>
                      </a:pPr>
                      <a:r>
                        <a:rPr lang="es-419" sz="1600" b="1" kern="0" dirty="0">
                          <a:effectLst/>
                          <a:latin typeface="Arial Narrow" panose="020B0606020202030204" pitchFamily="34" charset="0"/>
                        </a:rPr>
                        <a:t>Subdirección Especializada de Seguridad y Protección </a:t>
                      </a:r>
                      <a:r>
                        <a:rPr lang="es-419" sz="1600" kern="0" dirty="0">
                          <a:effectLst/>
                          <a:latin typeface="Arial Narrow" panose="020B0606020202030204" pitchFamily="34" charset="0"/>
                        </a:rPr>
                        <a:t>– Grupo de Implementación, supervisión y finalización de medidas; Grupo de Gestión de Viáticos y Desplazamientos y Gastos de Viaje; Vehículos del Programa de Protección Especializada (Proceso de Combustible).</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a:effectLst/>
                          <a:latin typeface="Arial Narrow" panose="020B0606020202030204" pitchFamily="34" charset="0"/>
                        </a:rPr>
                        <a:t>16/04/2024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a:effectLst/>
                          <a:latin typeface="Arial Narrow" panose="020B0606020202030204" pitchFamily="34" charset="0"/>
                        </a:rPr>
                        <a:t>14/06/2024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b="1" u="sng" kern="0" dirty="0">
                          <a:solidFill>
                            <a:srgbClr val="C00000"/>
                          </a:solidFill>
                          <a:effectLst/>
                          <a:latin typeface="Arial Narrow" panose="020B0606020202030204" pitchFamily="34" charset="0"/>
                        </a:rPr>
                        <a:t>13 Hallazgos </a:t>
                      </a:r>
                      <a:br>
                        <a:rPr lang="es-419" sz="1600" u="sng" kern="0" dirty="0">
                          <a:effectLst/>
                          <a:latin typeface="Arial Narrow" panose="020B0606020202030204" pitchFamily="34" charset="0"/>
                        </a:rPr>
                      </a:br>
                      <a:r>
                        <a:rPr lang="es-419" sz="1600" kern="0" dirty="0">
                          <a:effectLst/>
                          <a:latin typeface="Arial Narrow" panose="020B0606020202030204" pitchFamily="34" charset="0"/>
                        </a:rPr>
                        <a:t>8 Administrativos</a:t>
                      </a:r>
                      <a:br>
                        <a:rPr lang="es-419" sz="1600" kern="0" dirty="0">
                          <a:effectLst/>
                          <a:latin typeface="Arial Narrow" panose="020B0606020202030204" pitchFamily="34" charset="0"/>
                        </a:rPr>
                      </a:br>
                      <a:r>
                        <a:rPr lang="es-419" sz="1600" kern="0" dirty="0">
                          <a:effectLst/>
                          <a:latin typeface="Arial Narrow" panose="020B0606020202030204" pitchFamily="34" charset="0"/>
                        </a:rPr>
                        <a:t>1 Disciplinarios</a:t>
                      </a:r>
                      <a:br>
                        <a:rPr lang="es-419" sz="1600" kern="0" dirty="0">
                          <a:effectLst/>
                          <a:latin typeface="Arial Narrow" panose="020B0606020202030204" pitchFamily="34" charset="0"/>
                        </a:rPr>
                      </a:br>
                      <a:r>
                        <a:rPr lang="es-419" sz="1600" kern="0" dirty="0">
                          <a:effectLst/>
                          <a:latin typeface="Arial Narrow" panose="020B0606020202030204" pitchFamily="34" charset="0"/>
                        </a:rPr>
                        <a:t> 4 Disciplinario y Fiscal</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extLst>
                  <a:ext uri="{0D108BD9-81ED-4DB2-BD59-A6C34878D82A}">
                    <a16:rowId xmlns:a16="http://schemas.microsoft.com/office/drawing/2014/main" val="4208181935"/>
                  </a:ext>
                </a:extLst>
              </a:tr>
              <a:tr h="683093">
                <a:tc>
                  <a:txBody>
                    <a:bodyPr/>
                    <a:lstStyle/>
                    <a:p>
                      <a:pPr algn="ctr">
                        <a:lnSpc>
                          <a:spcPct val="115000"/>
                        </a:lnSpc>
                        <a:spcAft>
                          <a:spcPts val="800"/>
                        </a:spcAft>
                      </a:pPr>
                      <a:r>
                        <a:rPr lang="es-419" sz="1600" kern="0">
                          <a:effectLst/>
                          <a:latin typeface="Arial Narrow" panose="020B0606020202030204" pitchFamily="34" charset="0"/>
                        </a:rPr>
                        <a:t>3</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just">
                        <a:lnSpc>
                          <a:spcPct val="115000"/>
                        </a:lnSpc>
                        <a:spcAft>
                          <a:spcPts val="800"/>
                        </a:spcAft>
                      </a:pPr>
                      <a:r>
                        <a:rPr lang="es-419" sz="1600" b="1" kern="0" dirty="0">
                          <a:effectLst/>
                          <a:latin typeface="Arial Narrow" panose="020B0606020202030204" pitchFamily="34" charset="0"/>
                        </a:rPr>
                        <a:t>Subdirección de Evaluación del Riesgo</a:t>
                      </a:r>
                      <a:r>
                        <a:rPr lang="es-419" sz="1600" kern="0" dirty="0">
                          <a:effectLst/>
                          <a:latin typeface="Arial Narrow" panose="020B0606020202030204" pitchFamily="34" charset="0"/>
                        </a:rPr>
                        <a:t> – Evaluación del Riesgo Individual; Gestión de Secretaría Tecnica del Comité de Evaluación del Riesgo y Recomendación de medidas – CERREM; Gestión de Secretaría Tecnica del Comité de Evaluación del Riesgo y Recomendación de medidas Colectivas – CERREMC, Uso Indebido de Medidas Colectivas.</a:t>
                      </a:r>
                      <a:endParaRPr lang="es-CO" sz="1600" kern="100" dirty="0">
                        <a:effectLst/>
                        <a:highlight>
                          <a:srgbClr val="FFFF00"/>
                        </a:highligh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dirty="0">
                          <a:effectLst/>
                          <a:latin typeface="Arial Narrow" panose="020B0606020202030204" pitchFamily="34" charset="0"/>
                        </a:rPr>
                        <a:t>18-06-2024</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a:effectLst/>
                          <a:latin typeface="Arial Narrow" panose="020B0606020202030204" pitchFamily="34" charset="0"/>
                        </a:rPr>
                        <a:t>30-08-2024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b="1" u="sng" kern="0" dirty="0">
                          <a:solidFill>
                            <a:srgbClr val="C00000"/>
                          </a:solidFill>
                          <a:effectLst/>
                          <a:latin typeface="Arial Narrow" panose="020B0606020202030204" pitchFamily="34" charset="0"/>
                        </a:rPr>
                        <a:t>8 Hallazgos </a:t>
                      </a:r>
                      <a:br>
                        <a:rPr lang="es-419" sz="1600" u="sng" kern="0" dirty="0">
                          <a:effectLst/>
                          <a:latin typeface="Arial Narrow" panose="020B0606020202030204" pitchFamily="34" charset="0"/>
                        </a:rPr>
                      </a:br>
                      <a:r>
                        <a:rPr lang="es-419" sz="1600" kern="0" dirty="0">
                          <a:effectLst/>
                          <a:latin typeface="Arial Narrow" panose="020B0606020202030204" pitchFamily="34" charset="0"/>
                        </a:rPr>
                        <a:t>7 Administrativos</a:t>
                      </a:r>
                      <a:br>
                        <a:rPr lang="es-419" sz="1600" kern="0" dirty="0">
                          <a:effectLst/>
                          <a:latin typeface="Arial Narrow" panose="020B0606020202030204" pitchFamily="34" charset="0"/>
                        </a:rPr>
                      </a:br>
                      <a:r>
                        <a:rPr lang="es-419" sz="1600" kern="0" dirty="0">
                          <a:effectLst/>
                          <a:latin typeface="Arial Narrow" panose="020B0606020202030204" pitchFamily="34" charset="0"/>
                        </a:rPr>
                        <a:t>1 Disciplinarios</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extLst>
                  <a:ext uri="{0D108BD9-81ED-4DB2-BD59-A6C34878D82A}">
                    <a16:rowId xmlns:a16="http://schemas.microsoft.com/office/drawing/2014/main" val="1761955484"/>
                  </a:ext>
                </a:extLst>
              </a:tr>
              <a:tr h="509808">
                <a:tc>
                  <a:txBody>
                    <a:bodyPr/>
                    <a:lstStyle/>
                    <a:p>
                      <a:pPr algn="ctr">
                        <a:lnSpc>
                          <a:spcPct val="115000"/>
                        </a:lnSpc>
                        <a:spcAft>
                          <a:spcPts val="800"/>
                        </a:spcAft>
                      </a:pPr>
                      <a:r>
                        <a:rPr lang="es-419" sz="1600" kern="0">
                          <a:effectLst/>
                          <a:latin typeface="Arial Narrow" panose="020B0606020202030204" pitchFamily="34" charset="0"/>
                        </a:rPr>
                        <a:t>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just">
                        <a:lnSpc>
                          <a:spcPct val="115000"/>
                        </a:lnSpc>
                        <a:spcAft>
                          <a:spcPts val="800"/>
                        </a:spcAft>
                      </a:pPr>
                      <a:r>
                        <a:rPr lang="es-419" sz="1600" b="1" kern="0" dirty="0">
                          <a:effectLst/>
                          <a:latin typeface="Arial Narrow" panose="020B0606020202030204" pitchFamily="34" charset="0"/>
                        </a:rPr>
                        <a:t>Subdirección de Protección</a:t>
                      </a:r>
                      <a:r>
                        <a:rPr lang="es-419" sz="1600" kern="0" dirty="0">
                          <a:effectLst/>
                          <a:latin typeface="Arial Narrow" panose="020B0606020202030204" pitchFamily="34" charset="0"/>
                        </a:rPr>
                        <a:t> – Grupo de Apoyo y Reentrenamiento Operativo – GARO – Grupo Control de Desplazamientos Esquemas </a:t>
                      </a:r>
                      <a:r>
                        <a:rPr lang="es-419" sz="1600" kern="0" dirty="0" err="1">
                          <a:effectLst/>
                          <a:latin typeface="Arial Narrow" panose="020B0606020202030204" pitchFamily="34" charset="0"/>
                        </a:rPr>
                        <a:t>Protectivos</a:t>
                      </a:r>
                      <a:r>
                        <a:rPr lang="es-419" sz="1600" kern="0" dirty="0">
                          <a:effectLst/>
                          <a:latin typeface="Arial Narrow" panose="020B0606020202030204" pitchFamily="34" charset="0"/>
                        </a:rPr>
                        <a:t>.  </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a:effectLst/>
                          <a:latin typeface="Arial Narrow" panose="020B0606020202030204" pitchFamily="34" charset="0"/>
                        </a:rPr>
                        <a:t>02-09-2024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a:effectLst/>
                          <a:latin typeface="Arial Narrow" panose="020B0606020202030204" pitchFamily="34" charset="0"/>
                        </a:rPr>
                        <a:t>18-10-2024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b="1" u="sng" kern="0" dirty="0">
                          <a:solidFill>
                            <a:srgbClr val="C00000"/>
                          </a:solidFill>
                          <a:effectLst/>
                          <a:latin typeface="Arial Narrow" panose="020B0606020202030204" pitchFamily="34" charset="0"/>
                        </a:rPr>
                        <a:t>7 Hallazgos </a:t>
                      </a:r>
                      <a:br>
                        <a:rPr lang="es-419" sz="1600" u="sng" kern="0" dirty="0">
                          <a:effectLst/>
                          <a:latin typeface="Arial Narrow" panose="020B0606020202030204" pitchFamily="34" charset="0"/>
                        </a:rPr>
                      </a:br>
                      <a:r>
                        <a:rPr lang="es-419" sz="1600" kern="0" dirty="0">
                          <a:effectLst/>
                          <a:latin typeface="Arial Narrow" panose="020B0606020202030204" pitchFamily="34" charset="0"/>
                        </a:rPr>
                        <a:t>6 Administrativos</a:t>
                      </a:r>
                      <a:br>
                        <a:rPr lang="es-419" sz="1600" kern="0" dirty="0">
                          <a:effectLst/>
                          <a:latin typeface="Arial Narrow" panose="020B0606020202030204" pitchFamily="34" charset="0"/>
                        </a:rPr>
                      </a:br>
                      <a:r>
                        <a:rPr lang="es-419" sz="1600" kern="0" dirty="0">
                          <a:effectLst/>
                          <a:latin typeface="Arial Narrow" panose="020B0606020202030204" pitchFamily="34" charset="0"/>
                        </a:rPr>
                        <a:t>1 Disciplinarios</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extLst>
                  <a:ext uri="{0D108BD9-81ED-4DB2-BD59-A6C34878D82A}">
                    <a16:rowId xmlns:a16="http://schemas.microsoft.com/office/drawing/2014/main" val="1562226944"/>
                  </a:ext>
                </a:extLst>
              </a:tr>
              <a:tr h="551246">
                <a:tc>
                  <a:txBody>
                    <a:bodyPr/>
                    <a:lstStyle/>
                    <a:p>
                      <a:pPr algn="ctr">
                        <a:lnSpc>
                          <a:spcPct val="115000"/>
                        </a:lnSpc>
                        <a:spcAft>
                          <a:spcPts val="800"/>
                        </a:spcAft>
                      </a:pPr>
                      <a:r>
                        <a:rPr lang="es-419" sz="1600" kern="0">
                          <a:effectLst/>
                          <a:latin typeface="Arial Narrow" panose="020B0606020202030204" pitchFamily="34" charset="0"/>
                        </a:rPr>
                        <a:t>5</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just">
                        <a:lnSpc>
                          <a:spcPct val="115000"/>
                        </a:lnSpc>
                        <a:spcAft>
                          <a:spcPts val="800"/>
                        </a:spcAft>
                      </a:pPr>
                      <a:r>
                        <a:rPr lang="es-419" sz="1600" b="1" kern="0" dirty="0">
                          <a:effectLst/>
                          <a:latin typeface="Arial Narrow" panose="020B0606020202030204" pitchFamily="34" charset="0"/>
                        </a:rPr>
                        <a:t>Oficina Asesora de Planeación e Información (Gestión Tecnológica)</a:t>
                      </a:r>
                      <a:r>
                        <a:rPr lang="es-419" sz="1600" kern="0" dirty="0">
                          <a:effectLst/>
                          <a:latin typeface="Arial Narrow" panose="020B0606020202030204" pitchFamily="34" charset="0"/>
                        </a:rPr>
                        <a:t> – Seguridad de la Información – Gestión de Servicios Tecnológicos – Planeación y Lineamientos de tecnologías de la Información.</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a:effectLst/>
                          <a:latin typeface="Arial Narrow" panose="020B0606020202030204" pitchFamily="34" charset="0"/>
                        </a:rPr>
                        <a:t>22-10-2024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kern="0" dirty="0">
                          <a:effectLst/>
                          <a:latin typeface="Arial Narrow" panose="020B0606020202030204" pitchFamily="34" charset="0"/>
                        </a:rPr>
                        <a:t>05-12-2024</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tc>
                  <a:txBody>
                    <a:bodyPr/>
                    <a:lstStyle/>
                    <a:p>
                      <a:pPr algn="ctr">
                        <a:lnSpc>
                          <a:spcPct val="115000"/>
                        </a:lnSpc>
                        <a:spcAft>
                          <a:spcPts val="800"/>
                        </a:spcAft>
                      </a:pPr>
                      <a:r>
                        <a:rPr lang="es-419" sz="1600" b="1" u="sng" kern="0" dirty="0">
                          <a:solidFill>
                            <a:srgbClr val="C00000"/>
                          </a:solidFill>
                          <a:effectLst/>
                          <a:latin typeface="Arial Narrow" panose="020B0606020202030204" pitchFamily="34" charset="0"/>
                        </a:rPr>
                        <a:t>10 Hallazgos</a:t>
                      </a:r>
                      <a:r>
                        <a:rPr lang="es-419" sz="1600" u="sng" kern="0" dirty="0">
                          <a:solidFill>
                            <a:srgbClr val="C00000"/>
                          </a:solidFill>
                          <a:effectLst/>
                          <a:latin typeface="Arial Narrow" panose="020B0606020202030204" pitchFamily="34" charset="0"/>
                        </a:rPr>
                        <a:t> </a:t>
                      </a:r>
                      <a:br>
                        <a:rPr lang="es-419" sz="1600" u="sng" kern="0" dirty="0">
                          <a:effectLst/>
                          <a:latin typeface="Arial Narrow" panose="020B0606020202030204" pitchFamily="34" charset="0"/>
                        </a:rPr>
                      </a:br>
                      <a:r>
                        <a:rPr lang="es-419" sz="1600" u="none" kern="0" dirty="0">
                          <a:effectLst/>
                          <a:latin typeface="Arial Narrow" panose="020B0606020202030204" pitchFamily="34" charset="0"/>
                        </a:rPr>
                        <a:t>10 </a:t>
                      </a:r>
                      <a:r>
                        <a:rPr lang="es-419" sz="1600" kern="0" dirty="0">
                          <a:effectLst/>
                          <a:latin typeface="Arial Narrow" panose="020B0606020202030204" pitchFamily="34" charset="0"/>
                        </a:rPr>
                        <a:t>Administrativos</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3949" marR="43949" marT="0" marB="0" anchor="ctr"/>
                </a:tc>
                <a:extLst>
                  <a:ext uri="{0D108BD9-81ED-4DB2-BD59-A6C34878D82A}">
                    <a16:rowId xmlns:a16="http://schemas.microsoft.com/office/drawing/2014/main" val="2389555331"/>
                  </a:ext>
                </a:extLst>
              </a:tr>
            </a:tbl>
          </a:graphicData>
        </a:graphic>
      </p:graphicFrame>
    </p:spTree>
    <p:extLst>
      <p:ext uri="{BB962C8B-B14F-4D97-AF65-F5344CB8AC3E}">
        <p14:creationId xmlns:p14="http://schemas.microsoft.com/office/powerpoint/2010/main" val="202530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8ABC-DBC5-64AC-B86B-E27FF1B2C97B}"/>
              </a:ext>
            </a:extLst>
          </p:cNvPr>
          <p:cNvSpPr>
            <a:spLocks noGrp="1"/>
          </p:cNvSpPr>
          <p:nvPr>
            <p:ph type="title"/>
          </p:nvPr>
        </p:nvSpPr>
        <p:spPr>
          <a:xfrm>
            <a:off x="697610" y="350665"/>
            <a:ext cx="7135175" cy="613787"/>
          </a:xfrm>
        </p:spPr>
        <p:txBody>
          <a:bodyPr>
            <a:noAutofit/>
          </a:bodyPr>
          <a:lstStyle/>
          <a:p>
            <a:pPr algn="ctr"/>
            <a:r>
              <a:rPr lang="es-419" sz="3200" b="1" dirty="0">
                <a:solidFill>
                  <a:srgbClr val="C00000"/>
                </a:solidFill>
                <a:latin typeface="Arial Narrow" panose="020B0606020202030204" pitchFamily="34" charset="0"/>
              </a:rPr>
              <a:t>2.2. RESULTADO INFORMES DE LEY 2024</a:t>
            </a:r>
          </a:p>
        </p:txBody>
      </p:sp>
      <p:graphicFrame>
        <p:nvGraphicFramePr>
          <p:cNvPr id="3" name="Tabla 2">
            <a:extLst>
              <a:ext uri="{FF2B5EF4-FFF2-40B4-BE49-F238E27FC236}">
                <a16:creationId xmlns:a16="http://schemas.microsoft.com/office/drawing/2014/main" id="{C521F617-1973-0076-AEBB-2257F28AA457}"/>
              </a:ext>
            </a:extLst>
          </p:cNvPr>
          <p:cNvGraphicFramePr>
            <a:graphicFrameLocks noGrp="1"/>
          </p:cNvGraphicFramePr>
          <p:nvPr/>
        </p:nvGraphicFramePr>
        <p:xfrm>
          <a:off x="544449" y="905755"/>
          <a:ext cx="11103101" cy="4695825"/>
        </p:xfrm>
        <a:graphic>
          <a:graphicData uri="http://schemas.openxmlformats.org/drawingml/2006/table">
            <a:tbl>
              <a:tblPr firstRow="1" firstCol="1" bandRow="1">
                <a:tableStyleId>{00A15C55-8517-42AA-B614-E9B94910E393}</a:tableStyleId>
              </a:tblPr>
              <a:tblGrid>
                <a:gridCol w="581802">
                  <a:extLst>
                    <a:ext uri="{9D8B030D-6E8A-4147-A177-3AD203B41FA5}">
                      <a16:colId xmlns:a16="http://schemas.microsoft.com/office/drawing/2014/main" val="3378104550"/>
                    </a:ext>
                  </a:extLst>
                </a:gridCol>
                <a:gridCol w="6369924">
                  <a:extLst>
                    <a:ext uri="{9D8B030D-6E8A-4147-A177-3AD203B41FA5}">
                      <a16:colId xmlns:a16="http://schemas.microsoft.com/office/drawing/2014/main" val="2176464225"/>
                    </a:ext>
                  </a:extLst>
                </a:gridCol>
                <a:gridCol w="1700784">
                  <a:extLst>
                    <a:ext uri="{9D8B030D-6E8A-4147-A177-3AD203B41FA5}">
                      <a16:colId xmlns:a16="http://schemas.microsoft.com/office/drawing/2014/main" val="1195527937"/>
                    </a:ext>
                  </a:extLst>
                </a:gridCol>
                <a:gridCol w="1115568">
                  <a:extLst>
                    <a:ext uri="{9D8B030D-6E8A-4147-A177-3AD203B41FA5}">
                      <a16:colId xmlns:a16="http://schemas.microsoft.com/office/drawing/2014/main" val="579672912"/>
                    </a:ext>
                  </a:extLst>
                </a:gridCol>
                <a:gridCol w="1335023">
                  <a:extLst>
                    <a:ext uri="{9D8B030D-6E8A-4147-A177-3AD203B41FA5}">
                      <a16:colId xmlns:a16="http://schemas.microsoft.com/office/drawing/2014/main" val="3927086703"/>
                    </a:ext>
                  </a:extLst>
                </a:gridCol>
              </a:tblGrid>
              <a:tr h="163987">
                <a:tc>
                  <a:txBody>
                    <a:bodyPr/>
                    <a:lstStyle/>
                    <a:p>
                      <a:pPr algn="ctr">
                        <a:lnSpc>
                          <a:spcPct val="115000"/>
                        </a:lnSpc>
                        <a:spcAft>
                          <a:spcPts val="800"/>
                        </a:spcAft>
                      </a:pPr>
                      <a:r>
                        <a:rPr lang="es-CO" sz="1400" kern="0" dirty="0">
                          <a:solidFill>
                            <a:srgbClr val="C00000"/>
                          </a:solidFill>
                          <a:effectLst/>
                          <a:latin typeface="Arial Narrow" panose="020B0606020202030204" pitchFamily="34" charset="0"/>
                        </a:rPr>
                        <a:t>NO.</a:t>
                      </a:r>
                      <a:endParaRPr lang="es-CO" sz="14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solidFill>
                            <a:srgbClr val="C00000"/>
                          </a:solidFill>
                          <a:effectLst/>
                          <a:latin typeface="Arial Narrow" panose="020B0606020202030204" pitchFamily="34" charset="0"/>
                        </a:rPr>
                        <a:t>INFORMES</a:t>
                      </a:r>
                      <a:endParaRPr lang="es-CO" sz="14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solidFill>
                            <a:srgbClr val="C00000"/>
                          </a:solidFill>
                          <a:effectLst/>
                          <a:latin typeface="Arial Narrow" panose="020B0606020202030204" pitchFamily="34" charset="0"/>
                        </a:rPr>
                        <a:t>PERIODICIDAD</a:t>
                      </a:r>
                      <a:endParaRPr lang="es-CO" sz="14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solidFill>
                            <a:srgbClr val="C00000"/>
                          </a:solidFill>
                          <a:effectLst/>
                          <a:latin typeface="Arial Narrow" panose="020B0606020202030204" pitchFamily="34" charset="0"/>
                        </a:rPr>
                        <a:t>TOTAL</a:t>
                      </a:r>
                      <a:endParaRPr lang="es-CO" sz="14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solidFill>
                            <a:srgbClr val="C00000"/>
                          </a:solidFill>
                          <a:effectLst/>
                          <a:latin typeface="Arial Narrow" panose="020B0606020202030204" pitchFamily="34" charset="0"/>
                        </a:rPr>
                        <a:t>REALIZADOS</a:t>
                      </a:r>
                      <a:endParaRPr lang="es-CO" sz="14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112672206"/>
                  </a:ext>
                </a:extLst>
              </a:tr>
              <a:tr h="164050">
                <a:tc>
                  <a:txBody>
                    <a:bodyPr/>
                    <a:lstStyle/>
                    <a:p>
                      <a:pPr algn="ctr">
                        <a:lnSpc>
                          <a:spcPct val="115000"/>
                        </a:lnSpc>
                        <a:spcAft>
                          <a:spcPts val="800"/>
                        </a:spcAft>
                      </a:pPr>
                      <a:r>
                        <a:rPr lang="es-CO" sz="1400" kern="0">
                          <a:effectLst/>
                          <a:latin typeface="Arial Narrow" panose="020B0606020202030204" pitchFamily="34" charset="0"/>
                        </a:rPr>
                        <a:t>1</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MX" sz="1400" kern="0" dirty="0">
                          <a:effectLst/>
                          <a:latin typeface="Arial Narrow" panose="020B0606020202030204" pitchFamily="34" charset="0"/>
                        </a:rPr>
                        <a:t>Informe Plan de Mejoramiento CGR SIRECI</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Semestral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2</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3497556089"/>
                  </a:ext>
                </a:extLst>
              </a:tr>
              <a:tr h="164050">
                <a:tc>
                  <a:txBody>
                    <a:bodyPr/>
                    <a:lstStyle/>
                    <a:p>
                      <a:pPr algn="ctr">
                        <a:lnSpc>
                          <a:spcPct val="115000"/>
                        </a:lnSpc>
                        <a:spcAft>
                          <a:spcPts val="800"/>
                        </a:spcAft>
                      </a:pPr>
                      <a:r>
                        <a:rPr lang="es-CO" sz="1400" kern="0">
                          <a:effectLst/>
                          <a:latin typeface="Arial Narrow" panose="020B0606020202030204" pitchFamily="34" charset="0"/>
                        </a:rPr>
                        <a:t>2</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MX" sz="1400" kern="0">
                          <a:effectLst/>
                          <a:latin typeface="Arial Narrow" panose="020B0606020202030204" pitchFamily="34" charset="0"/>
                        </a:rPr>
                        <a:t>Informe de Austeridad del Gasto.               </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Trimestral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4</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4</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3981820558"/>
                  </a:ext>
                </a:extLst>
              </a:tr>
              <a:tr h="164050">
                <a:tc>
                  <a:txBody>
                    <a:bodyPr/>
                    <a:lstStyle/>
                    <a:p>
                      <a:pPr algn="ctr">
                        <a:lnSpc>
                          <a:spcPct val="115000"/>
                        </a:lnSpc>
                        <a:spcAft>
                          <a:spcPts val="800"/>
                        </a:spcAft>
                      </a:pPr>
                      <a:r>
                        <a:rPr lang="es-CO" sz="1400" kern="0">
                          <a:effectLst/>
                          <a:latin typeface="Arial Narrow" panose="020B0606020202030204" pitchFamily="34" charset="0"/>
                        </a:rPr>
                        <a:t>3</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CO" sz="1400" kern="0">
                          <a:effectLst/>
                          <a:latin typeface="Arial Narrow" panose="020B0606020202030204" pitchFamily="34" charset="0"/>
                        </a:rPr>
                        <a:t>Informe semestral de atención a PQRS</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Semestral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2</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83174014"/>
                  </a:ext>
                </a:extLst>
              </a:tr>
              <a:tr h="164050">
                <a:tc>
                  <a:txBody>
                    <a:bodyPr/>
                    <a:lstStyle/>
                    <a:p>
                      <a:pPr algn="ctr">
                        <a:lnSpc>
                          <a:spcPct val="115000"/>
                        </a:lnSpc>
                        <a:spcAft>
                          <a:spcPts val="800"/>
                        </a:spcAft>
                      </a:pPr>
                      <a:r>
                        <a:rPr lang="es-CO" sz="1400" kern="0">
                          <a:effectLst/>
                          <a:latin typeface="Arial Narrow" panose="020B0606020202030204" pitchFamily="34" charset="0"/>
                        </a:rPr>
                        <a:t>4</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CO" sz="1400" kern="0">
                          <a:effectLst/>
                          <a:latin typeface="Arial Narrow" panose="020B0606020202030204" pitchFamily="34" charset="0"/>
                        </a:rPr>
                        <a:t>Evaluación por Dependencias  </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Anual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1</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1</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413882563"/>
                  </a:ext>
                </a:extLst>
              </a:tr>
              <a:tr h="164050">
                <a:tc>
                  <a:txBody>
                    <a:bodyPr/>
                    <a:lstStyle/>
                    <a:p>
                      <a:pPr algn="ctr">
                        <a:lnSpc>
                          <a:spcPct val="115000"/>
                        </a:lnSpc>
                        <a:spcAft>
                          <a:spcPts val="800"/>
                        </a:spcAft>
                      </a:pPr>
                      <a:r>
                        <a:rPr lang="es-CO" sz="1400" kern="0">
                          <a:effectLst/>
                          <a:latin typeface="Arial Narrow" panose="020B0606020202030204" pitchFamily="34" charset="0"/>
                        </a:rPr>
                        <a:t>5</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MX" sz="1400" kern="0">
                          <a:effectLst/>
                          <a:latin typeface="Arial Narrow" panose="020B0606020202030204" pitchFamily="34" charset="0"/>
                        </a:rPr>
                        <a:t>Plan Anticorrupción y Atención al Ciudadano (Publicación)</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Cuatrimestral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3</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3</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1170803170"/>
                  </a:ext>
                </a:extLst>
              </a:tr>
              <a:tr h="164050">
                <a:tc>
                  <a:txBody>
                    <a:bodyPr/>
                    <a:lstStyle/>
                    <a:p>
                      <a:pPr algn="ctr">
                        <a:lnSpc>
                          <a:spcPct val="115000"/>
                        </a:lnSpc>
                        <a:spcAft>
                          <a:spcPts val="800"/>
                        </a:spcAft>
                      </a:pPr>
                      <a:r>
                        <a:rPr lang="es-CO" sz="1400" kern="0">
                          <a:effectLst/>
                          <a:latin typeface="Arial Narrow" panose="020B0606020202030204" pitchFamily="34" charset="0"/>
                        </a:rPr>
                        <a:t>6</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MX" sz="1400" kern="0">
                          <a:effectLst/>
                          <a:latin typeface="Arial Narrow" panose="020B0606020202030204" pitchFamily="34" charset="0"/>
                        </a:rPr>
                        <a:t>Sistema Único de Información de Trámites – SUIT</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Cuatrimestral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3</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3</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3122001573"/>
                  </a:ext>
                </a:extLst>
              </a:tr>
              <a:tr h="164050">
                <a:tc>
                  <a:txBody>
                    <a:bodyPr/>
                    <a:lstStyle/>
                    <a:p>
                      <a:pPr algn="ctr">
                        <a:lnSpc>
                          <a:spcPct val="115000"/>
                        </a:lnSpc>
                        <a:spcAft>
                          <a:spcPts val="800"/>
                        </a:spcAft>
                      </a:pPr>
                      <a:r>
                        <a:rPr lang="es-CO" sz="1400" kern="0">
                          <a:effectLst/>
                          <a:latin typeface="Arial Narrow" panose="020B0606020202030204" pitchFamily="34" charset="0"/>
                        </a:rPr>
                        <a:t>7</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CO" sz="1400" kern="0">
                          <a:effectLst/>
                          <a:latin typeface="Arial Narrow" panose="020B0606020202030204" pitchFamily="34" charset="0"/>
                        </a:rPr>
                        <a:t>Plan de Mejoramiento Archivístico</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Trimestral</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3</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3</a:t>
                      </a:r>
                      <a:endParaRPr lang="es-CO" sz="1400" b="1"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2580397086"/>
                  </a:ext>
                </a:extLst>
              </a:tr>
              <a:tr h="164050">
                <a:tc>
                  <a:txBody>
                    <a:bodyPr/>
                    <a:lstStyle/>
                    <a:p>
                      <a:pPr algn="ctr">
                        <a:lnSpc>
                          <a:spcPct val="115000"/>
                        </a:lnSpc>
                        <a:spcAft>
                          <a:spcPts val="800"/>
                        </a:spcAft>
                      </a:pPr>
                      <a:r>
                        <a:rPr lang="es-CO" sz="1400" kern="0">
                          <a:effectLst/>
                          <a:latin typeface="Arial Narrow" panose="020B0606020202030204" pitchFamily="34" charset="0"/>
                        </a:rPr>
                        <a:t>8</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pt-BR" sz="1400" kern="0">
                          <a:effectLst/>
                          <a:latin typeface="Arial Narrow" panose="020B0606020202030204" pitchFamily="34" charset="0"/>
                        </a:rPr>
                        <a:t>Obras civiles inconclusas o sin uso</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Mensual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12</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12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1896156323"/>
                  </a:ext>
                </a:extLst>
              </a:tr>
              <a:tr h="164050">
                <a:tc>
                  <a:txBody>
                    <a:bodyPr/>
                    <a:lstStyle/>
                    <a:p>
                      <a:pPr algn="ctr">
                        <a:lnSpc>
                          <a:spcPct val="115000"/>
                        </a:lnSpc>
                        <a:spcAft>
                          <a:spcPts val="800"/>
                        </a:spcAft>
                      </a:pPr>
                      <a:r>
                        <a:rPr lang="es-CO" sz="1400" kern="0">
                          <a:effectLst/>
                          <a:latin typeface="Arial Narrow" panose="020B0606020202030204" pitchFamily="34" charset="0"/>
                        </a:rPr>
                        <a:t>9</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MX" sz="1400" kern="0">
                          <a:effectLst/>
                          <a:latin typeface="Arial Narrow" panose="020B0606020202030204" pitchFamily="34" charset="0"/>
                        </a:rPr>
                        <a:t>Delitos Contra la Administración Pública </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Semestral</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2</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2841323730"/>
                  </a:ext>
                </a:extLst>
              </a:tr>
              <a:tr h="164050">
                <a:tc>
                  <a:txBody>
                    <a:bodyPr/>
                    <a:lstStyle/>
                    <a:p>
                      <a:pPr algn="ctr">
                        <a:lnSpc>
                          <a:spcPct val="115000"/>
                        </a:lnSpc>
                        <a:spcAft>
                          <a:spcPts val="800"/>
                        </a:spcAft>
                      </a:pPr>
                      <a:r>
                        <a:rPr lang="es-CO" sz="1400" kern="0">
                          <a:effectLst/>
                          <a:latin typeface="Arial Narrow" panose="020B0606020202030204" pitchFamily="34" charset="0"/>
                        </a:rPr>
                        <a:t>10</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MX" sz="1400" kern="0" dirty="0">
                          <a:effectLst/>
                          <a:latin typeface="Arial Narrow" panose="020B0606020202030204" pitchFamily="34" charset="0"/>
                        </a:rPr>
                        <a:t>Evaluación Independiente Sistema de Control Interno</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Semestral</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2</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724923765"/>
                  </a:ext>
                </a:extLst>
              </a:tr>
              <a:tr h="164050">
                <a:tc>
                  <a:txBody>
                    <a:bodyPr/>
                    <a:lstStyle/>
                    <a:p>
                      <a:pPr algn="ctr">
                        <a:lnSpc>
                          <a:spcPct val="115000"/>
                        </a:lnSpc>
                        <a:spcAft>
                          <a:spcPts val="800"/>
                        </a:spcAft>
                      </a:pPr>
                      <a:r>
                        <a:rPr lang="es-CO" sz="1400" kern="0">
                          <a:effectLst/>
                          <a:latin typeface="Arial Narrow" panose="020B0606020202030204" pitchFamily="34" charset="0"/>
                        </a:rPr>
                        <a:t>11</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CO" sz="1400" kern="0">
                          <a:effectLst/>
                          <a:latin typeface="Arial Narrow" panose="020B0606020202030204" pitchFamily="34" charset="0"/>
                        </a:rPr>
                        <a:t>Cuenta Anual Consolidada – SIRECI</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Anual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1</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1</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1326992787"/>
                  </a:ext>
                </a:extLst>
              </a:tr>
              <a:tr h="164050">
                <a:tc>
                  <a:txBody>
                    <a:bodyPr/>
                    <a:lstStyle/>
                    <a:p>
                      <a:pPr algn="ctr">
                        <a:lnSpc>
                          <a:spcPct val="115000"/>
                        </a:lnSpc>
                        <a:spcAft>
                          <a:spcPts val="800"/>
                        </a:spcAft>
                      </a:pPr>
                      <a:r>
                        <a:rPr lang="es-CO" sz="1400" kern="0">
                          <a:effectLst/>
                          <a:latin typeface="Arial Narrow" panose="020B0606020202030204" pitchFamily="34" charset="0"/>
                        </a:rPr>
                        <a:t>12</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CO" sz="1400" kern="0">
                          <a:effectLst/>
                          <a:latin typeface="Arial Narrow" panose="020B0606020202030204" pitchFamily="34" charset="0"/>
                        </a:rPr>
                        <a:t>Informe de cumplimiento de Derechos de Autor de Software.</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Anual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1</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1</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2759331523"/>
                  </a:ext>
                </a:extLst>
              </a:tr>
              <a:tr h="164050">
                <a:tc>
                  <a:txBody>
                    <a:bodyPr/>
                    <a:lstStyle/>
                    <a:p>
                      <a:pPr algn="ctr">
                        <a:lnSpc>
                          <a:spcPct val="115000"/>
                        </a:lnSpc>
                        <a:spcAft>
                          <a:spcPts val="800"/>
                        </a:spcAft>
                      </a:pPr>
                      <a:r>
                        <a:rPr lang="es-CO" sz="1400" kern="0">
                          <a:effectLst/>
                          <a:latin typeface="Arial Narrow" panose="020B0606020202030204" pitchFamily="34" charset="0"/>
                        </a:rPr>
                        <a:t>13</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MX" sz="1400" kern="0">
                          <a:effectLst/>
                          <a:latin typeface="Arial Narrow" panose="020B0606020202030204" pitchFamily="34" charset="0"/>
                        </a:rPr>
                        <a:t>Evaluación del Sistema de Control Interno Contable  </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Anual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1</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1</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1072945963"/>
                  </a:ext>
                </a:extLst>
              </a:tr>
              <a:tr h="164050">
                <a:tc>
                  <a:txBody>
                    <a:bodyPr/>
                    <a:lstStyle/>
                    <a:p>
                      <a:pPr algn="ctr">
                        <a:lnSpc>
                          <a:spcPct val="115000"/>
                        </a:lnSpc>
                        <a:spcAft>
                          <a:spcPts val="800"/>
                        </a:spcAft>
                      </a:pPr>
                      <a:r>
                        <a:rPr lang="es-CO" sz="1400" kern="0">
                          <a:effectLst/>
                          <a:latin typeface="Arial Narrow" panose="020B0606020202030204" pitchFamily="34" charset="0"/>
                        </a:rPr>
                        <a:t>14</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MX" sz="1400" kern="0">
                          <a:effectLst/>
                          <a:latin typeface="Arial Narrow" panose="020B0606020202030204" pitchFamily="34" charset="0"/>
                        </a:rPr>
                        <a:t>Formulario Único Reportes de Avances de la Gestión FURAG</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Anual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1</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1</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2694012999"/>
                  </a:ext>
                </a:extLst>
              </a:tr>
              <a:tr h="164050">
                <a:tc>
                  <a:txBody>
                    <a:bodyPr/>
                    <a:lstStyle/>
                    <a:p>
                      <a:pPr algn="ctr">
                        <a:lnSpc>
                          <a:spcPct val="115000"/>
                        </a:lnSpc>
                        <a:spcAft>
                          <a:spcPts val="800"/>
                        </a:spcAft>
                      </a:pPr>
                      <a:r>
                        <a:rPr lang="es-CO" sz="1400" kern="0">
                          <a:effectLst/>
                          <a:latin typeface="Arial Narrow" panose="020B0606020202030204" pitchFamily="34" charset="0"/>
                        </a:rPr>
                        <a:t>15</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MX" sz="1400" kern="0">
                          <a:effectLst/>
                          <a:latin typeface="Arial Narrow" panose="020B0606020202030204" pitchFamily="34" charset="0"/>
                        </a:rPr>
                        <a:t>Informe de Procesos y Conciliaciones Judiciales – eKogui</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Semestral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2</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3157859948"/>
                  </a:ext>
                </a:extLst>
              </a:tr>
              <a:tr h="164050">
                <a:tc>
                  <a:txBody>
                    <a:bodyPr/>
                    <a:lstStyle/>
                    <a:p>
                      <a:pPr algn="ctr">
                        <a:lnSpc>
                          <a:spcPct val="115000"/>
                        </a:lnSpc>
                        <a:spcAft>
                          <a:spcPts val="800"/>
                        </a:spcAft>
                      </a:pPr>
                      <a:r>
                        <a:rPr lang="es-CO" sz="1400" kern="0">
                          <a:effectLst/>
                          <a:latin typeface="Arial Narrow" panose="020B0606020202030204" pitchFamily="34" charset="0"/>
                        </a:rPr>
                        <a:t>16</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MX" sz="1400" kern="0">
                          <a:effectLst/>
                          <a:latin typeface="Arial Narrow" panose="020B0606020202030204" pitchFamily="34" charset="0"/>
                        </a:rPr>
                        <a:t>Cumplimiento de la Ley de Transparencia</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Anual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1</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1</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107142589"/>
                  </a:ext>
                </a:extLst>
              </a:tr>
              <a:tr h="164050">
                <a:tc>
                  <a:txBody>
                    <a:bodyPr/>
                    <a:lstStyle/>
                    <a:p>
                      <a:pPr algn="ctr">
                        <a:lnSpc>
                          <a:spcPct val="115000"/>
                        </a:lnSpc>
                        <a:spcAft>
                          <a:spcPts val="800"/>
                        </a:spcAft>
                      </a:pPr>
                      <a:r>
                        <a:rPr lang="es-CO" sz="1400" kern="0">
                          <a:effectLst/>
                          <a:latin typeface="Arial Narrow" panose="020B0606020202030204" pitchFamily="34" charset="0"/>
                        </a:rPr>
                        <a:t>17</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CO" sz="1400" kern="0">
                          <a:effectLst/>
                          <a:latin typeface="Arial Narrow" panose="020B0606020202030204" pitchFamily="34" charset="0"/>
                        </a:rPr>
                        <a:t>Posconflicto</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Semestral</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2</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344066603"/>
                  </a:ext>
                </a:extLst>
              </a:tr>
              <a:tr h="164050">
                <a:tc>
                  <a:txBody>
                    <a:bodyPr/>
                    <a:lstStyle/>
                    <a:p>
                      <a:pPr algn="ctr">
                        <a:lnSpc>
                          <a:spcPct val="115000"/>
                        </a:lnSpc>
                        <a:spcAft>
                          <a:spcPts val="800"/>
                        </a:spcAft>
                      </a:pPr>
                      <a:r>
                        <a:rPr lang="es-419" sz="1400" kern="0">
                          <a:effectLst/>
                          <a:latin typeface="Arial Narrow" panose="020B0606020202030204" pitchFamily="34" charset="0"/>
                        </a:rPr>
                        <a:t>18</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CO" sz="1400" kern="0">
                          <a:effectLst/>
                          <a:latin typeface="Arial Narrow" panose="020B0606020202030204" pitchFamily="34" charset="0"/>
                        </a:rPr>
                        <a:t>Acciones de Repetición</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Semestral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2450583720"/>
                  </a:ext>
                </a:extLst>
              </a:tr>
              <a:tr h="164050">
                <a:tc>
                  <a:txBody>
                    <a:bodyPr/>
                    <a:lstStyle/>
                    <a:p>
                      <a:pPr algn="ctr">
                        <a:lnSpc>
                          <a:spcPct val="115000"/>
                        </a:lnSpc>
                        <a:spcAft>
                          <a:spcPts val="800"/>
                        </a:spcAft>
                      </a:pPr>
                      <a:r>
                        <a:rPr lang="es-419" sz="1400" kern="0">
                          <a:effectLst/>
                          <a:latin typeface="Arial Narrow" panose="020B0606020202030204" pitchFamily="34" charset="0"/>
                        </a:rPr>
                        <a:t>19</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just">
                        <a:lnSpc>
                          <a:spcPct val="115000"/>
                        </a:lnSpc>
                        <a:spcAft>
                          <a:spcPts val="800"/>
                        </a:spcAft>
                      </a:pPr>
                      <a:r>
                        <a:rPr lang="es-CO" sz="1400" kern="0">
                          <a:effectLst/>
                          <a:latin typeface="Arial Narrow" panose="020B0606020202030204" pitchFamily="34" charset="0"/>
                        </a:rPr>
                        <a:t>Informe Ejecución Presupuestal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a:effectLst/>
                          <a:latin typeface="Arial Narrow" panose="020B0606020202030204" pitchFamily="34" charset="0"/>
                        </a:rPr>
                        <a:t>Semestral</a:t>
                      </a:r>
                      <a:endParaRPr lang="es-CO" sz="1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rPr>
                        <a:t>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a:txBody>
                    <a:bodyPr/>
                    <a:lstStyle/>
                    <a:p>
                      <a:pPr algn="ctr">
                        <a:lnSpc>
                          <a:spcPct val="115000"/>
                        </a:lnSpc>
                        <a:spcAft>
                          <a:spcPts val="800"/>
                        </a:spcAft>
                      </a:pPr>
                      <a:r>
                        <a:rPr lang="es-CO" sz="1400" kern="0" dirty="0">
                          <a:effectLst/>
                          <a:latin typeface="Arial Narrow" panose="020B0606020202030204" pitchFamily="34" charset="0"/>
                          <a:ea typeface="Aptos" panose="020B0004020202020204" pitchFamily="34" charset="0"/>
                          <a:cs typeface="Times New Roman" panose="02020603050405020304" pitchFamily="18" charset="0"/>
                        </a:rPr>
                        <a:t>2</a:t>
                      </a:r>
                      <a:endParaRPr lang="es-CO" sz="1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extLst>
                  <a:ext uri="{0D108BD9-81ED-4DB2-BD59-A6C34878D82A}">
                    <a16:rowId xmlns:a16="http://schemas.microsoft.com/office/drawing/2014/main" val="255524792"/>
                  </a:ext>
                </a:extLst>
              </a:tr>
              <a:tr h="164050">
                <a:tc gridSpan="3">
                  <a:txBody>
                    <a:bodyPr/>
                    <a:lstStyle/>
                    <a:p>
                      <a:pPr algn="ctr">
                        <a:lnSpc>
                          <a:spcPct val="115000"/>
                        </a:lnSpc>
                        <a:spcAft>
                          <a:spcPts val="800"/>
                        </a:spcAft>
                      </a:pPr>
                      <a:r>
                        <a:rPr lang="es-CO" sz="1400" b="1" kern="0" dirty="0">
                          <a:solidFill>
                            <a:srgbClr val="C00000"/>
                          </a:solidFill>
                          <a:effectLst/>
                          <a:latin typeface="Arial Narrow" panose="020B0606020202030204" pitchFamily="34" charset="0"/>
                        </a:rPr>
                        <a:t>TOTALES </a:t>
                      </a:r>
                      <a:endParaRPr lang="es-CO" sz="14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tc>
                <a:tc hMerge="1">
                  <a:txBody>
                    <a:bodyPr/>
                    <a:lstStyle/>
                    <a:p>
                      <a:endParaRPr lang="es-CO"/>
                    </a:p>
                  </a:txBody>
                  <a:tcPr/>
                </a:tc>
                <a:tc hMerge="1">
                  <a:txBody>
                    <a:bodyPr/>
                    <a:lstStyle/>
                    <a:p>
                      <a:endParaRPr lang="es-CO"/>
                    </a:p>
                  </a:txBody>
                  <a:tcPr/>
                </a:tc>
                <a:tc>
                  <a:txBody>
                    <a:bodyPr/>
                    <a:lstStyle/>
                    <a:p>
                      <a:pPr algn="ctr">
                        <a:lnSpc>
                          <a:spcPct val="115000"/>
                        </a:lnSpc>
                        <a:spcAft>
                          <a:spcPts val="800"/>
                        </a:spcAft>
                      </a:pPr>
                      <a:r>
                        <a:rPr lang="es-CO" sz="1400" b="1" kern="0" dirty="0">
                          <a:solidFill>
                            <a:srgbClr val="C00000"/>
                          </a:solidFill>
                          <a:effectLst/>
                          <a:latin typeface="Arial Narrow" panose="020B0606020202030204" pitchFamily="34" charset="0"/>
                        </a:rPr>
                        <a:t>47</a:t>
                      </a:r>
                      <a:endParaRPr lang="es-CO" sz="14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solidFill>
                      <a:schemeClr val="accent4"/>
                    </a:solidFill>
                  </a:tcPr>
                </a:tc>
                <a:tc>
                  <a:txBody>
                    <a:bodyPr/>
                    <a:lstStyle/>
                    <a:p>
                      <a:pPr algn="ctr">
                        <a:lnSpc>
                          <a:spcPct val="115000"/>
                        </a:lnSpc>
                        <a:spcAft>
                          <a:spcPts val="800"/>
                        </a:spcAft>
                      </a:pPr>
                      <a:r>
                        <a:rPr lang="es-CO" sz="1400" b="1" kern="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rPr>
                        <a:t>47</a:t>
                      </a:r>
                      <a:endParaRPr lang="es-CO" sz="14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67" marR="44167" marT="0" marB="0" anchor="ctr">
                    <a:solidFill>
                      <a:schemeClr val="accent4"/>
                    </a:solidFill>
                  </a:tcPr>
                </a:tc>
                <a:extLst>
                  <a:ext uri="{0D108BD9-81ED-4DB2-BD59-A6C34878D82A}">
                    <a16:rowId xmlns:a16="http://schemas.microsoft.com/office/drawing/2014/main" val="3373716334"/>
                  </a:ext>
                </a:extLst>
              </a:tr>
            </a:tbl>
          </a:graphicData>
        </a:graphic>
      </p:graphicFrame>
      <p:sp>
        <p:nvSpPr>
          <p:cNvPr id="5" name="CuadroTexto 4">
            <a:extLst>
              <a:ext uri="{FF2B5EF4-FFF2-40B4-BE49-F238E27FC236}">
                <a16:creationId xmlns:a16="http://schemas.microsoft.com/office/drawing/2014/main" id="{077407B7-BCE8-A147-B147-A48BBEC7A2C2}"/>
              </a:ext>
            </a:extLst>
          </p:cNvPr>
          <p:cNvSpPr txBox="1"/>
          <p:nvPr/>
        </p:nvSpPr>
        <p:spPr>
          <a:xfrm>
            <a:off x="240410" y="5758412"/>
            <a:ext cx="11407140" cy="748923"/>
          </a:xfrm>
          <a:prstGeom prst="rect">
            <a:avLst/>
          </a:prstGeom>
          <a:noFill/>
        </p:spPr>
        <p:txBody>
          <a:bodyPr wrap="square">
            <a:spAutoFit/>
          </a:bodyPr>
          <a:lstStyle/>
          <a:p>
            <a:pPr algn="just">
              <a:spcAft>
                <a:spcPts val="800"/>
              </a:spcAft>
            </a:pPr>
            <a:r>
              <a:rPr lang="es-ES" sz="1200" kern="100" dirty="0">
                <a:effectLst/>
                <a:latin typeface="Arial Narrow" panose="020B0606020202030204" pitchFamily="34" charset="0"/>
                <a:ea typeface="Aptos" panose="020B0004020202020204" pitchFamily="34" charset="0"/>
                <a:cs typeface="Times New Roman" panose="02020603050405020304" pitchFamily="18" charset="0"/>
              </a:rPr>
              <a:t>Cabe resaltar que se presentaron tres (3) informes de ley que no se encontraban programados dentro del plan anual de auditorías para la vigencia 2024, pero que, de acuerdo con la normatividad vigente, la Oficina de Control Interno los debe presentar y son los siguientes:</a:t>
            </a:r>
            <a:endParaRPr lang="es-CO" sz="1200" kern="100" dirty="0">
              <a:effectLst/>
              <a:latin typeface="Arial Narrow" panose="020B0606020202030204" pitchFamily="34" charset="0"/>
              <a:ea typeface="Aptos" panose="020B0004020202020204" pitchFamily="34" charset="0"/>
              <a:cs typeface="Times New Roman" panose="02020603050405020304" pitchFamily="18" charset="0"/>
            </a:endParaRPr>
          </a:p>
          <a:p>
            <a:pPr marL="342900" lvl="0" indent="-342900" algn="just">
              <a:buFont typeface="Arial Narrow" panose="020B0606020202030204" pitchFamily="34" charset="0"/>
              <a:buChar char="-"/>
            </a:pPr>
            <a:r>
              <a:rPr lang="es-ES" sz="1200" kern="100" dirty="0">
                <a:effectLst/>
                <a:latin typeface="Arial Narrow" panose="020B0606020202030204" pitchFamily="34" charset="0"/>
                <a:ea typeface="Aptos" panose="020B0004020202020204" pitchFamily="34" charset="0"/>
                <a:cs typeface="Times New Roman" panose="02020603050405020304" pitchFamily="18" charset="0"/>
              </a:rPr>
              <a:t>Seguimiento al Plan anual de vacantes circular DAFP marzo 2024; Informe nacional focalizado – CGR Decreto 064 de 2024 junio 28;  Seguimiento a las Políticas de SIIF.</a:t>
            </a:r>
            <a:endParaRPr lang="es-CO" sz="1200" kern="100" dirty="0">
              <a:effectLst/>
              <a:latin typeface="Arial Narrow" panose="020B060602020203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63828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28ABC-DBC5-64AC-B86B-E27FF1B2C97B}"/>
              </a:ext>
            </a:extLst>
          </p:cNvPr>
          <p:cNvSpPr>
            <a:spLocks noGrp="1"/>
          </p:cNvSpPr>
          <p:nvPr>
            <p:ph type="title"/>
          </p:nvPr>
        </p:nvSpPr>
        <p:spPr>
          <a:xfrm>
            <a:off x="1536192" y="822961"/>
            <a:ext cx="9656063" cy="929186"/>
          </a:xfrm>
        </p:spPr>
        <p:txBody>
          <a:bodyPr>
            <a:noAutofit/>
          </a:bodyPr>
          <a:lstStyle/>
          <a:p>
            <a:pPr algn="ctr"/>
            <a:r>
              <a:rPr lang="es-419" sz="2800" b="1" dirty="0">
                <a:solidFill>
                  <a:srgbClr val="C00000"/>
                </a:solidFill>
                <a:latin typeface="Arial Narrow" panose="020B0606020202030204" pitchFamily="34" charset="0"/>
              </a:rPr>
              <a:t>2.2. RESULTADO INFORMES DE SEGUIMIENTO 2024</a:t>
            </a:r>
          </a:p>
        </p:txBody>
      </p:sp>
      <p:graphicFrame>
        <p:nvGraphicFramePr>
          <p:cNvPr id="3" name="Tabla 2">
            <a:extLst>
              <a:ext uri="{FF2B5EF4-FFF2-40B4-BE49-F238E27FC236}">
                <a16:creationId xmlns:a16="http://schemas.microsoft.com/office/drawing/2014/main" id="{C2111438-8269-866B-5B3C-0B076517C6DF}"/>
              </a:ext>
            </a:extLst>
          </p:cNvPr>
          <p:cNvGraphicFramePr>
            <a:graphicFrameLocks noGrp="1"/>
          </p:cNvGraphicFramePr>
          <p:nvPr/>
        </p:nvGraphicFramePr>
        <p:xfrm>
          <a:off x="365760" y="1843587"/>
          <a:ext cx="11301983" cy="3623760"/>
        </p:xfrm>
        <a:graphic>
          <a:graphicData uri="http://schemas.openxmlformats.org/drawingml/2006/table">
            <a:tbl>
              <a:tblPr firstRow="1" firstCol="1" bandRow="1">
                <a:tableStyleId>{00A15C55-8517-42AA-B614-E9B94910E393}</a:tableStyleId>
              </a:tblPr>
              <a:tblGrid>
                <a:gridCol w="545039">
                  <a:extLst>
                    <a:ext uri="{9D8B030D-6E8A-4147-A177-3AD203B41FA5}">
                      <a16:colId xmlns:a16="http://schemas.microsoft.com/office/drawing/2014/main" val="3122621393"/>
                    </a:ext>
                  </a:extLst>
                </a:gridCol>
                <a:gridCol w="6560756">
                  <a:extLst>
                    <a:ext uri="{9D8B030D-6E8A-4147-A177-3AD203B41FA5}">
                      <a16:colId xmlns:a16="http://schemas.microsoft.com/office/drawing/2014/main" val="157335133"/>
                    </a:ext>
                  </a:extLst>
                </a:gridCol>
                <a:gridCol w="1644831">
                  <a:extLst>
                    <a:ext uri="{9D8B030D-6E8A-4147-A177-3AD203B41FA5}">
                      <a16:colId xmlns:a16="http://schemas.microsoft.com/office/drawing/2014/main" val="3731062308"/>
                    </a:ext>
                  </a:extLst>
                </a:gridCol>
                <a:gridCol w="1037365">
                  <a:extLst>
                    <a:ext uri="{9D8B030D-6E8A-4147-A177-3AD203B41FA5}">
                      <a16:colId xmlns:a16="http://schemas.microsoft.com/office/drawing/2014/main" val="799302670"/>
                    </a:ext>
                  </a:extLst>
                </a:gridCol>
                <a:gridCol w="1513992">
                  <a:extLst>
                    <a:ext uri="{9D8B030D-6E8A-4147-A177-3AD203B41FA5}">
                      <a16:colId xmlns:a16="http://schemas.microsoft.com/office/drawing/2014/main" val="1442655147"/>
                    </a:ext>
                  </a:extLst>
                </a:gridCol>
              </a:tblGrid>
              <a:tr h="174811">
                <a:tc>
                  <a:txBody>
                    <a:bodyPr/>
                    <a:lstStyle/>
                    <a:p>
                      <a:pPr algn="ctr">
                        <a:lnSpc>
                          <a:spcPct val="115000"/>
                        </a:lnSpc>
                        <a:spcAft>
                          <a:spcPts val="800"/>
                        </a:spcAft>
                      </a:pPr>
                      <a:r>
                        <a:rPr lang="es-CO" sz="1600" kern="0" dirty="0">
                          <a:solidFill>
                            <a:srgbClr val="C00000"/>
                          </a:solidFill>
                          <a:effectLst/>
                          <a:latin typeface="Arial Narrow" panose="020B0606020202030204" pitchFamily="34" charset="0"/>
                        </a:rPr>
                        <a:t>NO.</a:t>
                      </a:r>
                      <a:endParaRPr lang="es-CO" sz="16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solidFill>
                            <a:srgbClr val="C00000"/>
                          </a:solidFill>
                          <a:effectLst/>
                          <a:latin typeface="Arial Narrow" panose="020B0606020202030204" pitchFamily="34" charset="0"/>
                        </a:rPr>
                        <a:t>INFORMES</a:t>
                      </a:r>
                      <a:endParaRPr lang="es-CO" sz="16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solidFill>
                            <a:srgbClr val="C00000"/>
                          </a:solidFill>
                          <a:effectLst/>
                          <a:latin typeface="Arial Narrow" panose="020B0606020202030204" pitchFamily="34" charset="0"/>
                        </a:rPr>
                        <a:t>PERIODICIDAD</a:t>
                      </a:r>
                      <a:endParaRPr lang="es-CO" sz="1600" kern="10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solidFill>
                            <a:srgbClr val="C00000"/>
                          </a:solidFill>
                          <a:effectLst/>
                          <a:latin typeface="Arial Narrow" panose="020B0606020202030204" pitchFamily="34" charset="0"/>
                        </a:rPr>
                        <a:t>TOTAL</a:t>
                      </a:r>
                      <a:endParaRPr lang="es-CO" sz="1600" kern="10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solidFill>
                            <a:srgbClr val="C00000"/>
                          </a:solidFill>
                          <a:effectLst/>
                          <a:latin typeface="Arial Narrow" panose="020B0606020202030204" pitchFamily="34" charset="0"/>
                        </a:rPr>
                        <a:t>REALIZADOS</a:t>
                      </a:r>
                      <a:endParaRPr lang="es-CO" sz="16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1615886249"/>
                  </a:ext>
                </a:extLst>
              </a:tr>
              <a:tr h="266319">
                <a:tc>
                  <a:txBody>
                    <a:bodyPr/>
                    <a:lstStyle/>
                    <a:p>
                      <a:pPr algn="ctr">
                        <a:lnSpc>
                          <a:spcPct val="115000"/>
                        </a:lnSpc>
                        <a:spcAft>
                          <a:spcPts val="800"/>
                        </a:spcAft>
                      </a:pPr>
                      <a:r>
                        <a:rPr lang="es-CO" sz="1600" kern="0">
                          <a:effectLst/>
                          <a:latin typeface="Arial Narrow" panose="020B0606020202030204" pitchFamily="34" charset="0"/>
                        </a:rPr>
                        <a:t>1</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MX" sz="1600" kern="0">
                          <a:effectLst/>
                          <a:latin typeface="Arial Narrow" panose="020B0606020202030204" pitchFamily="34" charset="0"/>
                        </a:rPr>
                        <a:t>Evaluación Efectividad de Controles MIR de Gestión, de Corrupción y Fiscales</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Cuatrimestral</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3</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ea typeface="Aptos" panose="020B0004020202020204" pitchFamily="34" charset="0"/>
                          <a:cs typeface="Times New Roman" panose="02020603050405020304" pitchFamily="18" charset="0"/>
                        </a:rPr>
                        <a:t>3</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3096087501"/>
                  </a:ext>
                </a:extLst>
              </a:tr>
              <a:tr h="266319">
                <a:tc>
                  <a:txBody>
                    <a:bodyPr/>
                    <a:lstStyle/>
                    <a:p>
                      <a:pPr algn="ctr">
                        <a:lnSpc>
                          <a:spcPct val="115000"/>
                        </a:lnSpc>
                        <a:spcAft>
                          <a:spcPts val="800"/>
                        </a:spcAft>
                      </a:pPr>
                      <a:r>
                        <a:rPr lang="es-CO" sz="1600" kern="0">
                          <a:effectLst/>
                          <a:latin typeface="Arial Narrow" panose="020B0606020202030204" pitchFamily="34" charset="0"/>
                        </a:rPr>
                        <a:t>2</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MX" sz="1600" kern="0">
                          <a:effectLst/>
                          <a:latin typeface="Arial Narrow" panose="020B0606020202030204" pitchFamily="34" charset="0"/>
                        </a:rPr>
                        <a:t>Evaluación Efectividad de Controles MIR de Seguridad de la Información</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Cuatrimestral</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3</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ea typeface="Aptos" panose="020B0004020202020204" pitchFamily="34" charset="0"/>
                          <a:cs typeface="Times New Roman" panose="02020603050405020304" pitchFamily="18" charset="0"/>
                        </a:rPr>
                        <a:t>3</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1038255492"/>
                  </a:ext>
                </a:extLst>
              </a:tr>
              <a:tr h="164083">
                <a:tc>
                  <a:txBody>
                    <a:bodyPr/>
                    <a:lstStyle/>
                    <a:p>
                      <a:pPr algn="ctr">
                        <a:lnSpc>
                          <a:spcPct val="115000"/>
                        </a:lnSpc>
                        <a:spcAft>
                          <a:spcPts val="800"/>
                        </a:spcAft>
                      </a:pPr>
                      <a:r>
                        <a:rPr lang="es-CO" sz="1600" kern="0">
                          <a:effectLst/>
                          <a:latin typeface="Arial Narrow" panose="020B0606020202030204" pitchFamily="34" charset="0"/>
                        </a:rPr>
                        <a:t>3</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MX" sz="1600" kern="0">
                          <a:effectLst/>
                          <a:latin typeface="Arial Narrow" panose="020B0606020202030204" pitchFamily="34" charset="0"/>
                        </a:rPr>
                        <a:t>Disposición Sexta de la Directiva 001 de 2020 PGN</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Trimestral</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ea typeface="Aptos" panose="020B0004020202020204" pitchFamily="34" charset="0"/>
                          <a:cs typeface="Times New Roman" panose="02020603050405020304" pitchFamily="18" charset="0"/>
                        </a:rPr>
                        <a:t>4</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2525957678"/>
                  </a:ext>
                </a:extLst>
              </a:tr>
              <a:tr h="164083">
                <a:tc>
                  <a:txBody>
                    <a:bodyPr/>
                    <a:lstStyle/>
                    <a:p>
                      <a:pPr algn="ctr">
                        <a:lnSpc>
                          <a:spcPct val="115000"/>
                        </a:lnSpc>
                        <a:spcAft>
                          <a:spcPts val="800"/>
                        </a:spcAft>
                      </a:pPr>
                      <a:r>
                        <a:rPr lang="es-CO" sz="1600" kern="0">
                          <a:effectLst/>
                          <a:latin typeface="Arial Narrow" panose="020B0606020202030204" pitchFamily="34" charset="0"/>
                        </a:rPr>
                        <a:t>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CO" sz="1600" kern="0">
                          <a:effectLst/>
                          <a:latin typeface="Arial Narrow" panose="020B0606020202030204" pitchFamily="34" charset="0"/>
                        </a:rPr>
                        <a:t>Informe de Gestión</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Anual </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1</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rPr>
                        <a:t>1</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3192654004"/>
                  </a:ext>
                </a:extLst>
              </a:tr>
              <a:tr h="164083">
                <a:tc>
                  <a:txBody>
                    <a:bodyPr/>
                    <a:lstStyle/>
                    <a:p>
                      <a:pPr algn="ctr">
                        <a:lnSpc>
                          <a:spcPct val="115000"/>
                        </a:lnSpc>
                        <a:spcAft>
                          <a:spcPts val="800"/>
                        </a:spcAft>
                      </a:pPr>
                      <a:r>
                        <a:rPr lang="es-CO" sz="1600" kern="0">
                          <a:effectLst/>
                          <a:latin typeface="Arial Narrow" panose="020B0606020202030204" pitchFamily="34" charset="0"/>
                        </a:rPr>
                        <a:t>5</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MX" sz="1600" kern="0">
                          <a:effectLst/>
                          <a:latin typeface="Arial Narrow" panose="020B0606020202030204" pitchFamily="34" charset="0"/>
                        </a:rPr>
                        <a:t>Certificación sobre actualización HV en SIGEP -DAFP</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Anual </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1</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rPr>
                        <a:t>1</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1969149651"/>
                  </a:ext>
                </a:extLst>
              </a:tr>
              <a:tr h="164083">
                <a:tc>
                  <a:txBody>
                    <a:bodyPr/>
                    <a:lstStyle/>
                    <a:p>
                      <a:pPr algn="ctr">
                        <a:lnSpc>
                          <a:spcPct val="115000"/>
                        </a:lnSpc>
                        <a:spcAft>
                          <a:spcPts val="800"/>
                        </a:spcAft>
                      </a:pPr>
                      <a:r>
                        <a:rPr lang="es-CO" sz="1600" kern="0">
                          <a:effectLst/>
                          <a:latin typeface="Arial Narrow" panose="020B0606020202030204" pitchFamily="34" charset="0"/>
                        </a:rPr>
                        <a:t>6</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MX" sz="1600" kern="0">
                          <a:effectLst/>
                          <a:latin typeface="Arial Narrow" panose="020B0606020202030204" pitchFamily="34" charset="0"/>
                        </a:rPr>
                        <a:t>Seguimiento al Plan de Mejoramiento Interno </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Trimestral</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ea typeface="Aptos" panose="020B0004020202020204" pitchFamily="34" charset="0"/>
                          <a:cs typeface="Times New Roman" panose="02020603050405020304" pitchFamily="18" charset="0"/>
                        </a:rPr>
                        <a:t>4</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3891894410"/>
                  </a:ext>
                </a:extLst>
              </a:tr>
              <a:tr h="164083">
                <a:tc>
                  <a:txBody>
                    <a:bodyPr/>
                    <a:lstStyle/>
                    <a:p>
                      <a:pPr algn="ctr">
                        <a:lnSpc>
                          <a:spcPct val="115000"/>
                        </a:lnSpc>
                        <a:spcAft>
                          <a:spcPts val="800"/>
                        </a:spcAft>
                      </a:pPr>
                      <a:r>
                        <a:rPr lang="es-CO" sz="1600" kern="0">
                          <a:effectLst/>
                          <a:latin typeface="Arial Narrow" panose="020B0606020202030204" pitchFamily="34" charset="0"/>
                        </a:rPr>
                        <a:t>7</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MX" sz="1600" kern="0">
                          <a:effectLst/>
                          <a:latin typeface="Arial Narrow" panose="020B0606020202030204" pitchFamily="34" charset="0"/>
                        </a:rPr>
                        <a:t>Informe Evaluación Rendición de Cuentas</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Anual </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1</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rPr>
                        <a:t>1</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2893595724"/>
                  </a:ext>
                </a:extLst>
              </a:tr>
              <a:tr h="266319">
                <a:tc>
                  <a:txBody>
                    <a:bodyPr/>
                    <a:lstStyle/>
                    <a:p>
                      <a:pPr algn="ctr">
                        <a:lnSpc>
                          <a:spcPct val="115000"/>
                        </a:lnSpc>
                        <a:spcAft>
                          <a:spcPts val="800"/>
                        </a:spcAft>
                      </a:pPr>
                      <a:r>
                        <a:rPr lang="es-CO" sz="1600" kern="0">
                          <a:effectLst/>
                          <a:latin typeface="Arial Narrow" panose="020B0606020202030204" pitchFamily="34" charset="0"/>
                        </a:rPr>
                        <a:t>8</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MX" sz="1600" kern="0">
                          <a:effectLst/>
                          <a:latin typeface="Arial Narrow" panose="020B0606020202030204" pitchFamily="34" charset="0"/>
                        </a:rPr>
                        <a:t>Seguimiento a la Vinculación Laboral de Personas con Discapacidad en el Sector Público</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Anual </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1</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rPr>
                        <a:t>1</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2076559407"/>
                  </a:ext>
                </a:extLst>
              </a:tr>
              <a:tr h="164083">
                <a:tc>
                  <a:txBody>
                    <a:bodyPr/>
                    <a:lstStyle/>
                    <a:p>
                      <a:pPr algn="ctr">
                        <a:lnSpc>
                          <a:spcPct val="115000"/>
                        </a:lnSpc>
                        <a:spcAft>
                          <a:spcPts val="800"/>
                        </a:spcAft>
                      </a:pPr>
                      <a:r>
                        <a:rPr lang="es-CO" sz="1600" kern="0">
                          <a:effectLst/>
                          <a:latin typeface="Arial Narrow" panose="020B0606020202030204" pitchFamily="34" charset="0"/>
                        </a:rPr>
                        <a:t>9</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CO" sz="1600" kern="0">
                          <a:effectLst/>
                          <a:latin typeface="Arial Narrow" panose="020B0606020202030204" pitchFamily="34" charset="0"/>
                        </a:rPr>
                        <a:t>Seguimiento Ley de Cuotas</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Anual </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1</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rPr>
                        <a:t>1</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2092844053"/>
                  </a:ext>
                </a:extLst>
              </a:tr>
              <a:tr h="164083">
                <a:tc>
                  <a:txBody>
                    <a:bodyPr/>
                    <a:lstStyle/>
                    <a:p>
                      <a:pPr algn="ctr">
                        <a:lnSpc>
                          <a:spcPct val="115000"/>
                        </a:lnSpc>
                        <a:spcAft>
                          <a:spcPts val="800"/>
                        </a:spcAft>
                      </a:pPr>
                      <a:r>
                        <a:rPr lang="es-CO" sz="1600" kern="0">
                          <a:effectLst/>
                          <a:latin typeface="Arial Narrow" panose="020B0606020202030204" pitchFamily="34" charset="0"/>
                        </a:rPr>
                        <a:t>10</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MX" sz="1600" kern="0" dirty="0">
                          <a:effectLst/>
                          <a:latin typeface="Arial Narrow" panose="020B0606020202030204" pitchFamily="34" charset="0"/>
                        </a:rPr>
                        <a:t>Seguimiento Indicadores de Gestión (Proceso y Estratégicos)</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Trimestral</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4</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ea typeface="Aptos" panose="020B0004020202020204" pitchFamily="34" charset="0"/>
                          <a:cs typeface="Times New Roman" panose="02020603050405020304" pitchFamily="18" charset="0"/>
                        </a:rPr>
                        <a:t>4</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3692959783"/>
                  </a:ext>
                </a:extLst>
              </a:tr>
              <a:tr h="164083">
                <a:tc>
                  <a:txBody>
                    <a:bodyPr/>
                    <a:lstStyle/>
                    <a:p>
                      <a:pPr algn="ctr">
                        <a:lnSpc>
                          <a:spcPct val="115000"/>
                        </a:lnSpc>
                        <a:spcAft>
                          <a:spcPts val="800"/>
                        </a:spcAft>
                      </a:pPr>
                      <a:r>
                        <a:rPr lang="es-CO" sz="1600" kern="0">
                          <a:effectLst/>
                          <a:latin typeface="Arial Narrow" panose="020B0606020202030204" pitchFamily="34" charset="0"/>
                        </a:rPr>
                        <a:t>11</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just">
                        <a:lnSpc>
                          <a:spcPct val="115000"/>
                        </a:lnSpc>
                        <a:spcAft>
                          <a:spcPts val="800"/>
                        </a:spcAft>
                      </a:pPr>
                      <a:r>
                        <a:rPr lang="es-MX" sz="1600" kern="0">
                          <a:effectLst/>
                          <a:latin typeface="Arial Narrow" panose="020B0606020202030204" pitchFamily="34" charset="0"/>
                        </a:rPr>
                        <a:t>Arqueo de Caja Menor</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Anual </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a:effectLst/>
                          <a:latin typeface="Arial Narrow" panose="020B0606020202030204" pitchFamily="34" charset="0"/>
                        </a:rPr>
                        <a:t>1</a:t>
                      </a:r>
                      <a:endParaRPr lang="es-CO" sz="16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tc>
                  <a:txBody>
                    <a:bodyPr/>
                    <a:lstStyle/>
                    <a:p>
                      <a:pPr algn="ctr">
                        <a:lnSpc>
                          <a:spcPct val="115000"/>
                        </a:lnSpc>
                        <a:spcAft>
                          <a:spcPts val="800"/>
                        </a:spcAft>
                      </a:pPr>
                      <a:r>
                        <a:rPr lang="es-CO" sz="1600" kern="0" dirty="0">
                          <a:effectLst/>
                          <a:latin typeface="Arial Narrow" panose="020B0606020202030204" pitchFamily="34" charset="0"/>
                        </a:rPr>
                        <a:t>1</a:t>
                      </a:r>
                      <a:endParaRPr lang="es-CO" sz="16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tc>
                <a:extLst>
                  <a:ext uri="{0D108BD9-81ED-4DB2-BD59-A6C34878D82A}">
                    <a16:rowId xmlns:a16="http://schemas.microsoft.com/office/drawing/2014/main" val="647894646"/>
                  </a:ext>
                </a:extLst>
              </a:tr>
              <a:tr h="164020">
                <a:tc gridSpan="3">
                  <a:txBody>
                    <a:bodyPr/>
                    <a:lstStyle/>
                    <a:p>
                      <a:pPr algn="ctr">
                        <a:lnSpc>
                          <a:spcPct val="115000"/>
                        </a:lnSpc>
                        <a:spcAft>
                          <a:spcPts val="800"/>
                        </a:spcAft>
                      </a:pPr>
                      <a:r>
                        <a:rPr lang="es-CO" sz="1600" b="1" kern="0" dirty="0">
                          <a:solidFill>
                            <a:srgbClr val="C00000"/>
                          </a:solidFill>
                          <a:effectLst/>
                          <a:latin typeface="Arial Narrow" panose="020B0606020202030204" pitchFamily="34" charset="0"/>
                        </a:rPr>
                        <a:t>TOTALES </a:t>
                      </a:r>
                      <a:endParaRPr lang="es-CO" sz="16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solidFill>
                      <a:schemeClr val="accent4"/>
                    </a:solidFill>
                  </a:tcPr>
                </a:tc>
                <a:tc hMerge="1">
                  <a:txBody>
                    <a:bodyPr/>
                    <a:lstStyle/>
                    <a:p>
                      <a:endParaRPr lang="es-CO"/>
                    </a:p>
                  </a:txBody>
                  <a:tcPr/>
                </a:tc>
                <a:tc hMerge="1">
                  <a:txBody>
                    <a:bodyPr/>
                    <a:lstStyle/>
                    <a:p>
                      <a:endParaRPr lang="es-CO"/>
                    </a:p>
                  </a:txBody>
                  <a:tcPr/>
                </a:tc>
                <a:tc>
                  <a:txBody>
                    <a:bodyPr/>
                    <a:lstStyle/>
                    <a:p>
                      <a:pPr algn="ctr">
                        <a:lnSpc>
                          <a:spcPct val="115000"/>
                        </a:lnSpc>
                        <a:spcAft>
                          <a:spcPts val="800"/>
                        </a:spcAft>
                      </a:pPr>
                      <a:r>
                        <a:rPr lang="es-CO" sz="1600" b="1" kern="0" dirty="0">
                          <a:solidFill>
                            <a:srgbClr val="C00000"/>
                          </a:solidFill>
                          <a:effectLst/>
                          <a:latin typeface="Arial Narrow" panose="020B0606020202030204" pitchFamily="34" charset="0"/>
                        </a:rPr>
                        <a:t>24</a:t>
                      </a:r>
                      <a:endParaRPr lang="es-CO" sz="16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solidFill>
                      <a:schemeClr val="accent4"/>
                    </a:solidFill>
                  </a:tcPr>
                </a:tc>
                <a:tc>
                  <a:txBody>
                    <a:bodyPr/>
                    <a:lstStyle/>
                    <a:p>
                      <a:pPr algn="ctr">
                        <a:lnSpc>
                          <a:spcPct val="115000"/>
                        </a:lnSpc>
                        <a:spcAft>
                          <a:spcPts val="800"/>
                        </a:spcAft>
                      </a:pPr>
                      <a:r>
                        <a:rPr lang="es-CO" sz="1600" b="1" kern="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rPr>
                        <a:t>24</a:t>
                      </a:r>
                      <a:endParaRPr lang="es-CO" sz="1600" b="1"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176" marR="44176" marT="0" marB="0" anchor="ctr">
                    <a:solidFill>
                      <a:schemeClr val="accent4"/>
                    </a:solidFill>
                  </a:tcPr>
                </a:tc>
                <a:extLst>
                  <a:ext uri="{0D108BD9-81ED-4DB2-BD59-A6C34878D82A}">
                    <a16:rowId xmlns:a16="http://schemas.microsoft.com/office/drawing/2014/main" val="3156556206"/>
                  </a:ext>
                </a:extLst>
              </a:tr>
            </a:tbl>
          </a:graphicData>
        </a:graphic>
      </p:graphicFrame>
    </p:spTree>
    <p:extLst>
      <p:ext uri="{BB962C8B-B14F-4D97-AF65-F5344CB8AC3E}">
        <p14:creationId xmlns:p14="http://schemas.microsoft.com/office/powerpoint/2010/main" val="258992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6A358749-5005-EAE9-205F-ABEA80A52197}"/>
              </a:ext>
            </a:extLst>
          </p:cNvPr>
          <p:cNvGraphicFramePr/>
          <p:nvPr/>
        </p:nvGraphicFramePr>
        <p:xfrm>
          <a:off x="1139952" y="1517904"/>
          <a:ext cx="9723120" cy="4672584"/>
        </p:xfrm>
        <a:graphic>
          <a:graphicData uri="http://schemas.openxmlformats.org/drawingml/2006/chart">
            <c:chart xmlns:c="http://schemas.openxmlformats.org/drawingml/2006/chart" xmlns:r="http://schemas.openxmlformats.org/officeDocument/2006/relationships" r:id="rId2"/>
          </a:graphicData>
        </a:graphic>
      </p:graphicFrame>
      <p:sp>
        <p:nvSpPr>
          <p:cNvPr id="8" name="Título 1">
            <a:extLst>
              <a:ext uri="{FF2B5EF4-FFF2-40B4-BE49-F238E27FC236}">
                <a16:creationId xmlns:a16="http://schemas.microsoft.com/office/drawing/2014/main" id="{CE09C7B0-8F52-5598-572F-DE4AEEF6F59C}"/>
              </a:ext>
            </a:extLst>
          </p:cNvPr>
          <p:cNvSpPr>
            <a:spLocks noGrp="1"/>
          </p:cNvSpPr>
          <p:nvPr>
            <p:ph type="ctrTitle"/>
          </p:nvPr>
        </p:nvSpPr>
        <p:spPr>
          <a:xfrm>
            <a:off x="362308" y="1086583"/>
            <a:ext cx="9618453" cy="534838"/>
          </a:xfrm>
        </p:spPr>
        <p:txBody>
          <a:bodyPr>
            <a:normAutofit fontScale="90000"/>
          </a:bodyPr>
          <a:lstStyle/>
          <a:p>
            <a:r>
              <a:rPr lang="es-419" sz="2800" b="1" dirty="0">
                <a:solidFill>
                  <a:srgbClr val="C00000"/>
                </a:solidFill>
                <a:latin typeface="Arial Narrow" panose="020B0606020202030204" pitchFamily="34" charset="0"/>
              </a:rPr>
              <a:t>3. DEPURACIÓN PLAN DE MEJORAMIENTO INSTITUCIONAL  2022 - 2024</a:t>
            </a:r>
          </a:p>
        </p:txBody>
      </p:sp>
    </p:spTree>
    <p:extLst>
      <p:ext uri="{BB962C8B-B14F-4D97-AF65-F5344CB8AC3E}">
        <p14:creationId xmlns:p14="http://schemas.microsoft.com/office/powerpoint/2010/main" val="47048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27541D82-6C34-FFE0-49E2-DF2EF8BC33B5}"/>
              </a:ext>
            </a:extLst>
          </p:cNvPr>
          <p:cNvSpPr>
            <a:spLocks noGrp="1"/>
          </p:cNvSpPr>
          <p:nvPr>
            <p:ph type="ctrTitle"/>
          </p:nvPr>
        </p:nvSpPr>
        <p:spPr>
          <a:xfrm>
            <a:off x="136355" y="762046"/>
            <a:ext cx="9144000" cy="1032269"/>
          </a:xfrm>
        </p:spPr>
        <p:txBody>
          <a:bodyPr>
            <a:normAutofit fontScale="90000"/>
          </a:bodyPr>
          <a:lstStyle/>
          <a:p>
            <a:r>
              <a:rPr lang="es-419" sz="3600" b="1" dirty="0">
                <a:solidFill>
                  <a:srgbClr val="C00000"/>
                </a:solidFill>
                <a:latin typeface="Arial Narrow" panose="020B0606020202030204" pitchFamily="34" charset="0"/>
              </a:rPr>
              <a:t>3.1. PLAN DE MEJORAMIENTO INSTITUCIONAL CORTE 30 DE SEPTIEMBRE</a:t>
            </a:r>
          </a:p>
        </p:txBody>
      </p:sp>
      <p:sp>
        <p:nvSpPr>
          <p:cNvPr id="10" name="CuadroTexto 9">
            <a:extLst>
              <a:ext uri="{FF2B5EF4-FFF2-40B4-BE49-F238E27FC236}">
                <a16:creationId xmlns:a16="http://schemas.microsoft.com/office/drawing/2014/main" id="{5814E037-3E84-BF33-5F05-68D88228F4E8}"/>
              </a:ext>
            </a:extLst>
          </p:cNvPr>
          <p:cNvSpPr txBox="1"/>
          <p:nvPr/>
        </p:nvSpPr>
        <p:spPr>
          <a:xfrm>
            <a:off x="371856" y="1794315"/>
            <a:ext cx="11137392" cy="1029513"/>
          </a:xfrm>
          <a:prstGeom prst="rect">
            <a:avLst/>
          </a:prstGeom>
          <a:noFill/>
        </p:spPr>
        <p:txBody>
          <a:bodyPr wrap="square">
            <a:spAutoFit/>
          </a:bodyPr>
          <a:lstStyle/>
          <a:p>
            <a:pPr algn="just">
              <a:lnSpc>
                <a:spcPct val="115000"/>
              </a:lnSpc>
              <a:spcAft>
                <a:spcPts val="800"/>
              </a:spcAft>
            </a:pPr>
            <a:r>
              <a:rPr lang="es-CO" sz="1800" kern="100" dirty="0">
                <a:effectLst/>
                <a:latin typeface="Arial Narrow" panose="020B0606020202030204" pitchFamily="34" charset="0"/>
                <a:ea typeface="Aptos" panose="020B0004020202020204" pitchFamily="34" charset="0"/>
                <a:cs typeface="Times New Roman" panose="02020603050405020304" pitchFamily="18" charset="0"/>
              </a:rPr>
              <a:t>Con corte al 30 de septiembre de 2024, el Plan de Mejoramiento Institucional de la Unidad Nacional de Protección - UNP, estaba compuesto por ciento once (111) hallazgos y ciento noventa (190) acciones de mejora, los cuales se derivan de los diferentes tipos de auditorías, tanto internas como externas, de la siguiente manera:</a:t>
            </a:r>
            <a:endParaRPr lang="es-C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 name="Tabla 1">
            <a:extLst>
              <a:ext uri="{FF2B5EF4-FFF2-40B4-BE49-F238E27FC236}">
                <a16:creationId xmlns:a16="http://schemas.microsoft.com/office/drawing/2014/main" id="{21C30E5F-F69A-9F00-B987-461BF84000FF}"/>
              </a:ext>
            </a:extLst>
          </p:cNvPr>
          <p:cNvGraphicFramePr>
            <a:graphicFrameLocks noGrp="1"/>
          </p:cNvGraphicFramePr>
          <p:nvPr>
            <p:extLst>
              <p:ext uri="{D42A27DB-BD31-4B8C-83A1-F6EECF244321}">
                <p14:modId xmlns:p14="http://schemas.microsoft.com/office/powerpoint/2010/main" val="2267661366"/>
              </p:ext>
            </p:extLst>
          </p:nvPr>
        </p:nvGraphicFramePr>
        <p:xfrm>
          <a:off x="371856" y="3072384"/>
          <a:ext cx="11289792" cy="2913634"/>
        </p:xfrm>
        <a:graphic>
          <a:graphicData uri="http://schemas.openxmlformats.org/drawingml/2006/table">
            <a:tbl>
              <a:tblPr firstRow="1" firstCol="1" bandRow="1">
                <a:tableStyleId>{00A15C55-8517-42AA-B614-E9B94910E393}</a:tableStyleId>
              </a:tblPr>
              <a:tblGrid>
                <a:gridCol w="8616696">
                  <a:extLst>
                    <a:ext uri="{9D8B030D-6E8A-4147-A177-3AD203B41FA5}">
                      <a16:colId xmlns:a16="http://schemas.microsoft.com/office/drawing/2014/main" val="1257332929"/>
                    </a:ext>
                  </a:extLst>
                </a:gridCol>
                <a:gridCol w="2673096">
                  <a:extLst>
                    <a:ext uri="{9D8B030D-6E8A-4147-A177-3AD203B41FA5}">
                      <a16:colId xmlns:a16="http://schemas.microsoft.com/office/drawing/2014/main" val="4269005163"/>
                    </a:ext>
                  </a:extLst>
                </a:gridCol>
              </a:tblGrid>
              <a:tr h="421389">
                <a:tc gridSpan="2">
                  <a:txBody>
                    <a:bodyPr/>
                    <a:lstStyle/>
                    <a:p>
                      <a:pPr algn="ctr">
                        <a:lnSpc>
                          <a:spcPct val="115000"/>
                        </a:lnSpc>
                        <a:spcAft>
                          <a:spcPts val="800"/>
                        </a:spcAft>
                      </a:pPr>
                      <a:r>
                        <a:rPr lang="es-CO" sz="2400" kern="100" dirty="0">
                          <a:solidFill>
                            <a:srgbClr val="C00000"/>
                          </a:solidFill>
                          <a:effectLst/>
                          <a:latin typeface="Arial Narrow" panose="020B0606020202030204" pitchFamily="34" charset="0"/>
                        </a:rPr>
                        <a:t>NÚMERO DE HALLAZGOS POR TIPO DE AUDITORÍA</a:t>
                      </a:r>
                      <a:endParaRPr lang="es-CO" sz="24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hMerge="1">
                  <a:txBody>
                    <a:bodyPr/>
                    <a:lstStyle/>
                    <a:p>
                      <a:endParaRPr lang="es-CO"/>
                    </a:p>
                  </a:txBody>
                  <a:tcPr/>
                </a:tc>
                <a:extLst>
                  <a:ext uri="{0D108BD9-81ED-4DB2-BD59-A6C34878D82A}">
                    <a16:rowId xmlns:a16="http://schemas.microsoft.com/office/drawing/2014/main" val="2266508221"/>
                  </a:ext>
                </a:extLst>
              </a:tr>
              <a:tr h="547875">
                <a:tc>
                  <a:txBody>
                    <a:bodyPr/>
                    <a:lstStyle/>
                    <a:p>
                      <a:pPr algn="ctr">
                        <a:lnSpc>
                          <a:spcPct val="115000"/>
                        </a:lnSpc>
                        <a:spcAft>
                          <a:spcPts val="800"/>
                        </a:spcAft>
                      </a:pPr>
                      <a:r>
                        <a:rPr lang="es-CO" sz="2400" kern="100" dirty="0">
                          <a:solidFill>
                            <a:srgbClr val="C00000"/>
                          </a:solidFill>
                          <a:effectLst/>
                          <a:latin typeface="Arial Narrow" panose="020B0606020202030204" pitchFamily="34" charset="0"/>
                        </a:rPr>
                        <a:t>Tipo Auditoría</a:t>
                      </a:r>
                      <a:endParaRPr lang="es-CO" sz="24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400" kern="100" dirty="0">
                          <a:solidFill>
                            <a:srgbClr val="C00000"/>
                          </a:solidFill>
                          <a:effectLst/>
                          <a:latin typeface="Arial Narrow" panose="020B0606020202030204" pitchFamily="34" charset="0"/>
                        </a:rPr>
                        <a:t>Cantidad Hallazgos</a:t>
                      </a:r>
                      <a:endParaRPr lang="es-CO" sz="24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26984037"/>
                  </a:ext>
                </a:extLst>
              </a:tr>
              <a:tr h="557784">
                <a:tc>
                  <a:txBody>
                    <a:bodyPr/>
                    <a:lstStyle/>
                    <a:p>
                      <a:pPr>
                        <a:lnSpc>
                          <a:spcPct val="115000"/>
                        </a:lnSpc>
                        <a:spcAft>
                          <a:spcPts val="800"/>
                        </a:spcAft>
                      </a:pPr>
                      <a:r>
                        <a:rPr lang="es-CO" sz="2400" kern="100" dirty="0">
                          <a:effectLst/>
                          <a:latin typeface="Arial Narrow" panose="020B0606020202030204" pitchFamily="34" charset="0"/>
                        </a:rPr>
                        <a:t>1. Hallazgos Contraloría General de la República </a:t>
                      </a:r>
                      <a:endParaRPr lang="es-CO" sz="2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400" kern="100">
                          <a:effectLst/>
                          <a:latin typeface="Arial Narrow" panose="020B0606020202030204" pitchFamily="34" charset="0"/>
                        </a:rPr>
                        <a:t>42</a:t>
                      </a:r>
                      <a:endParaRPr lang="es-CO" sz="2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11416165"/>
                  </a:ext>
                </a:extLst>
              </a:tr>
              <a:tr h="421389">
                <a:tc>
                  <a:txBody>
                    <a:bodyPr/>
                    <a:lstStyle/>
                    <a:p>
                      <a:pPr>
                        <a:lnSpc>
                          <a:spcPct val="115000"/>
                        </a:lnSpc>
                        <a:spcAft>
                          <a:spcPts val="800"/>
                        </a:spcAft>
                      </a:pPr>
                      <a:r>
                        <a:rPr lang="es-CO" sz="2400" kern="100" dirty="0">
                          <a:effectLst/>
                          <a:latin typeface="Arial Narrow" panose="020B0606020202030204" pitchFamily="34" charset="0"/>
                        </a:rPr>
                        <a:t>2. Hallazgos Archivo General de la Nación </a:t>
                      </a:r>
                      <a:endParaRPr lang="es-CO" sz="2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400" kern="100">
                          <a:effectLst/>
                          <a:latin typeface="Arial Narrow" panose="020B0606020202030204" pitchFamily="34" charset="0"/>
                        </a:rPr>
                        <a:t>5</a:t>
                      </a:r>
                      <a:endParaRPr lang="es-CO" sz="2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5456292"/>
                  </a:ext>
                </a:extLst>
              </a:tr>
              <a:tr h="543808">
                <a:tc>
                  <a:txBody>
                    <a:bodyPr/>
                    <a:lstStyle/>
                    <a:p>
                      <a:pPr>
                        <a:lnSpc>
                          <a:spcPct val="115000"/>
                        </a:lnSpc>
                        <a:spcAft>
                          <a:spcPts val="800"/>
                        </a:spcAft>
                      </a:pPr>
                      <a:r>
                        <a:rPr lang="es-CO" sz="2400" kern="100" dirty="0">
                          <a:effectLst/>
                          <a:latin typeface="Arial Narrow" panose="020B0606020202030204" pitchFamily="34" charset="0"/>
                        </a:rPr>
                        <a:t>3. Hallazgos Auditorias Independientes de Control Interno</a:t>
                      </a:r>
                      <a:endParaRPr lang="es-CO" sz="2400" kern="100" dirty="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400" kern="100">
                          <a:effectLst/>
                          <a:latin typeface="Arial Narrow" panose="020B0606020202030204" pitchFamily="34" charset="0"/>
                        </a:rPr>
                        <a:t>64</a:t>
                      </a:r>
                      <a:endParaRPr lang="es-CO" sz="2400" kern="100">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88492591"/>
                  </a:ext>
                </a:extLst>
              </a:tr>
              <a:tr h="421389">
                <a:tc>
                  <a:txBody>
                    <a:bodyPr/>
                    <a:lstStyle/>
                    <a:p>
                      <a:pPr algn="ctr">
                        <a:lnSpc>
                          <a:spcPct val="115000"/>
                        </a:lnSpc>
                        <a:spcAft>
                          <a:spcPts val="800"/>
                        </a:spcAft>
                      </a:pPr>
                      <a:r>
                        <a:rPr lang="es-CO" sz="2400" kern="100">
                          <a:solidFill>
                            <a:srgbClr val="C00000"/>
                          </a:solidFill>
                          <a:effectLst/>
                          <a:latin typeface="Arial Narrow" panose="020B0606020202030204" pitchFamily="34" charset="0"/>
                        </a:rPr>
                        <a:t>TOTAL</a:t>
                      </a:r>
                      <a:endParaRPr lang="es-CO" sz="2400" kern="10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tc>
                  <a:txBody>
                    <a:bodyPr/>
                    <a:lstStyle/>
                    <a:p>
                      <a:pPr algn="ctr">
                        <a:lnSpc>
                          <a:spcPct val="115000"/>
                        </a:lnSpc>
                        <a:spcAft>
                          <a:spcPts val="800"/>
                        </a:spcAft>
                      </a:pPr>
                      <a:r>
                        <a:rPr lang="es-CO" sz="2400" kern="100" dirty="0">
                          <a:solidFill>
                            <a:srgbClr val="C00000"/>
                          </a:solidFill>
                          <a:effectLst/>
                          <a:latin typeface="Arial Narrow" panose="020B0606020202030204" pitchFamily="34" charset="0"/>
                        </a:rPr>
                        <a:t>111</a:t>
                      </a:r>
                      <a:endParaRPr lang="es-CO" sz="2400" kern="100" dirty="0">
                        <a:solidFill>
                          <a:srgbClr val="C00000"/>
                        </a:solidFill>
                        <a:effectLst/>
                        <a:latin typeface="Arial Narrow" panose="020B0606020202030204" pitchFamily="34" charset="0"/>
                        <a:ea typeface="Aptos" panose="020B000402020202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40273494"/>
                  </a:ext>
                </a:extLst>
              </a:tr>
            </a:tbl>
          </a:graphicData>
        </a:graphic>
      </p:graphicFrame>
    </p:spTree>
    <p:extLst>
      <p:ext uri="{BB962C8B-B14F-4D97-AF65-F5344CB8AC3E}">
        <p14:creationId xmlns:p14="http://schemas.microsoft.com/office/powerpoint/2010/main" val="2392423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4BCAB1538BCB24D872BFF6C025C7C91" ma:contentTypeVersion="17" ma:contentTypeDescription="Crear nuevo documento." ma:contentTypeScope="" ma:versionID="26493cb4f6ea159ebd6878512499a8fe">
  <xsd:schema xmlns:xsd="http://www.w3.org/2001/XMLSchema" xmlns:xs="http://www.w3.org/2001/XMLSchema" xmlns:p="http://schemas.microsoft.com/office/2006/metadata/properties" xmlns:ns1="http://schemas.microsoft.com/sharepoint/v3" xmlns:ns2="b61d6a7d-9cff-4fa8-ac7e-c8e11781a326" xmlns:ns3="435a11ef-c2bf-4d1e-b58b-639ade20a33f" targetNamespace="http://schemas.microsoft.com/office/2006/metadata/properties" ma:root="true" ma:fieldsID="f833bdda316ee9d93aecb423397f5215" ns1:_="" ns2:_="" ns3:_="">
    <xsd:import namespace="http://schemas.microsoft.com/sharepoint/v3"/>
    <xsd:import namespace="b61d6a7d-9cff-4fa8-ac7e-c8e11781a326"/>
    <xsd:import namespace="435a11ef-c2bf-4d1e-b58b-639ade20a3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Propiedades de la Directiva de cumplimiento unificado" ma:hidden="true" ma:internalName="_ip_UnifiedCompliancePolicyProperties">
      <xsd:simpleType>
        <xsd:restriction base="dms:Note"/>
      </xsd:simpleType>
    </xsd:element>
    <xsd:element name="_ip_UnifiedCompliancePolicyUIAction" ma:index="24" nillable="true" ma:displayName="Acción de IU de la Directiva de cumplimiento unificad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1d6a7d-9cff-4fa8-ac7e-c8e11781a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a7d64430-ea87-422f-8994-68a2babe361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5a11ef-c2bf-4d1e-b58b-639ade20a33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a0a844e-30ed-483a-bf2b-182cd547dc13}" ma:internalName="TaxCatchAll" ma:showField="CatchAllData" ma:web="435a11ef-c2bf-4d1e-b58b-639ade20a33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35a11ef-c2bf-4d1e-b58b-639ade20a33f" xsi:nil="true"/>
    <_ip_UnifiedCompliancePolicyUIAction xmlns="http://schemas.microsoft.com/sharepoint/v3" xsi:nil="true"/>
    <_ip_UnifiedCompliancePolicyProperties xmlns="http://schemas.microsoft.com/sharepoint/v3" xsi:nil="true"/>
    <lcf76f155ced4ddcb4097134ff3c332f xmlns="b61d6a7d-9cff-4fa8-ac7e-c8e11781a32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187515-D052-4121-BD25-97CE1573C057}"/>
</file>

<file path=customXml/itemProps2.xml><?xml version="1.0" encoding="utf-8"?>
<ds:datastoreItem xmlns:ds="http://schemas.openxmlformats.org/officeDocument/2006/customXml" ds:itemID="{96476177-8F32-4662-840D-B6484FA0AD9A}">
  <ds:schemaRefs>
    <ds:schemaRef ds:uri="http://schemas.microsoft.com/office/2006/metadata/properties"/>
    <ds:schemaRef ds:uri="http://schemas.microsoft.com/office/infopath/2007/PartnerControls"/>
    <ds:schemaRef ds:uri="435a11ef-c2bf-4d1e-b58b-639ade20a33f"/>
    <ds:schemaRef ds:uri="16f1658b-5631-4f56-8e3e-1d2980d4e735"/>
  </ds:schemaRefs>
</ds:datastoreItem>
</file>

<file path=customXml/itemProps3.xml><?xml version="1.0" encoding="utf-8"?>
<ds:datastoreItem xmlns:ds="http://schemas.openxmlformats.org/officeDocument/2006/customXml" ds:itemID="{5F0907A4-2855-4E49-AB65-E2968128AC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2839</TotalTime>
  <Words>1258</Words>
  <Application>Microsoft Office PowerPoint</Application>
  <PresentationFormat>Panorámica</PresentationFormat>
  <Paragraphs>336</Paragraphs>
  <Slides>16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Aptos</vt:lpstr>
      <vt:lpstr>Arial</vt:lpstr>
      <vt:lpstr>Arial Narrow</vt:lpstr>
      <vt:lpstr>Calibri</vt:lpstr>
      <vt:lpstr>Calibri Light</vt:lpstr>
      <vt:lpstr>Montserrat</vt:lpstr>
      <vt:lpstr>Office Theme</vt:lpstr>
      <vt:lpstr>Presentación de PowerPoint</vt:lpstr>
      <vt:lpstr>Orden del día</vt:lpstr>
      <vt:lpstr>Presentación de PowerPoint</vt:lpstr>
      <vt:lpstr>2. PLAN ANUAL DE AUDITORIAS INTERNAS DE GESTIÓN PARA LA VIGENCIA 2024</vt:lpstr>
      <vt:lpstr>2.1. RESULTADO AUDITORIAS INDEPENDIENTES 2024</vt:lpstr>
      <vt:lpstr>2.2. RESULTADO INFORMES DE LEY 2024</vt:lpstr>
      <vt:lpstr>2.2. RESULTADO INFORMES DE SEGUIMIENTO 2024</vt:lpstr>
      <vt:lpstr>3. DEPURACIÓN PLAN DE MEJORAMIENTO INSTITUCIONAL  2022 - 2024</vt:lpstr>
      <vt:lpstr>3.1. PLAN DE MEJORAMIENTO INSTITUCIONAL CORTE 30 DE SEPTIEMBRE</vt:lpstr>
      <vt:lpstr>3.2. ESTADO PLAN DE MEJORAMIENTO INSTITUCIONAL CORTE 30 DE SEPTIEMBRE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 eduardo cetina pineda</dc:creator>
  <cp:lastModifiedBy>Lizeth Nathalia Rojas Forero</cp:lastModifiedBy>
  <cp:revision>56</cp:revision>
  <dcterms:created xsi:type="dcterms:W3CDTF">2022-08-21T22:49:05Z</dcterms:created>
  <dcterms:modified xsi:type="dcterms:W3CDTF">2024-12-09T20:16:48Z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Documento de Uso Interno</vt:lpwstr>
  </property>
  <property fmtid="{D5CDD505-2E9C-101B-9397-08002B2CF9AE}" pid="4" name="MSIP_Label_b0c896e5-fe32-4984-9bf3-650686060f97_Enabled">
    <vt:lpwstr>true</vt:lpwstr>
  </property>
  <property fmtid="{D5CDD505-2E9C-101B-9397-08002B2CF9AE}" pid="5" name="MSIP_Label_b0c896e5-fe32-4984-9bf3-650686060f97_SetDate">
    <vt:lpwstr>2022-09-29T16:30:06Z</vt:lpwstr>
  </property>
  <property fmtid="{D5CDD505-2E9C-101B-9397-08002B2CF9AE}" pid="6" name="MSIP_Label_b0c896e5-fe32-4984-9bf3-650686060f97_Method">
    <vt:lpwstr>Privileged</vt:lpwstr>
  </property>
  <property fmtid="{D5CDD505-2E9C-101B-9397-08002B2CF9AE}" pid="7" name="MSIP_Label_b0c896e5-fe32-4984-9bf3-650686060f97_Name">
    <vt:lpwstr>General</vt:lpwstr>
  </property>
  <property fmtid="{D5CDD505-2E9C-101B-9397-08002B2CF9AE}" pid="8" name="MSIP_Label_b0c896e5-fe32-4984-9bf3-650686060f97_SiteId">
    <vt:lpwstr>58ec5e61-0ed7-4021-a4f8-c2e2b3b9f5ff</vt:lpwstr>
  </property>
  <property fmtid="{D5CDD505-2E9C-101B-9397-08002B2CF9AE}" pid="9" name="MSIP_Label_b0c896e5-fe32-4984-9bf3-650686060f97_ActionId">
    <vt:lpwstr>0cab9619-cbb5-48c9-9897-0000265ab2c2</vt:lpwstr>
  </property>
  <property fmtid="{D5CDD505-2E9C-101B-9397-08002B2CF9AE}" pid="10" name="MSIP_Label_b0c896e5-fe32-4984-9bf3-650686060f97_ContentBits">
    <vt:lpwstr>0</vt:lpwstr>
  </property>
  <property fmtid="{D5CDD505-2E9C-101B-9397-08002B2CF9AE}" pid="11" name="ContentTypeId">
    <vt:lpwstr>0x01010094BCAB1538BCB24D872BFF6C025C7C91</vt:lpwstr>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MediaServiceImageTags">
    <vt:lpwstr/>
  </property>
</Properties>
</file>