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18288000" cy="10287000"/>
  <p:notesSz cx="6858000" cy="9144000"/>
  <p:embeddedFontLst>
    <p:embeddedFont>
      <p:font typeface="Arimo Bold" panose="020B0604020202020204" charset="0"/>
      <p:regular r:id="rId26"/>
    </p:embeddedFont>
    <p:embeddedFont>
      <p:font typeface="Montserrat" panose="00000500000000000000" pitchFamily="2" charset="0"/>
      <p:regular r:id="rId27"/>
      <p:bold r:id="rId28"/>
      <p:italic r:id="rId29"/>
      <p:boldItalic r:id="rId30"/>
    </p:embeddedFont>
    <p:embeddedFont>
      <p:font typeface="Montserrat Bold" panose="00000800000000000000" pitchFamily="2" charset="0"/>
      <p:regular r:id="rId31"/>
      <p:bold r:id="rId32"/>
    </p:embeddedFont>
    <p:embeddedFont>
      <p:font typeface="Montserrat Bold Italics" panose="020B0604020202020204" charset="0"/>
      <p:regular r:id="rId33"/>
    </p:embeddedFont>
    <p:embeddedFont>
      <p:font typeface="Montserrat Medium" panose="00000600000000000000" pitchFamily="2" charset="0"/>
      <p:regular r:id="rId34"/>
      <p:italic r:id="rId35"/>
    </p:embeddedFont>
    <p:embeddedFont>
      <p:font typeface="Poppins Bold" panose="00000800000000000000" pitchFamily="2" charset="0"/>
      <p:regular r:id="rId36"/>
      <p:bold r:id="rId37"/>
    </p:embeddedFont>
    <p:embeddedFont>
      <p:font typeface="Poppins Semi-Bold" panose="020B0604020202020204" charset="0"/>
      <p:regular r:id="rId38"/>
    </p:embeddedFont>
    <p:embeddedFont>
      <p:font typeface="Poppins Ultra-Bold" panose="020B0604020202020204" charset="0"/>
      <p:regular r:id="rId39"/>
    </p:embeddedFont>
    <p:embeddedFont>
      <p:font typeface="TT Rounds Condensed" panose="020B0604020202020204" charset="0"/>
      <p:regular r:id="rId40"/>
    </p:embeddedFont>
    <p:embeddedFont>
      <p:font typeface="TT Rounds Condensed Bold" panose="020B0604020202020204" charset="0"/>
      <p:regular r:id="rId41"/>
    </p:embeddedFont>
    <p:embeddedFont>
      <p:font typeface="มอนตี้" panose="020B0604020202020204" charset="-34"/>
      <p:regular r:id="rId42"/>
    </p:embeddedFont>
    <p:embeddedFont>
      <p:font typeface="มอนตี้ Bold" panose="020B0604020202020204" charset="-34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5E4174-C2C5-9C07-A5C7-4EB7B2C3AD9A}" v="4" dt="2024-10-21T21:24:46.5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24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jandra Aldana Ravelo" userId="S::alejandra.aldana@unp.gov.co::6f24397d-e6cb-470c-a933-6f9893a44476" providerId="AD" clId="Web-{985E4174-C2C5-9C07-A5C7-4EB7B2C3AD9A}"/>
    <pc:docChg chg="modSld">
      <pc:chgData name="Alejandra Aldana Ravelo" userId="S::alejandra.aldana@unp.gov.co::6f24397d-e6cb-470c-a933-6f9893a44476" providerId="AD" clId="Web-{985E4174-C2C5-9C07-A5C7-4EB7B2C3AD9A}" dt="2024-10-21T21:24:46.594" v="3"/>
      <pc:docMkLst>
        <pc:docMk/>
      </pc:docMkLst>
      <pc:sldChg chg="delSp modSp">
        <pc:chgData name="Alejandra Aldana Ravelo" userId="S::alejandra.aldana@unp.gov.co::6f24397d-e6cb-470c-a933-6f9893a44476" providerId="AD" clId="Web-{985E4174-C2C5-9C07-A5C7-4EB7B2C3AD9A}" dt="2024-10-21T21:24:46.594" v="3"/>
        <pc:sldMkLst>
          <pc:docMk/>
          <pc:sldMk cId="0" sldId="264"/>
        </pc:sldMkLst>
        <pc:spChg chg="del mod">
          <ac:chgData name="Alejandra Aldana Ravelo" userId="S::alejandra.aldana@unp.gov.co::6f24397d-e6cb-470c-a933-6f9893a44476" providerId="AD" clId="Web-{985E4174-C2C5-9C07-A5C7-4EB7B2C3AD9A}" dt="2024-10-21T21:24:46.594" v="3"/>
          <ac:spMkLst>
            <pc:docMk/>
            <pc:sldMk cId="0" sldId="264"/>
            <ac:spMk id="2" creationId="{00000000-0000-0000-0000-000000000000}"/>
          </ac:spMkLst>
        </pc:spChg>
      </pc:sldChg>
    </pc:docChg>
  </pc:docChgLst>
  <pc:docChgLst>
    <pc:chgData name="Fabian Felipe Vaca Daza" userId="49780257-4459-4183-b998-9b9151d47e60" providerId="ADAL" clId="{07942345-4B95-4D31-B10E-683CA99D7AF3}"/>
    <pc:docChg chg="modSld">
      <pc:chgData name="Fabian Felipe Vaca Daza" userId="49780257-4459-4183-b998-9b9151d47e60" providerId="ADAL" clId="{07942345-4B95-4D31-B10E-683CA99D7AF3}" dt="2024-10-04T11:58:58.294" v="6" actId="13926"/>
      <pc:docMkLst>
        <pc:docMk/>
      </pc:docMkLst>
      <pc:sldChg chg="modSp mod">
        <pc:chgData name="Fabian Felipe Vaca Daza" userId="49780257-4459-4183-b998-9b9151d47e60" providerId="ADAL" clId="{07942345-4B95-4D31-B10E-683CA99D7AF3}" dt="2024-10-04T11:58:58.294" v="6" actId="13926"/>
        <pc:sldMkLst>
          <pc:docMk/>
          <pc:sldMk cId="0" sldId="260"/>
        </pc:sldMkLst>
        <pc:spChg chg="mod">
          <ac:chgData name="Fabian Felipe Vaca Daza" userId="49780257-4459-4183-b998-9b9151d47e60" providerId="ADAL" clId="{07942345-4B95-4D31-B10E-683CA99D7AF3}" dt="2024-10-04T11:58:55.508" v="5" actId="13926"/>
          <ac:spMkLst>
            <pc:docMk/>
            <pc:sldMk cId="0" sldId="260"/>
            <ac:spMk id="44" creationId="{00000000-0000-0000-0000-000000000000}"/>
          </ac:spMkLst>
        </pc:spChg>
        <pc:spChg chg="mod">
          <ac:chgData name="Fabian Felipe Vaca Daza" userId="49780257-4459-4183-b998-9b9151d47e60" providerId="ADAL" clId="{07942345-4B95-4D31-B10E-683CA99D7AF3}" dt="2024-10-04T11:58:58.294" v="6" actId="13926"/>
          <ac:spMkLst>
            <pc:docMk/>
            <pc:sldMk cId="0" sldId="260"/>
            <ac:spMk id="45" creationId="{00000000-0000-0000-0000-000000000000}"/>
          </ac:spMkLst>
        </pc:spChg>
      </pc:sldChg>
      <pc:sldChg chg="modSp mod">
        <pc:chgData name="Fabian Felipe Vaca Daza" userId="49780257-4459-4183-b998-9b9151d47e60" providerId="ADAL" clId="{07942345-4B95-4D31-B10E-683CA99D7AF3}" dt="2024-10-04T11:58:24.217" v="4" actId="404"/>
        <pc:sldMkLst>
          <pc:docMk/>
          <pc:sldMk cId="0" sldId="262"/>
        </pc:sldMkLst>
        <pc:spChg chg="mod">
          <ac:chgData name="Fabian Felipe Vaca Daza" userId="49780257-4459-4183-b998-9b9151d47e60" providerId="ADAL" clId="{07942345-4B95-4D31-B10E-683CA99D7AF3}" dt="2024-10-04T11:58:24.217" v="4" actId="404"/>
          <ac:spMkLst>
            <pc:docMk/>
            <pc:sldMk cId="0" sldId="262"/>
            <ac:spMk id="9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71.png"/><Relationship Id="rId18" Type="http://schemas.openxmlformats.org/officeDocument/2006/relationships/image" Target="../media/image76.svg"/><Relationship Id="rId3" Type="http://schemas.openxmlformats.org/officeDocument/2006/relationships/image" Target="../media/image3.svg"/><Relationship Id="rId21" Type="http://schemas.openxmlformats.org/officeDocument/2006/relationships/image" Target="../media/image79.pn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17" Type="http://schemas.openxmlformats.org/officeDocument/2006/relationships/image" Target="../media/image75.png"/><Relationship Id="rId2" Type="http://schemas.openxmlformats.org/officeDocument/2006/relationships/image" Target="../media/image2.png"/><Relationship Id="rId16" Type="http://schemas.openxmlformats.org/officeDocument/2006/relationships/image" Target="../media/image74.svg"/><Relationship Id="rId20" Type="http://schemas.openxmlformats.org/officeDocument/2006/relationships/image" Target="../media/image7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24" Type="http://schemas.openxmlformats.org/officeDocument/2006/relationships/image" Target="../media/image82.sv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10" Type="http://schemas.openxmlformats.org/officeDocument/2006/relationships/image" Target="../media/image68.svg"/><Relationship Id="rId19" Type="http://schemas.openxmlformats.org/officeDocument/2006/relationships/image" Target="../media/image77.png"/><Relationship Id="rId4" Type="http://schemas.openxmlformats.org/officeDocument/2006/relationships/image" Target="../media/image5.png"/><Relationship Id="rId9" Type="http://schemas.openxmlformats.org/officeDocument/2006/relationships/image" Target="../media/image67.png"/><Relationship Id="rId14" Type="http://schemas.openxmlformats.org/officeDocument/2006/relationships/image" Target="../media/image72.svg"/><Relationship Id="rId22" Type="http://schemas.openxmlformats.org/officeDocument/2006/relationships/image" Target="../media/image8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.sv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.sv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95.png"/><Relationship Id="rId18" Type="http://schemas.openxmlformats.org/officeDocument/2006/relationships/image" Target="../media/image100.svg"/><Relationship Id="rId3" Type="http://schemas.openxmlformats.org/officeDocument/2006/relationships/image" Target="../media/image3.svg"/><Relationship Id="rId21" Type="http://schemas.openxmlformats.org/officeDocument/2006/relationships/image" Target="../media/image103.png"/><Relationship Id="rId7" Type="http://schemas.openxmlformats.org/officeDocument/2006/relationships/image" Target="../media/image89.png"/><Relationship Id="rId12" Type="http://schemas.openxmlformats.org/officeDocument/2006/relationships/image" Target="../media/image94.svg"/><Relationship Id="rId17" Type="http://schemas.openxmlformats.org/officeDocument/2006/relationships/image" Target="../media/image99.png"/><Relationship Id="rId2" Type="http://schemas.openxmlformats.org/officeDocument/2006/relationships/image" Target="../media/image2.png"/><Relationship Id="rId16" Type="http://schemas.openxmlformats.org/officeDocument/2006/relationships/image" Target="../media/image98.svg"/><Relationship Id="rId20" Type="http://schemas.openxmlformats.org/officeDocument/2006/relationships/image" Target="../media/image10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svg"/><Relationship Id="rId19" Type="http://schemas.openxmlformats.org/officeDocument/2006/relationships/image" Target="../media/image101.png"/><Relationship Id="rId4" Type="http://schemas.openxmlformats.org/officeDocument/2006/relationships/image" Target="../media/image5.png"/><Relationship Id="rId9" Type="http://schemas.openxmlformats.org/officeDocument/2006/relationships/image" Target="../media/image91.png"/><Relationship Id="rId14" Type="http://schemas.openxmlformats.org/officeDocument/2006/relationships/image" Target="../media/image96.svg"/><Relationship Id="rId22" Type="http://schemas.openxmlformats.org/officeDocument/2006/relationships/image" Target="../media/image10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26" Type="http://schemas.openxmlformats.org/officeDocument/2006/relationships/image" Target="../media/image30.svg"/><Relationship Id="rId3" Type="http://schemas.openxmlformats.org/officeDocument/2006/relationships/image" Target="../media/image3.sv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5.png"/><Relationship Id="rId2" Type="http://schemas.openxmlformats.org/officeDocument/2006/relationships/image" Target="../media/image2.png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24" Type="http://schemas.openxmlformats.org/officeDocument/2006/relationships/image" Target="../media/image28.svg"/><Relationship Id="rId32" Type="http://schemas.openxmlformats.org/officeDocument/2006/relationships/image" Target="../media/image36.sv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sv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Relationship Id="rId27" Type="http://schemas.openxmlformats.org/officeDocument/2006/relationships/image" Target="../media/image31.png"/><Relationship Id="rId30" Type="http://schemas.openxmlformats.org/officeDocument/2006/relationships/image" Target="../media/image34.svg"/><Relationship Id="rId8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.sv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17" Type="http://schemas.openxmlformats.org/officeDocument/2006/relationships/image" Target="../media/image5.png"/><Relationship Id="rId2" Type="http://schemas.openxmlformats.org/officeDocument/2006/relationships/image" Target="../media/image2.png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svg"/><Relationship Id="rId7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svg"/><Relationship Id="rId7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10"/>
            <a:ext cx="18288000" cy="10281980"/>
          </a:xfrm>
          <a:custGeom>
            <a:avLst/>
            <a:gdLst/>
            <a:ahLst/>
            <a:cxnLst/>
            <a:rect l="l" t="t" r="r" b="b"/>
            <a:pathLst>
              <a:path w="18288000" h="10281980">
                <a:moveTo>
                  <a:pt x="0" y="0"/>
                </a:moveTo>
                <a:lnTo>
                  <a:pt x="18288000" y="0"/>
                </a:lnTo>
                <a:lnTo>
                  <a:pt x="18288000" y="10281979"/>
                </a:lnTo>
                <a:lnTo>
                  <a:pt x="0" y="102819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85979" y="-232474"/>
            <a:ext cx="18714202" cy="10519474"/>
            <a:chOff x="0" y="0"/>
            <a:chExt cx="24952270" cy="140259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952325" cy="14026007"/>
            </a:xfrm>
            <a:custGeom>
              <a:avLst/>
              <a:gdLst/>
              <a:ahLst/>
              <a:cxnLst/>
              <a:rect l="l" t="t" r="r" b="b"/>
              <a:pathLst>
                <a:path w="24952325" h="14026007">
                  <a:moveTo>
                    <a:pt x="0" y="0"/>
                  </a:moveTo>
                  <a:lnTo>
                    <a:pt x="24952325" y="0"/>
                  </a:lnTo>
                  <a:lnTo>
                    <a:pt x="24952325" y="14026007"/>
                  </a:lnTo>
                  <a:lnTo>
                    <a:pt x="0" y="14026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-1656274" y="-1526877"/>
            <a:ext cx="23265444" cy="12499676"/>
          </a:xfrm>
          <a:custGeom>
            <a:avLst/>
            <a:gdLst/>
            <a:ahLst/>
            <a:cxnLst/>
            <a:rect l="l" t="t" r="r" b="b"/>
            <a:pathLst>
              <a:path w="23265444" h="12499676">
                <a:moveTo>
                  <a:pt x="0" y="0"/>
                </a:moveTo>
                <a:lnTo>
                  <a:pt x="23265444" y="0"/>
                </a:lnTo>
                <a:lnTo>
                  <a:pt x="23265444" y="12499676"/>
                </a:lnTo>
                <a:lnTo>
                  <a:pt x="0" y="12499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82" r="-88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7931324" y="5448503"/>
            <a:ext cx="4835986" cy="4835986"/>
          </a:xfrm>
          <a:custGeom>
            <a:avLst/>
            <a:gdLst/>
            <a:ahLst/>
            <a:cxnLst/>
            <a:rect l="l" t="t" r="r" b="b"/>
            <a:pathLst>
              <a:path w="4835986" h="4835986">
                <a:moveTo>
                  <a:pt x="0" y="0"/>
                </a:moveTo>
                <a:lnTo>
                  <a:pt x="4835986" y="0"/>
                </a:lnTo>
                <a:lnTo>
                  <a:pt x="4835986" y="4835986"/>
                </a:lnTo>
                <a:lnTo>
                  <a:pt x="0" y="48359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829302" y="2720949"/>
            <a:ext cx="11938008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9"/>
              </a:lnSpc>
            </a:pPr>
            <a:r>
              <a:rPr lang="en-US" sz="68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Rediseño Institucional</a:t>
            </a:r>
          </a:p>
          <a:p>
            <a:pPr algn="l">
              <a:lnSpc>
                <a:spcPts val="5399"/>
              </a:lnSpc>
            </a:pPr>
            <a:r>
              <a:rPr lang="en-US" sz="4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Unidad Nacional de Protección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5968" y="7473247"/>
            <a:ext cx="8183713" cy="125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4 de octubre de 2024</a:t>
            </a:r>
          </a:p>
          <a:p>
            <a:pPr algn="l">
              <a:lnSpc>
                <a:spcPts val="2520"/>
              </a:lnSpc>
            </a:pPr>
            <a:endParaRPr lang="en-US" sz="2100" b="1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>
              <a:lnSpc>
                <a:spcPts val="2520"/>
              </a:lnSpc>
            </a:pPr>
            <a:endParaRPr lang="en-US" sz="2100" b="1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>
              <a:lnSpc>
                <a:spcPts val="2520"/>
              </a:lnSpc>
            </a:pPr>
            <a:r>
              <a:rPr lang="en-US" sz="21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SUBDIRECCIÓN DE TALENTO HUMANO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6275" y="-225987"/>
            <a:ext cx="20383155" cy="11198786"/>
          </a:xfrm>
          <a:custGeom>
            <a:avLst/>
            <a:gdLst/>
            <a:ahLst/>
            <a:cxnLst/>
            <a:rect l="l" t="t" r="r" b="b"/>
            <a:pathLst>
              <a:path w="20383155" h="11198786">
                <a:moveTo>
                  <a:pt x="0" y="0"/>
                </a:moveTo>
                <a:lnTo>
                  <a:pt x="20383156" y="0"/>
                </a:lnTo>
                <a:lnTo>
                  <a:pt x="20383156" y="11198786"/>
                </a:lnTo>
                <a:lnTo>
                  <a:pt x="0" y="11198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16" r="-1615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6208950" y="0"/>
            <a:ext cx="2079050" cy="2079050"/>
          </a:xfrm>
          <a:custGeom>
            <a:avLst/>
            <a:gdLst/>
            <a:ahLst/>
            <a:cxnLst/>
            <a:rect l="l" t="t" r="r" b="b"/>
            <a:pathLst>
              <a:path w="2079050" h="2079050">
                <a:moveTo>
                  <a:pt x="0" y="0"/>
                </a:moveTo>
                <a:lnTo>
                  <a:pt x="2079050" y="0"/>
                </a:lnTo>
                <a:lnTo>
                  <a:pt x="2079050" y="2079050"/>
                </a:lnTo>
                <a:lnTo>
                  <a:pt x="0" y="2079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10862462" y="4201462"/>
            <a:ext cx="1899781" cy="1609632"/>
          </a:xfrm>
          <a:custGeom>
            <a:avLst/>
            <a:gdLst/>
            <a:ahLst/>
            <a:cxnLst/>
            <a:rect l="l" t="t" r="r" b="b"/>
            <a:pathLst>
              <a:path w="1899781" h="1609632">
                <a:moveTo>
                  <a:pt x="0" y="0"/>
                </a:moveTo>
                <a:lnTo>
                  <a:pt x="1899781" y="0"/>
                </a:lnTo>
                <a:lnTo>
                  <a:pt x="1899781" y="1609632"/>
                </a:lnTo>
                <a:lnTo>
                  <a:pt x="0" y="16096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>
            <a:off x="11310012" y="4355067"/>
            <a:ext cx="1062828" cy="1035774"/>
          </a:xfrm>
          <a:custGeom>
            <a:avLst/>
            <a:gdLst/>
            <a:ahLst/>
            <a:cxnLst/>
            <a:rect l="l" t="t" r="r" b="b"/>
            <a:pathLst>
              <a:path w="1062828" h="1035774">
                <a:moveTo>
                  <a:pt x="0" y="0"/>
                </a:moveTo>
                <a:lnTo>
                  <a:pt x="1062829" y="0"/>
                </a:lnTo>
                <a:lnTo>
                  <a:pt x="1062829" y="1035775"/>
                </a:lnTo>
                <a:lnTo>
                  <a:pt x="0" y="10357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TextBox 6"/>
          <p:cNvSpPr txBox="1"/>
          <p:nvPr/>
        </p:nvSpPr>
        <p:spPr>
          <a:xfrm>
            <a:off x="2322196" y="3762235"/>
            <a:ext cx="2699336" cy="1118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214" b="1" spc="35">
                <a:solidFill>
                  <a:srgbClr val="06458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01. Directivas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585962" y="-4274002"/>
            <a:ext cx="8626208" cy="862620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dash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40824" tIns="40824" rIns="40824" bIns="40824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090422" y="2125436"/>
            <a:ext cx="347191" cy="34719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260E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40824" tIns="40824" rIns="40824" bIns="40824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471957" y="3563439"/>
            <a:ext cx="347191" cy="34719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C3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40824" tIns="40824" rIns="40824" bIns="40824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753717" y="4138170"/>
            <a:ext cx="347191" cy="34719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BF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40824" tIns="40824" rIns="40824" bIns="40824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964023" y="3559805"/>
            <a:ext cx="347191" cy="34719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755B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40824" tIns="40824" rIns="40824" bIns="40824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430677" y="2053266"/>
            <a:ext cx="347191" cy="34719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DEDC6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40824" tIns="40824" rIns="40824" bIns="40824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2721973" y="1987772"/>
            <a:ext cx="1899781" cy="1609632"/>
          </a:xfrm>
          <a:custGeom>
            <a:avLst/>
            <a:gdLst/>
            <a:ahLst/>
            <a:cxnLst/>
            <a:rect l="l" t="t" r="r" b="b"/>
            <a:pathLst>
              <a:path w="1899781" h="1609632">
                <a:moveTo>
                  <a:pt x="0" y="0"/>
                </a:moveTo>
                <a:lnTo>
                  <a:pt x="1899781" y="0"/>
                </a:lnTo>
                <a:lnTo>
                  <a:pt x="1899781" y="1609632"/>
                </a:lnTo>
                <a:lnTo>
                  <a:pt x="0" y="16096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6" name="Freeform 26"/>
          <p:cNvSpPr/>
          <p:nvPr/>
        </p:nvSpPr>
        <p:spPr>
          <a:xfrm>
            <a:off x="3056583" y="2182223"/>
            <a:ext cx="1080517" cy="992111"/>
          </a:xfrm>
          <a:custGeom>
            <a:avLst/>
            <a:gdLst/>
            <a:ahLst/>
            <a:cxnLst/>
            <a:rect l="l" t="t" r="r" b="b"/>
            <a:pathLst>
              <a:path w="1080517" h="992111">
                <a:moveTo>
                  <a:pt x="0" y="0"/>
                </a:moveTo>
                <a:lnTo>
                  <a:pt x="1080517" y="0"/>
                </a:lnTo>
                <a:lnTo>
                  <a:pt x="1080517" y="992111"/>
                </a:lnTo>
                <a:lnTo>
                  <a:pt x="0" y="9921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7" name="TextBox 27"/>
          <p:cNvSpPr txBox="1"/>
          <p:nvPr/>
        </p:nvSpPr>
        <p:spPr>
          <a:xfrm>
            <a:off x="7729645" y="6702443"/>
            <a:ext cx="2409086" cy="1118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214" b="1" spc="35">
                <a:solidFill>
                  <a:srgbClr val="06458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03. Org. Sindicales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529112" y="6051813"/>
            <a:ext cx="2572055" cy="1352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2614" b="1" spc="28">
                <a:solidFill>
                  <a:srgbClr val="06458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04. Mesa Técnica - Sub Especializada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992195" y="3769762"/>
            <a:ext cx="2783755" cy="1118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214" b="1" spc="35">
                <a:solidFill>
                  <a:srgbClr val="06458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05. Equipo de Rediseño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792096" y="6018319"/>
            <a:ext cx="2317533" cy="1690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214" b="1" spc="35">
                <a:solidFill>
                  <a:srgbClr val="06458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02. Enlaces Técnicos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646951" y="5196671"/>
            <a:ext cx="2049825" cy="957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3"/>
              </a:lnSpc>
            </a:pPr>
            <a:r>
              <a:rPr lang="en-US" sz="144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Responsables de dar la visión estratégica directiva y política de la Entidad.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013434" y="8004228"/>
            <a:ext cx="2049825" cy="957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3"/>
              </a:lnSpc>
            </a:pPr>
            <a:r>
              <a:rPr lang="en-US" sz="144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Colaboradores idóneos de amplio conocimiento de la entidad.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874154" y="8232936"/>
            <a:ext cx="2049825" cy="1195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3"/>
              </a:lnSpc>
            </a:pPr>
            <a:r>
              <a:rPr lang="en-US" sz="144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Asociaciones de trabajadores que brindarán una perspectiva desde los trabajadores.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886014" y="7530502"/>
            <a:ext cx="2049825" cy="1195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3"/>
              </a:lnSpc>
            </a:pPr>
            <a:r>
              <a:rPr lang="en-US" sz="144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Comisión especializada en los temas específicos de la Subdirección Especializada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359612" y="5080086"/>
            <a:ext cx="2049825" cy="1195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3"/>
              </a:lnSpc>
            </a:pPr>
            <a:r>
              <a:rPr lang="en-US" sz="144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Grupo de trabajo articulador de información, análisis y desarrollo de metodologías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084716" y="1679249"/>
            <a:ext cx="5976607" cy="1129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5"/>
              </a:lnSpc>
            </a:pPr>
            <a:r>
              <a:rPr lang="en-US" sz="8255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REDISEÑO</a:t>
            </a:r>
          </a:p>
        </p:txBody>
      </p:sp>
      <p:sp>
        <p:nvSpPr>
          <p:cNvPr id="37" name="Freeform 37"/>
          <p:cNvSpPr/>
          <p:nvPr/>
        </p:nvSpPr>
        <p:spPr>
          <a:xfrm>
            <a:off x="5130089" y="4195050"/>
            <a:ext cx="1899781" cy="1609632"/>
          </a:xfrm>
          <a:custGeom>
            <a:avLst/>
            <a:gdLst/>
            <a:ahLst/>
            <a:cxnLst/>
            <a:rect l="l" t="t" r="r" b="b"/>
            <a:pathLst>
              <a:path w="1899781" h="1609632">
                <a:moveTo>
                  <a:pt x="0" y="0"/>
                </a:moveTo>
                <a:lnTo>
                  <a:pt x="1899781" y="0"/>
                </a:lnTo>
                <a:lnTo>
                  <a:pt x="1899781" y="1609632"/>
                </a:lnTo>
                <a:lnTo>
                  <a:pt x="0" y="16096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8" name="Freeform 38"/>
          <p:cNvSpPr/>
          <p:nvPr/>
        </p:nvSpPr>
        <p:spPr>
          <a:xfrm>
            <a:off x="5477960" y="4400726"/>
            <a:ext cx="1120772" cy="1090206"/>
          </a:xfrm>
          <a:custGeom>
            <a:avLst/>
            <a:gdLst/>
            <a:ahLst/>
            <a:cxnLst/>
            <a:rect l="l" t="t" r="r" b="b"/>
            <a:pathLst>
              <a:path w="1120772" h="1090206">
                <a:moveTo>
                  <a:pt x="0" y="0"/>
                </a:moveTo>
                <a:lnTo>
                  <a:pt x="1120772" y="0"/>
                </a:lnTo>
                <a:lnTo>
                  <a:pt x="1120772" y="1090206"/>
                </a:lnTo>
                <a:lnTo>
                  <a:pt x="0" y="10902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9" name="Freeform 39"/>
          <p:cNvSpPr/>
          <p:nvPr/>
        </p:nvSpPr>
        <p:spPr>
          <a:xfrm>
            <a:off x="13359612" y="2053266"/>
            <a:ext cx="1899781" cy="1609632"/>
          </a:xfrm>
          <a:custGeom>
            <a:avLst/>
            <a:gdLst/>
            <a:ahLst/>
            <a:cxnLst/>
            <a:rect l="l" t="t" r="r" b="b"/>
            <a:pathLst>
              <a:path w="1899781" h="1609632">
                <a:moveTo>
                  <a:pt x="0" y="0"/>
                </a:moveTo>
                <a:lnTo>
                  <a:pt x="1899781" y="0"/>
                </a:lnTo>
                <a:lnTo>
                  <a:pt x="1899781" y="1609632"/>
                </a:lnTo>
                <a:lnTo>
                  <a:pt x="0" y="16096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0" name="Freeform 40"/>
          <p:cNvSpPr/>
          <p:nvPr/>
        </p:nvSpPr>
        <p:spPr>
          <a:xfrm>
            <a:off x="13805923" y="2199448"/>
            <a:ext cx="923762" cy="1080998"/>
          </a:xfrm>
          <a:custGeom>
            <a:avLst/>
            <a:gdLst/>
            <a:ahLst/>
            <a:cxnLst/>
            <a:rect l="l" t="t" r="r" b="b"/>
            <a:pathLst>
              <a:path w="923762" h="1080998">
                <a:moveTo>
                  <a:pt x="0" y="0"/>
                </a:moveTo>
                <a:lnTo>
                  <a:pt x="923762" y="0"/>
                </a:lnTo>
                <a:lnTo>
                  <a:pt x="923762" y="1080998"/>
                </a:lnTo>
                <a:lnTo>
                  <a:pt x="0" y="108099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1" name="Freeform 41"/>
          <p:cNvSpPr/>
          <p:nvPr/>
        </p:nvSpPr>
        <p:spPr>
          <a:xfrm>
            <a:off x="7927890" y="4932196"/>
            <a:ext cx="1899781" cy="1609632"/>
          </a:xfrm>
          <a:custGeom>
            <a:avLst/>
            <a:gdLst/>
            <a:ahLst/>
            <a:cxnLst/>
            <a:rect l="l" t="t" r="r" b="b"/>
            <a:pathLst>
              <a:path w="1899781" h="1609632">
                <a:moveTo>
                  <a:pt x="0" y="0"/>
                </a:moveTo>
                <a:lnTo>
                  <a:pt x="1899780" y="0"/>
                </a:lnTo>
                <a:lnTo>
                  <a:pt x="1899780" y="1609633"/>
                </a:lnTo>
                <a:lnTo>
                  <a:pt x="0" y="160963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2" name="Freeform 42"/>
          <p:cNvSpPr/>
          <p:nvPr/>
        </p:nvSpPr>
        <p:spPr>
          <a:xfrm>
            <a:off x="8360591" y="5187724"/>
            <a:ext cx="1034377" cy="944104"/>
          </a:xfrm>
          <a:custGeom>
            <a:avLst/>
            <a:gdLst/>
            <a:ahLst/>
            <a:cxnLst/>
            <a:rect l="l" t="t" r="r" b="b"/>
            <a:pathLst>
              <a:path w="1034377" h="944104">
                <a:moveTo>
                  <a:pt x="0" y="0"/>
                </a:moveTo>
                <a:lnTo>
                  <a:pt x="1034378" y="0"/>
                </a:lnTo>
                <a:lnTo>
                  <a:pt x="1034378" y="944104"/>
                </a:lnTo>
                <a:lnTo>
                  <a:pt x="0" y="94410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3" name="TextBox 43"/>
          <p:cNvSpPr txBox="1"/>
          <p:nvPr/>
        </p:nvSpPr>
        <p:spPr>
          <a:xfrm>
            <a:off x="6220408" y="741559"/>
            <a:ext cx="5761001" cy="672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0"/>
              </a:lnSpc>
            </a:pPr>
            <a:r>
              <a:rPr lang="en-US" sz="495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Grupos Focales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6275" y="-225987"/>
            <a:ext cx="20383155" cy="11198786"/>
          </a:xfrm>
          <a:custGeom>
            <a:avLst/>
            <a:gdLst/>
            <a:ahLst/>
            <a:cxnLst/>
            <a:rect l="l" t="t" r="r" b="b"/>
            <a:pathLst>
              <a:path w="20383155" h="11198786">
                <a:moveTo>
                  <a:pt x="0" y="0"/>
                </a:moveTo>
                <a:lnTo>
                  <a:pt x="20383156" y="0"/>
                </a:lnTo>
                <a:lnTo>
                  <a:pt x="20383156" y="11198786"/>
                </a:lnTo>
                <a:lnTo>
                  <a:pt x="0" y="11198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16" r="-1615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8315887" y="3818557"/>
            <a:ext cx="5438289" cy="3847064"/>
            <a:chOff x="0" y="0"/>
            <a:chExt cx="7251052" cy="51294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251065" cy="5129530"/>
            </a:xfrm>
            <a:custGeom>
              <a:avLst/>
              <a:gdLst/>
              <a:ahLst/>
              <a:cxnLst/>
              <a:rect l="l" t="t" r="r" b="b"/>
              <a:pathLst>
                <a:path w="7251065" h="5129530">
                  <a:moveTo>
                    <a:pt x="0" y="308229"/>
                  </a:moveTo>
                  <a:cubicBezTo>
                    <a:pt x="0" y="137922"/>
                    <a:pt x="137922" y="0"/>
                    <a:pt x="308229" y="0"/>
                  </a:cubicBezTo>
                  <a:lnTo>
                    <a:pt x="6942836" y="0"/>
                  </a:lnTo>
                  <a:cubicBezTo>
                    <a:pt x="7113016" y="0"/>
                    <a:pt x="7251065" y="137922"/>
                    <a:pt x="7251065" y="308229"/>
                  </a:cubicBezTo>
                  <a:lnTo>
                    <a:pt x="7251065" y="4821301"/>
                  </a:lnTo>
                  <a:cubicBezTo>
                    <a:pt x="7251065" y="4991481"/>
                    <a:pt x="7113143" y="5129530"/>
                    <a:pt x="6942836" y="5129530"/>
                  </a:cubicBezTo>
                  <a:lnTo>
                    <a:pt x="308229" y="5129530"/>
                  </a:lnTo>
                  <a:cubicBezTo>
                    <a:pt x="137922" y="5129403"/>
                    <a:pt x="0" y="4991481"/>
                    <a:pt x="0" y="4821301"/>
                  </a:cubicBezTo>
                  <a:close/>
                </a:path>
              </a:pathLst>
            </a:custGeom>
            <a:solidFill>
              <a:srgbClr val="800000">
                <a:alpha val="49804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8139057" y="4696084"/>
            <a:ext cx="4931955" cy="109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9"/>
              </a:lnSpc>
            </a:pPr>
            <a:r>
              <a:rPr lang="en-US" sz="8100" spc="75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Diagnóstico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7804328" y="6011386"/>
            <a:ext cx="4290592" cy="817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9"/>
              </a:lnSpc>
            </a:pPr>
            <a:r>
              <a:rPr lang="en-US" sz="3000" b="1" spc="28">
                <a:solidFill>
                  <a:srgbClr val="203864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¿Como estamos? ¿Que pasa en el sector?</a:t>
            </a:r>
          </a:p>
        </p:txBody>
      </p:sp>
      <p:sp>
        <p:nvSpPr>
          <p:cNvPr id="7" name="Freeform 7"/>
          <p:cNvSpPr/>
          <p:nvPr/>
        </p:nvSpPr>
        <p:spPr>
          <a:xfrm>
            <a:off x="-9952893" y="4435218"/>
            <a:ext cx="1594996" cy="2553408"/>
          </a:xfrm>
          <a:custGeom>
            <a:avLst/>
            <a:gdLst/>
            <a:ahLst/>
            <a:cxnLst/>
            <a:rect l="l" t="t" r="r" b="b"/>
            <a:pathLst>
              <a:path w="1594996" h="2553408">
                <a:moveTo>
                  <a:pt x="0" y="0"/>
                </a:moveTo>
                <a:lnTo>
                  <a:pt x="1594997" y="0"/>
                </a:lnTo>
                <a:lnTo>
                  <a:pt x="1594997" y="2553408"/>
                </a:lnTo>
                <a:lnTo>
                  <a:pt x="0" y="2553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95" b="-19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8" name="Group 8"/>
          <p:cNvGrpSpPr/>
          <p:nvPr/>
        </p:nvGrpSpPr>
        <p:grpSpPr>
          <a:xfrm>
            <a:off x="-3997902" y="6562426"/>
            <a:ext cx="1699858" cy="1477158"/>
            <a:chOff x="0" y="0"/>
            <a:chExt cx="2266478" cy="19695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66442" cy="1969516"/>
            </a:xfrm>
            <a:custGeom>
              <a:avLst/>
              <a:gdLst/>
              <a:ahLst/>
              <a:cxnLst/>
              <a:rect l="l" t="t" r="r" b="b"/>
              <a:pathLst>
                <a:path w="2266442" h="1969516">
                  <a:moveTo>
                    <a:pt x="0" y="0"/>
                  </a:moveTo>
                  <a:lnTo>
                    <a:pt x="2266442" y="0"/>
                  </a:lnTo>
                  <a:lnTo>
                    <a:pt x="2266442" y="1969516"/>
                  </a:lnTo>
                  <a:lnTo>
                    <a:pt x="0" y="1969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57" r="-1" b="-25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73712" y="4087531"/>
            <a:ext cx="13740576" cy="427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9"/>
              </a:lnSpc>
            </a:pPr>
            <a:r>
              <a:rPr lang="en-US" sz="6699" b="1">
                <a:solidFill>
                  <a:srgbClr val="1F4E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¿Por qué necesitamos el conocimiento colectivo?</a:t>
            </a:r>
          </a:p>
          <a:p>
            <a:pPr algn="ctr">
              <a:lnSpc>
                <a:spcPts val="5879"/>
              </a:lnSpc>
            </a:pPr>
            <a:endParaRPr lang="en-US" sz="6699" b="1">
              <a:solidFill>
                <a:srgbClr val="1F4E79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1F4E79"/>
                </a:solidFill>
                <a:latin typeface="Montserrat"/>
                <a:ea typeface="Montserrat"/>
                <a:cs typeface="Montserrat"/>
                <a:sym typeface="Montserrat"/>
              </a:rPr>
              <a:t>En los próximos 2 minutos, escribe todo lo que observes a continuación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208950" y="0"/>
            <a:ext cx="2079050" cy="2079050"/>
          </a:xfrm>
          <a:custGeom>
            <a:avLst/>
            <a:gdLst/>
            <a:ahLst/>
            <a:cxnLst/>
            <a:rect l="l" t="t" r="r" b="b"/>
            <a:pathLst>
              <a:path w="2079050" h="2079050">
                <a:moveTo>
                  <a:pt x="0" y="0"/>
                </a:moveTo>
                <a:lnTo>
                  <a:pt x="2079050" y="0"/>
                </a:lnTo>
                <a:lnTo>
                  <a:pt x="2079050" y="2079050"/>
                </a:lnTo>
                <a:lnTo>
                  <a:pt x="0" y="20790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6275" y="-225987"/>
            <a:ext cx="20383155" cy="11198786"/>
          </a:xfrm>
          <a:custGeom>
            <a:avLst/>
            <a:gdLst/>
            <a:ahLst/>
            <a:cxnLst/>
            <a:rect l="l" t="t" r="r" b="b"/>
            <a:pathLst>
              <a:path w="20383155" h="11198786">
                <a:moveTo>
                  <a:pt x="0" y="0"/>
                </a:moveTo>
                <a:lnTo>
                  <a:pt x="20383156" y="0"/>
                </a:lnTo>
                <a:lnTo>
                  <a:pt x="20383156" y="11198786"/>
                </a:lnTo>
                <a:lnTo>
                  <a:pt x="0" y="11198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16" r="-1615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8315887" y="3818557"/>
            <a:ext cx="5438289" cy="3847064"/>
            <a:chOff x="0" y="0"/>
            <a:chExt cx="7251052" cy="51294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251065" cy="5129530"/>
            </a:xfrm>
            <a:custGeom>
              <a:avLst/>
              <a:gdLst/>
              <a:ahLst/>
              <a:cxnLst/>
              <a:rect l="l" t="t" r="r" b="b"/>
              <a:pathLst>
                <a:path w="7251065" h="5129530">
                  <a:moveTo>
                    <a:pt x="0" y="308229"/>
                  </a:moveTo>
                  <a:cubicBezTo>
                    <a:pt x="0" y="137922"/>
                    <a:pt x="137922" y="0"/>
                    <a:pt x="308229" y="0"/>
                  </a:cubicBezTo>
                  <a:lnTo>
                    <a:pt x="6942836" y="0"/>
                  </a:lnTo>
                  <a:cubicBezTo>
                    <a:pt x="7113016" y="0"/>
                    <a:pt x="7251065" y="137922"/>
                    <a:pt x="7251065" y="308229"/>
                  </a:cubicBezTo>
                  <a:lnTo>
                    <a:pt x="7251065" y="4821301"/>
                  </a:lnTo>
                  <a:cubicBezTo>
                    <a:pt x="7251065" y="4991481"/>
                    <a:pt x="7113143" y="5129530"/>
                    <a:pt x="6942836" y="5129530"/>
                  </a:cubicBezTo>
                  <a:lnTo>
                    <a:pt x="308229" y="5129530"/>
                  </a:lnTo>
                  <a:cubicBezTo>
                    <a:pt x="137922" y="5129403"/>
                    <a:pt x="0" y="4991481"/>
                    <a:pt x="0" y="4821301"/>
                  </a:cubicBezTo>
                  <a:close/>
                </a:path>
              </a:pathLst>
            </a:custGeom>
            <a:solidFill>
              <a:srgbClr val="800000">
                <a:alpha val="49804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7804328" y="6011386"/>
            <a:ext cx="4290592" cy="817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9"/>
              </a:lnSpc>
            </a:pPr>
            <a:r>
              <a:rPr lang="en-US" sz="3000" b="1" spc="28">
                <a:solidFill>
                  <a:srgbClr val="203864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¿Como estamos? ¿Que pasa en el sector?</a:t>
            </a:r>
          </a:p>
        </p:txBody>
      </p:sp>
      <p:sp>
        <p:nvSpPr>
          <p:cNvPr id="6" name="Freeform 6"/>
          <p:cNvSpPr/>
          <p:nvPr/>
        </p:nvSpPr>
        <p:spPr>
          <a:xfrm>
            <a:off x="-9952893" y="4435218"/>
            <a:ext cx="1594996" cy="2553408"/>
          </a:xfrm>
          <a:custGeom>
            <a:avLst/>
            <a:gdLst/>
            <a:ahLst/>
            <a:cxnLst/>
            <a:rect l="l" t="t" r="r" b="b"/>
            <a:pathLst>
              <a:path w="1594996" h="2553408">
                <a:moveTo>
                  <a:pt x="0" y="0"/>
                </a:moveTo>
                <a:lnTo>
                  <a:pt x="1594997" y="0"/>
                </a:lnTo>
                <a:lnTo>
                  <a:pt x="1594997" y="2553408"/>
                </a:lnTo>
                <a:lnTo>
                  <a:pt x="0" y="2553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95" b="-19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7" name="Group 7"/>
          <p:cNvGrpSpPr/>
          <p:nvPr/>
        </p:nvGrpSpPr>
        <p:grpSpPr>
          <a:xfrm>
            <a:off x="-3997902" y="6562426"/>
            <a:ext cx="1699858" cy="1477158"/>
            <a:chOff x="0" y="0"/>
            <a:chExt cx="2266478" cy="19695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66442" cy="1969516"/>
            </a:xfrm>
            <a:custGeom>
              <a:avLst/>
              <a:gdLst/>
              <a:ahLst/>
              <a:cxnLst/>
              <a:rect l="l" t="t" r="r" b="b"/>
              <a:pathLst>
                <a:path w="2266442" h="1969516">
                  <a:moveTo>
                    <a:pt x="0" y="0"/>
                  </a:moveTo>
                  <a:lnTo>
                    <a:pt x="2266442" y="0"/>
                  </a:lnTo>
                  <a:lnTo>
                    <a:pt x="2266442" y="1969516"/>
                  </a:lnTo>
                  <a:lnTo>
                    <a:pt x="0" y="1969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57" r="-1" b="-25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9" name="Freeform 9"/>
          <p:cNvSpPr/>
          <p:nvPr/>
        </p:nvSpPr>
        <p:spPr>
          <a:xfrm>
            <a:off x="16208950" y="0"/>
            <a:ext cx="2079050" cy="2079050"/>
          </a:xfrm>
          <a:custGeom>
            <a:avLst/>
            <a:gdLst/>
            <a:ahLst/>
            <a:cxnLst/>
            <a:rect l="l" t="t" r="r" b="b"/>
            <a:pathLst>
              <a:path w="2079050" h="2079050">
                <a:moveTo>
                  <a:pt x="0" y="0"/>
                </a:moveTo>
                <a:lnTo>
                  <a:pt x="2079050" y="0"/>
                </a:lnTo>
                <a:lnTo>
                  <a:pt x="2079050" y="2079050"/>
                </a:lnTo>
                <a:lnTo>
                  <a:pt x="0" y="20790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643" t="-10960" r="-631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/>
          <p:cNvSpPr txBox="1"/>
          <p:nvPr/>
        </p:nvSpPr>
        <p:spPr>
          <a:xfrm>
            <a:off x="-8139057" y="4696084"/>
            <a:ext cx="4931955" cy="109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9"/>
              </a:lnSpc>
            </a:pPr>
            <a:r>
              <a:rPr lang="en-US" sz="8100" spc="75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Diagnóstico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6275" y="-225987"/>
            <a:ext cx="20383155" cy="11198786"/>
          </a:xfrm>
          <a:custGeom>
            <a:avLst/>
            <a:gdLst/>
            <a:ahLst/>
            <a:cxnLst/>
            <a:rect l="l" t="t" r="r" b="b"/>
            <a:pathLst>
              <a:path w="20383155" h="11198786">
                <a:moveTo>
                  <a:pt x="0" y="0"/>
                </a:moveTo>
                <a:lnTo>
                  <a:pt x="20383156" y="0"/>
                </a:lnTo>
                <a:lnTo>
                  <a:pt x="20383156" y="11198786"/>
                </a:lnTo>
                <a:lnTo>
                  <a:pt x="0" y="11198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16" r="-1615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8315887" y="3818557"/>
            <a:ext cx="5438289" cy="3847064"/>
            <a:chOff x="0" y="0"/>
            <a:chExt cx="7251052" cy="51294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251065" cy="5129530"/>
            </a:xfrm>
            <a:custGeom>
              <a:avLst/>
              <a:gdLst/>
              <a:ahLst/>
              <a:cxnLst/>
              <a:rect l="l" t="t" r="r" b="b"/>
              <a:pathLst>
                <a:path w="7251065" h="5129530">
                  <a:moveTo>
                    <a:pt x="0" y="308229"/>
                  </a:moveTo>
                  <a:cubicBezTo>
                    <a:pt x="0" y="137922"/>
                    <a:pt x="137922" y="0"/>
                    <a:pt x="308229" y="0"/>
                  </a:cubicBezTo>
                  <a:lnTo>
                    <a:pt x="6942836" y="0"/>
                  </a:lnTo>
                  <a:cubicBezTo>
                    <a:pt x="7113016" y="0"/>
                    <a:pt x="7251065" y="137922"/>
                    <a:pt x="7251065" y="308229"/>
                  </a:cubicBezTo>
                  <a:lnTo>
                    <a:pt x="7251065" y="4821301"/>
                  </a:lnTo>
                  <a:cubicBezTo>
                    <a:pt x="7251065" y="4991481"/>
                    <a:pt x="7113143" y="5129530"/>
                    <a:pt x="6942836" y="5129530"/>
                  </a:cubicBezTo>
                  <a:lnTo>
                    <a:pt x="308229" y="5129530"/>
                  </a:lnTo>
                  <a:cubicBezTo>
                    <a:pt x="137922" y="5129403"/>
                    <a:pt x="0" y="4991481"/>
                    <a:pt x="0" y="4821301"/>
                  </a:cubicBezTo>
                  <a:close/>
                </a:path>
              </a:pathLst>
            </a:custGeom>
            <a:solidFill>
              <a:srgbClr val="800000">
                <a:alpha val="49804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7804328" y="6011386"/>
            <a:ext cx="4290592" cy="817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9"/>
              </a:lnSpc>
            </a:pPr>
            <a:r>
              <a:rPr lang="en-US" sz="3000" b="1" spc="28">
                <a:solidFill>
                  <a:srgbClr val="203864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¿Como estamos? ¿Que pasa en el sector?</a:t>
            </a:r>
          </a:p>
        </p:txBody>
      </p:sp>
      <p:sp>
        <p:nvSpPr>
          <p:cNvPr id="6" name="Freeform 6"/>
          <p:cNvSpPr/>
          <p:nvPr/>
        </p:nvSpPr>
        <p:spPr>
          <a:xfrm>
            <a:off x="-9952893" y="4435218"/>
            <a:ext cx="1594996" cy="2553408"/>
          </a:xfrm>
          <a:custGeom>
            <a:avLst/>
            <a:gdLst/>
            <a:ahLst/>
            <a:cxnLst/>
            <a:rect l="l" t="t" r="r" b="b"/>
            <a:pathLst>
              <a:path w="1594996" h="2553408">
                <a:moveTo>
                  <a:pt x="0" y="0"/>
                </a:moveTo>
                <a:lnTo>
                  <a:pt x="1594997" y="0"/>
                </a:lnTo>
                <a:lnTo>
                  <a:pt x="1594997" y="2553408"/>
                </a:lnTo>
                <a:lnTo>
                  <a:pt x="0" y="2553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95" b="-19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7" name="Group 7"/>
          <p:cNvGrpSpPr/>
          <p:nvPr/>
        </p:nvGrpSpPr>
        <p:grpSpPr>
          <a:xfrm>
            <a:off x="-3997902" y="6562426"/>
            <a:ext cx="1699858" cy="1477158"/>
            <a:chOff x="0" y="0"/>
            <a:chExt cx="2266478" cy="19695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66442" cy="1969516"/>
            </a:xfrm>
            <a:custGeom>
              <a:avLst/>
              <a:gdLst/>
              <a:ahLst/>
              <a:cxnLst/>
              <a:rect l="l" t="t" r="r" b="b"/>
              <a:pathLst>
                <a:path w="2266442" h="1969516">
                  <a:moveTo>
                    <a:pt x="0" y="0"/>
                  </a:moveTo>
                  <a:lnTo>
                    <a:pt x="2266442" y="0"/>
                  </a:lnTo>
                  <a:lnTo>
                    <a:pt x="2266442" y="1969516"/>
                  </a:lnTo>
                  <a:lnTo>
                    <a:pt x="0" y="1969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57" r="-1" b="-25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273712" y="1675432"/>
            <a:ext cx="13740576" cy="501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9"/>
              </a:lnSpc>
            </a:pPr>
            <a:r>
              <a:rPr lang="en-US" sz="6699" b="1">
                <a:solidFill>
                  <a:srgbClr val="1F4E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¿Por qué necesitamos el conocimiento colectivo?</a:t>
            </a:r>
          </a:p>
          <a:p>
            <a:pPr algn="ctr">
              <a:lnSpc>
                <a:spcPts val="5879"/>
              </a:lnSpc>
            </a:pPr>
            <a:endParaRPr lang="en-US" sz="6699" b="1">
              <a:solidFill>
                <a:srgbClr val="1F4E79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1F4E79"/>
                </a:solidFill>
                <a:latin typeface="Montserrat"/>
                <a:ea typeface="Montserrat"/>
                <a:cs typeface="Montserrat"/>
                <a:sym typeface="Montserrat"/>
              </a:rPr>
              <a:t>El conocimiento colectivo nos brinda una mayor perspectiva de las multiples realidades de la sociedad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208950" y="0"/>
            <a:ext cx="2079050" cy="2079050"/>
          </a:xfrm>
          <a:custGeom>
            <a:avLst/>
            <a:gdLst/>
            <a:ahLst/>
            <a:cxnLst/>
            <a:rect l="l" t="t" r="r" b="b"/>
            <a:pathLst>
              <a:path w="2079050" h="2079050">
                <a:moveTo>
                  <a:pt x="0" y="0"/>
                </a:moveTo>
                <a:lnTo>
                  <a:pt x="2079050" y="0"/>
                </a:lnTo>
                <a:lnTo>
                  <a:pt x="2079050" y="2079050"/>
                </a:lnTo>
                <a:lnTo>
                  <a:pt x="0" y="20790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3493371" y="6829197"/>
            <a:ext cx="11301259" cy="2669922"/>
          </a:xfrm>
          <a:custGeom>
            <a:avLst/>
            <a:gdLst/>
            <a:ahLst/>
            <a:cxnLst/>
            <a:rect l="l" t="t" r="r" b="b"/>
            <a:pathLst>
              <a:path w="11301259" h="2669922">
                <a:moveTo>
                  <a:pt x="0" y="0"/>
                </a:moveTo>
                <a:lnTo>
                  <a:pt x="11301258" y="0"/>
                </a:lnTo>
                <a:lnTo>
                  <a:pt x="11301258" y="2669922"/>
                </a:lnTo>
                <a:lnTo>
                  <a:pt x="0" y="26699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TextBox 12"/>
          <p:cNvSpPr txBox="1"/>
          <p:nvPr/>
        </p:nvSpPr>
        <p:spPr>
          <a:xfrm>
            <a:off x="-8139057" y="4696084"/>
            <a:ext cx="4931955" cy="109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9"/>
              </a:lnSpc>
            </a:pPr>
            <a:r>
              <a:rPr lang="en-US" sz="8100" spc="75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Diagnóstico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6275" y="-225987"/>
            <a:ext cx="20383155" cy="11198786"/>
          </a:xfrm>
          <a:custGeom>
            <a:avLst/>
            <a:gdLst/>
            <a:ahLst/>
            <a:cxnLst/>
            <a:rect l="l" t="t" r="r" b="b"/>
            <a:pathLst>
              <a:path w="20383155" h="11198786">
                <a:moveTo>
                  <a:pt x="0" y="0"/>
                </a:moveTo>
                <a:lnTo>
                  <a:pt x="20383156" y="0"/>
                </a:lnTo>
                <a:lnTo>
                  <a:pt x="20383156" y="11198786"/>
                </a:lnTo>
                <a:lnTo>
                  <a:pt x="0" y="11198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16" r="-1615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8315887" y="3818557"/>
            <a:ext cx="5438289" cy="3847064"/>
            <a:chOff x="0" y="0"/>
            <a:chExt cx="7251052" cy="51294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251065" cy="5129530"/>
            </a:xfrm>
            <a:custGeom>
              <a:avLst/>
              <a:gdLst/>
              <a:ahLst/>
              <a:cxnLst/>
              <a:rect l="l" t="t" r="r" b="b"/>
              <a:pathLst>
                <a:path w="7251065" h="5129530">
                  <a:moveTo>
                    <a:pt x="0" y="308229"/>
                  </a:moveTo>
                  <a:cubicBezTo>
                    <a:pt x="0" y="137922"/>
                    <a:pt x="137922" y="0"/>
                    <a:pt x="308229" y="0"/>
                  </a:cubicBezTo>
                  <a:lnTo>
                    <a:pt x="6942836" y="0"/>
                  </a:lnTo>
                  <a:cubicBezTo>
                    <a:pt x="7113016" y="0"/>
                    <a:pt x="7251065" y="137922"/>
                    <a:pt x="7251065" y="308229"/>
                  </a:cubicBezTo>
                  <a:lnTo>
                    <a:pt x="7251065" y="4821301"/>
                  </a:lnTo>
                  <a:cubicBezTo>
                    <a:pt x="7251065" y="4991481"/>
                    <a:pt x="7113143" y="5129530"/>
                    <a:pt x="6942836" y="5129530"/>
                  </a:cubicBezTo>
                  <a:lnTo>
                    <a:pt x="308229" y="5129530"/>
                  </a:lnTo>
                  <a:cubicBezTo>
                    <a:pt x="137922" y="5129403"/>
                    <a:pt x="0" y="4991481"/>
                    <a:pt x="0" y="4821301"/>
                  </a:cubicBezTo>
                  <a:close/>
                </a:path>
              </a:pathLst>
            </a:custGeom>
            <a:solidFill>
              <a:srgbClr val="800000">
                <a:alpha val="49804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8139057" y="4696084"/>
            <a:ext cx="4931955" cy="109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9"/>
              </a:lnSpc>
            </a:pPr>
            <a:r>
              <a:rPr lang="en-US" sz="8100" spc="75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Diagnóstico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7804328" y="6011386"/>
            <a:ext cx="4290592" cy="817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9"/>
              </a:lnSpc>
            </a:pPr>
            <a:r>
              <a:rPr lang="en-US" sz="3000" b="1" spc="28">
                <a:solidFill>
                  <a:srgbClr val="203864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¿Como estamos? ¿Que pasa en el sector?</a:t>
            </a:r>
          </a:p>
        </p:txBody>
      </p:sp>
      <p:sp>
        <p:nvSpPr>
          <p:cNvPr id="7" name="Freeform 7"/>
          <p:cNvSpPr/>
          <p:nvPr/>
        </p:nvSpPr>
        <p:spPr>
          <a:xfrm>
            <a:off x="-9952893" y="4435218"/>
            <a:ext cx="1594996" cy="2553408"/>
          </a:xfrm>
          <a:custGeom>
            <a:avLst/>
            <a:gdLst/>
            <a:ahLst/>
            <a:cxnLst/>
            <a:rect l="l" t="t" r="r" b="b"/>
            <a:pathLst>
              <a:path w="1594996" h="2553408">
                <a:moveTo>
                  <a:pt x="0" y="0"/>
                </a:moveTo>
                <a:lnTo>
                  <a:pt x="1594997" y="0"/>
                </a:lnTo>
                <a:lnTo>
                  <a:pt x="1594997" y="2553408"/>
                </a:lnTo>
                <a:lnTo>
                  <a:pt x="0" y="2553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95" b="-19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8" name="Group 8"/>
          <p:cNvGrpSpPr/>
          <p:nvPr/>
        </p:nvGrpSpPr>
        <p:grpSpPr>
          <a:xfrm>
            <a:off x="-3997902" y="6562426"/>
            <a:ext cx="1699858" cy="1477158"/>
            <a:chOff x="0" y="0"/>
            <a:chExt cx="2266478" cy="19695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66442" cy="1969516"/>
            </a:xfrm>
            <a:custGeom>
              <a:avLst/>
              <a:gdLst/>
              <a:ahLst/>
              <a:cxnLst/>
              <a:rect l="l" t="t" r="r" b="b"/>
              <a:pathLst>
                <a:path w="2266442" h="1969516">
                  <a:moveTo>
                    <a:pt x="0" y="0"/>
                  </a:moveTo>
                  <a:lnTo>
                    <a:pt x="2266442" y="0"/>
                  </a:lnTo>
                  <a:lnTo>
                    <a:pt x="2266442" y="1969516"/>
                  </a:lnTo>
                  <a:lnTo>
                    <a:pt x="0" y="1969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57" r="-1" b="-25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73712" y="4087531"/>
            <a:ext cx="13740576" cy="204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9"/>
              </a:lnSpc>
            </a:pPr>
            <a:r>
              <a:rPr lang="en-US" sz="6699" b="1">
                <a:solidFill>
                  <a:srgbClr val="1F4E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¿Qué temas trabajaremos en el rediseño institucional?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208950" y="0"/>
            <a:ext cx="2079050" cy="2079050"/>
          </a:xfrm>
          <a:custGeom>
            <a:avLst/>
            <a:gdLst/>
            <a:ahLst/>
            <a:cxnLst/>
            <a:rect l="l" t="t" r="r" b="b"/>
            <a:pathLst>
              <a:path w="2079050" h="2079050">
                <a:moveTo>
                  <a:pt x="0" y="0"/>
                </a:moveTo>
                <a:lnTo>
                  <a:pt x="2079050" y="0"/>
                </a:lnTo>
                <a:lnTo>
                  <a:pt x="2079050" y="2079050"/>
                </a:lnTo>
                <a:lnTo>
                  <a:pt x="0" y="20790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6275" y="-225987"/>
            <a:ext cx="20383155" cy="11198786"/>
          </a:xfrm>
          <a:custGeom>
            <a:avLst/>
            <a:gdLst/>
            <a:ahLst/>
            <a:cxnLst/>
            <a:rect l="l" t="t" r="r" b="b"/>
            <a:pathLst>
              <a:path w="20383155" h="11198786">
                <a:moveTo>
                  <a:pt x="0" y="0"/>
                </a:moveTo>
                <a:lnTo>
                  <a:pt x="20383156" y="0"/>
                </a:lnTo>
                <a:lnTo>
                  <a:pt x="20383156" y="11198786"/>
                </a:lnTo>
                <a:lnTo>
                  <a:pt x="0" y="11198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16" r="-1615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4312914" y="158478"/>
            <a:ext cx="9770251" cy="987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0"/>
              </a:lnSpc>
            </a:pPr>
            <a:r>
              <a:rPr lang="en-US" sz="4200" b="1">
                <a:solidFill>
                  <a:srgbClr val="56AE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Alcance del Rediseño Institucional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62147" y="2566303"/>
            <a:ext cx="8581852" cy="651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just">
              <a:lnSpc>
                <a:spcPts val="4320"/>
              </a:lnSpc>
              <a:buFont typeface="Arial"/>
              <a:buChar char="•"/>
            </a:pPr>
            <a:r>
              <a:rPr lang="en-US" sz="3600" spc="33">
                <a:solidFill>
                  <a:srgbClr val="051D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Cadena de Valor</a:t>
            </a:r>
          </a:p>
          <a:p>
            <a:pPr marL="651053" lvl="1" indent="-325526" algn="just">
              <a:lnSpc>
                <a:spcPts val="4320"/>
              </a:lnSpc>
              <a:buFont typeface="Arial"/>
              <a:buChar char="•"/>
            </a:pPr>
            <a:r>
              <a:rPr lang="en-US" sz="3600" spc="32">
                <a:solidFill>
                  <a:srgbClr val="051D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Plataforma estratégica</a:t>
            </a:r>
          </a:p>
          <a:p>
            <a:pPr marL="651510" lvl="1" indent="-325755" algn="just">
              <a:lnSpc>
                <a:spcPts val="4320"/>
              </a:lnSpc>
              <a:buFont typeface="Arial"/>
              <a:buChar char="•"/>
            </a:pPr>
            <a:r>
              <a:rPr lang="en-US" sz="3600" spc="33">
                <a:solidFill>
                  <a:srgbClr val="051D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Modelo de operación</a:t>
            </a:r>
          </a:p>
          <a:p>
            <a:pPr marL="651053" lvl="1" indent="-325526" algn="just">
              <a:lnSpc>
                <a:spcPts val="4320"/>
              </a:lnSpc>
              <a:buFont typeface="Arial"/>
              <a:buChar char="•"/>
            </a:pPr>
            <a:r>
              <a:rPr lang="en-US" sz="3600" spc="32">
                <a:solidFill>
                  <a:srgbClr val="051D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Estructura Interna de la Entidad</a:t>
            </a:r>
          </a:p>
          <a:p>
            <a:pPr marL="651510" lvl="1" indent="-325755" algn="just">
              <a:lnSpc>
                <a:spcPts val="4320"/>
              </a:lnSpc>
              <a:buFont typeface="Arial"/>
              <a:buChar char="•"/>
            </a:pPr>
            <a:r>
              <a:rPr lang="en-US" sz="3600" spc="33">
                <a:solidFill>
                  <a:srgbClr val="051D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UNP en el territorio</a:t>
            </a:r>
          </a:p>
          <a:p>
            <a:pPr marL="651510" lvl="1" indent="-325755" algn="just">
              <a:lnSpc>
                <a:spcPts val="4320"/>
              </a:lnSpc>
              <a:buFont typeface="Arial"/>
              <a:buChar char="•"/>
            </a:pPr>
            <a:r>
              <a:rPr lang="en-US" sz="3600" spc="33">
                <a:solidFill>
                  <a:srgbClr val="051D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Capacidades institucionales (Tecnología, Talento Humano, Financiera)</a:t>
            </a:r>
          </a:p>
          <a:p>
            <a:pPr marL="651510" lvl="1" indent="-325755" algn="just">
              <a:lnSpc>
                <a:spcPts val="4320"/>
              </a:lnSpc>
              <a:buFont typeface="Arial"/>
              <a:buChar char="•"/>
            </a:pPr>
            <a:r>
              <a:rPr lang="en-US" sz="3600" spc="33">
                <a:solidFill>
                  <a:srgbClr val="051D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Creación, eliminación o traslado de empleos – Nueva Planta</a:t>
            </a:r>
          </a:p>
          <a:p>
            <a:pPr marL="651510" lvl="1" indent="-325755" algn="just">
              <a:lnSpc>
                <a:spcPts val="4320"/>
              </a:lnSpc>
              <a:buFont typeface="Arial"/>
              <a:buChar char="•"/>
            </a:pPr>
            <a:r>
              <a:rPr lang="en-US" sz="3600" spc="33">
                <a:solidFill>
                  <a:srgbClr val="051D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Manuales de Funciones</a:t>
            </a:r>
          </a:p>
          <a:p>
            <a:pPr marL="651510" lvl="1" indent="-325755" algn="just">
              <a:lnSpc>
                <a:spcPts val="4320"/>
              </a:lnSpc>
              <a:buFont typeface="Arial"/>
              <a:buChar char="•"/>
            </a:pPr>
            <a:r>
              <a:rPr lang="en-US" sz="3600" spc="33">
                <a:solidFill>
                  <a:srgbClr val="051D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Escala Salarial Costeo/Presupuesto estimado – Corto, mediano y largo plazo.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54888" y="1536984"/>
            <a:ext cx="7880415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145DA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Diseño organizacional</a:t>
            </a:r>
          </a:p>
        </p:txBody>
      </p:sp>
      <p:sp>
        <p:nvSpPr>
          <p:cNvPr id="6" name="Freeform 6" descr="Worktools on blueprint"/>
          <p:cNvSpPr/>
          <p:nvPr/>
        </p:nvSpPr>
        <p:spPr>
          <a:xfrm>
            <a:off x="10261900" y="3016751"/>
            <a:ext cx="6997400" cy="5614205"/>
          </a:xfrm>
          <a:custGeom>
            <a:avLst/>
            <a:gdLst/>
            <a:ahLst/>
            <a:cxnLst/>
            <a:rect l="l" t="t" r="r" b="b"/>
            <a:pathLst>
              <a:path w="6997400" h="5614205">
                <a:moveTo>
                  <a:pt x="0" y="0"/>
                </a:moveTo>
                <a:lnTo>
                  <a:pt x="6997400" y="0"/>
                </a:lnTo>
                <a:lnTo>
                  <a:pt x="6997400" y="5614205"/>
                </a:lnTo>
                <a:lnTo>
                  <a:pt x="0" y="5614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357" r="-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6208950" y="0"/>
            <a:ext cx="2079050" cy="2079050"/>
          </a:xfrm>
          <a:custGeom>
            <a:avLst/>
            <a:gdLst/>
            <a:ahLst/>
            <a:cxnLst/>
            <a:rect l="l" t="t" r="r" b="b"/>
            <a:pathLst>
              <a:path w="2079050" h="2079050">
                <a:moveTo>
                  <a:pt x="0" y="0"/>
                </a:moveTo>
                <a:lnTo>
                  <a:pt x="2079050" y="0"/>
                </a:lnTo>
                <a:lnTo>
                  <a:pt x="2079050" y="2079050"/>
                </a:lnTo>
                <a:lnTo>
                  <a:pt x="0" y="2079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6275" y="-225987"/>
            <a:ext cx="20383155" cy="11198786"/>
          </a:xfrm>
          <a:custGeom>
            <a:avLst/>
            <a:gdLst/>
            <a:ahLst/>
            <a:cxnLst/>
            <a:rect l="l" t="t" r="r" b="b"/>
            <a:pathLst>
              <a:path w="20383155" h="11198786">
                <a:moveTo>
                  <a:pt x="0" y="0"/>
                </a:moveTo>
                <a:lnTo>
                  <a:pt x="20383156" y="0"/>
                </a:lnTo>
                <a:lnTo>
                  <a:pt x="20383156" y="11198786"/>
                </a:lnTo>
                <a:lnTo>
                  <a:pt x="0" y="11198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16" r="-1615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8315887" y="3818557"/>
            <a:ext cx="5438289" cy="3847064"/>
            <a:chOff x="0" y="0"/>
            <a:chExt cx="7251052" cy="51294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251065" cy="5129530"/>
            </a:xfrm>
            <a:custGeom>
              <a:avLst/>
              <a:gdLst/>
              <a:ahLst/>
              <a:cxnLst/>
              <a:rect l="l" t="t" r="r" b="b"/>
              <a:pathLst>
                <a:path w="7251065" h="5129530">
                  <a:moveTo>
                    <a:pt x="0" y="308229"/>
                  </a:moveTo>
                  <a:cubicBezTo>
                    <a:pt x="0" y="137922"/>
                    <a:pt x="137922" y="0"/>
                    <a:pt x="308229" y="0"/>
                  </a:cubicBezTo>
                  <a:lnTo>
                    <a:pt x="6942836" y="0"/>
                  </a:lnTo>
                  <a:cubicBezTo>
                    <a:pt x="7113016" y="0"/>
                    <a:pt x="7251065" y="137922"/>
                    <a:pt x="7251065" y="308229"/>
                  </a:cubicBezTo>
                  <a:lnTo>
                    <a:pt x="7251065" y="4821301"/>
                  </a:lnTo>
                  <a:cubicBezTo>
                    <a:pt x="7251065" y="4991481"/>
                    <a:pt x="7113143" y="5129530"/>
                    <a:pt x="6942836" y="5129530"/>
                  </a:cubicBezTo>
                  <a:lnTo>
                    <a:pt x="308229" y="5129530"/>
                  </a:lnTo>
                  <a:cubicBezTo>
                    <a:pt x="137922" y="5129403"/>
                    <a:pt x="0" y="4991481"/>
                    <a:pt x="0" y="4821301"/>
                  </a:cubicBezTo>
                  <a:close/>
                </a:path>
              </a:pathLst>
            </a:custGeom>
            <a:solidFill>
              <a:srgbClr val="800000">
                <a:alpha val="49804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8139057" y="4696084"/>
            <a:ext cx="4931955" cy="109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9"/>
              </a:lnSpc>
            </a:pPr>
            <a:r>
              <a:rPr lang="en-US" sz="8100" spc="75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Diagnóstico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7804328" y="6011386"/>
            <a:ext cx="4290592" cy="817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9"/>
              </a:lnSpc>
            </a:pPr>
            <a:r>
              <a:rPr lang="en-US" sz="3000" b="1" spc="28">
                <a:solidFill>
                  <a:srgbClr val="203864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¿Como estamos? ¿Que pasa en el sector?</a:t>
            </a:r>
          </a:p>
        </p:txBody>
      </p:sp>
      <p:sp>
        <p:nvSpPr>
          <p:cNvPr id="7" name="Freeform 7"/>
          <p:cNvSpPr/>
          <p:nvPr/>
        </p:nvSpPr>
        <p:spPr>
          <a:xfrm>
            <a:off x="-9952893" y="4435218"/>
            <a:ext cx="1594996" cy="2553408"/>
          </a:xfrm>
          <a:custGeom>
            <a:avLst/>
            <a:gdLst/>
            <a:ahLst/>
            <a:cxnLst/>
            <a:rect l="l" t="t" r="r" b="b"/>
            <a:pathLst>
              <a:path w="1594996" h="2553408">
                <a:moveTo>
                  <a:pt x="0" y="0"/>
                </a:moveTo>
                <a:lnTo>
                  <a:pt x="1594997" y="0"/>
                </a:lnTo>
                <a:lnTo>
                  <a:pt x="1594997" y="2553408"/>
                </a:lnTo>
                <a:lnTo>
                  <a:pt x="0" y="2553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95" b="-19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8" name="Group 8"/>
          <p:cNvGrpSpPr/>
          <p:nvPr/>
        </p:nvGrpSpPr>
        <p:grpSpPr>
          <a:xfrm>
            <a:off x="-3997902" y="6562426"/>
            <a:ext cx="1699858" cy="1477158"/>
            <a:chOff x="0" y="0"/>
            <a:chExt cx="2266478" cy="19695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66442" cy="1969516"/>
            </a:xfrm>
            <a:custGeom>
              <a:avLst/>
              <a:gdLst/>
              <a:ahLst/>
              <a:cxnLst/>
              <a:rect l="l" t="t" r="r" b="b"/>
              <a:pathLst>
                <a:path w="2266442" h="1969516">
                  <a:moveTo>
                    <a:pt x="0" y="0"/>
                  </a:moveTo>
                  <a:lnTo>
                    <a:pt x="2266442" y="0"/>
                  </a:lnTo>
                  <a:lnTo>
                    <a:pt x="2266442" y="1969516"/>
                  </a:lnTo>
                  <a:lnTo>
                    <a:pt x="0" y="1969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57" r="-1" b="-25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73712" y="4087531"/>
            <a:ext cx="13740576" cy="204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9"/>
              </a:lnSpc>
            </a:pPr>
            <a:r>
              <a:rPr lang="en-US" sz="6699" b="1">
                <a:solidFill>
                  <a:srgbClr val="1F4E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¿Qué construiremos en conjunto?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208950" y="0"/>
            <a:ext cx="2079050" cy="2079050"/>
          </a:xfrm>
          <a:custGeom>
            <a:avLst/>
            <a:gdLst/>
            <a:ahLst/>
            <a:cxnLst/>
            <a:rect l="l" t="t" r="r" b="b"/>
            <a:pathLst>
              <a:path w="2079050" h="2079050">
                <a:moveTo>
                  <a:pt x="0" y="0"/>
                </a:moveTo>
                <a:lnTo>
                  <a:pt x="2079050" y="0"/>
                </a:lnTo>
                <a:lnTo>
                  <a:pt x="2079050" y="2079050"/>
                </a:lnTo>
                <a:lnTo>
                  <a:pt x="0" y="20790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6275" y="-225987"/>
            <a:ext cx="20383155" cy="11198786"/>
          </a:xfrm>
          <a:custGeom>
            <a:avLst/>
            <a:gdLst/>
            <a:ahLst/>
            <a:cxnLst/>
            <a:rect l="l" t="t" r="r" b="b"/>
            <a:pathLst>
              <a:path w="20383155" h="11198786">
                <a:moveTo>
                  <a:pt x="0" y="0"/>
                </a:moveTo>
                <a:lnTo>
                  <a:pt x="20383156" y="0"/>
                </a:lnTo>
                <a:lnTo>
                  <a:pt x="20383156" y="11198786"/>
                </a:lnTo>
                <a:lnTo>
                  <a:pt x="0" y="11198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16" r="-1615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694111" y="2820548"/>
            <a:ext cx="9002685" cy="651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</a:pPr>
            <a:r>
              <a:rPr lang="en-US" sz="3600" spc="3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 estudio técnico es el fundamento bajo el cual la entidad	</a:t>
            </a:r>
            <a:r>
              <a:rPr lang="en-US" sz="3600" b="1" u="sng" spc="33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justifica	el	rediseño organizacional</a:t>
            </a:r>
            <a:r>
              <a:rPr lang="en-US" sz="3600" spc="3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	que	va	a realizar.	</a:t>
            </a:r>
          </a:p>
          <a:p>
            <a:pPr algn="just">
              <a:lnSpc>
                <a:spcPts val="4320"/>
              </a:lnSpc>
            </a:pPr>
            <a:endParaRPr lang="en-US" sz="3600" spc="33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320"/>
              </a:lnSpc>
            </a:pPr>
            <a:r>
              <a:rPr lang="en-US" sz="3600" spc="3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 un procedimiento de suma importancia	ya que nos permite </a:t>
            </a:r>
            <a:r>
              <a:rPr lang="en-US" sz="3600" b="1" i="1" u="sng" spc="33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supervisar el diseño y también soportar técnicamente las decisiones </a:t>
            </a:r>
            <a:r>
              <a:rPr lang="en-US" sz="3600" spc="3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que puede tomar la administración con respecto a la entidad.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02672" y="1411163"/>
            <a:ext cx="8461365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1F4E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Estudio Técnico de Rediseño Institucional</a:t>
            </a:r>
          </a:p>
        </p:txBody>
      </p:sp>
      <p:sp>
        <p:nvSpPr>
          <p:cNvPr id="5" name="Freeform 5"/>
          <p:cNvSpPr/>
          <p:nvPr/>
        </p:nvSpPr>
        <p:spPr>
          <a:xfrm>
            <a:off x="16208950" y="0"/>
            <a:ext cx="2079050" cy="2079050"/>
          </a:xfrm>
          <a:custGeom>
            <a:avLst/>
            <a:gdLst/>
            <a:ahLst/>
            <a:cxnLst/>
            <a:rect l="l" t="t" r="r" b="b"/>
            <a:pathLst>
              <a:path w="2079050" h="2079050">
                <a:moveTo>
                  <a:pt x="0" y="0"/>
                </a:moveTo>
                <a:lnTo>
                  <a:pt x="2079050" y="0"/>
                </a:lnTo>
                <a:lnTo>
                  <a:pt x="2079050" y="2079050"/>
                </a:lnTo>
                <a:lnTo>
                  <a:pt x="0" y="2079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0406426" y="2079050"/>
            <a:ext cx="7234164" cy="6401358"/>
          </a:xfrm>
          <a:custGeom>
            <a:avLst/>
            <a:gdLst/>
            <a:ahLst/>
            <a:cxnLst/>
            <a:rect l="l" t="t" r="r" b="b"/>
            <a:pathLst>
              <a:path w="7234164" h="6401358">
                <a:moveTo>
                  <a:pt x="0" y="0"/>
                </a:moveTo>
                <a:lnTo>
                  <a:pt x="7234164" y="0"/>
                </a:lnTo>
                <a:lnTo>
                  <a:pt x="7234164" y="6401358"/>
                </a:lnTo>
                <a:lnTo>
                  <a:pt x="0" y="64013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6080" r="-536" b="-24640"/>
            </a:stretch>
          </a:blipFill>
          <a:ln w="152400" cap="rnd">
            <a:solidFill>
              <a:srgbClr val="145DA0"/>
            </a:solidFill>
            <a:prstDash val="solid"/>
            <a:round/>
          </a:ln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6275" y="-225987"/>
            <a:ext cx="20383155" cy="11198786"/>
          </a:xfrm>
          <a:custGeom>
            <a:avLst/>
            <a:gdLst/>
            <a:ahLst/>
            <a:cxnLst/>
            <a:rect l="l" t="t" r="r" b="b"/>
            <a:pathLst>
              <a:path w="20383155" h="11198786">
                <a:moveTo>
                  <a:pt x="0" y="0"/>
                </a:moveTo>
                <a:lnTo>
                  <a:pt x="20383156" y="0"/>
                </a:lnTo>
                <a:lnTo>
                  <a:pt x="20383156" y="11198786"/>
                </a:lnTo>
                <a:lnTo>
                  <a:pt x="0" y="11198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16" r="-1615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8315887" y="3818557"/>
            <a:ext cx="5438289" cy="3847064"/>
            <a:chOff x="0" y="0"/>
            <a:chExt cx="7251052" cy="51294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251065" cy="5129530"/>
            </a:xfrm>
            <a:custGeom>
              <a:avLst/>
              <a:gdLst/>
              <a:ahLst/>
              <a:cxnLst/>
              <a:rect l="l" t="t" r="r" b="b"/>
              <a:pathLst>
                <a:path w="7251065" h="5129530">
                  <a:moveTo>
                    <a:pt x="0" y="308229"/>
                  </a:moveTo>
                  <a:cubicBezTo>
                    <a:pt x="0" y="137922"/>
                    <a:pt x="137922" y="0"/>
                    <a:pt x="308229" y="0"/>
                  </a:cubicBezTo>
                  <a:lnTo>
                    <a:pt x="6942836" y="0"/>
                  </a:lnTo>
                  <a:cubicBezTo>
                    <a:pt x="7113016" y="0"/>
                    <a:pt x="7251065" y="137922"/>
                    <a:pt x="7251065" y="308229"/>
                  </a:cubicBezTo>
                  <a:lnTo>
                    <a:pt x="7251065" y="4821301"/>
                  </a:lnTo>
                  <a:cubicBezTo>
                    <a:pt x="7251065" y="4991481"/>
                    <a:pt x="7113143" y="5129530"/>
                    <a:pt x="6942836" y="5129530"/>
                  </a:cubicBezTo>
                  <a:lnTo>
                    <a:pt x="308229" y="5129530"/>
                  </a:lnTo>
                  <a:cubicBezTo>
                    <a:pt x="137922" y="5129403"/>
                    <a:pt x="0" y="4991481"/>
                    <a:pt x="0" y="4821301"/>
                  </a:cubicBezTo>
                  <a:close/>
                </a:path>
              </a:pathLst>
            </a:custGeom>
            <a:solidFill>
              <a:srgbClr val="800000">
                <a:alpha val="49804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8139057" y="4696084"/>
            <a:ext cx="4931955" cy="109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9"/>
              </a:lnSpc>
            </a:pPr>
            <a:r>
              <a:rPr lang="en-US" sz="8100" spc="75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Diagnóstico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7804328" y="6011386"/>
            <a:ext cx="4290592" cy="817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9"/>
              </a:lnSpc>
            </a:pPr>
            <a:r>
              <a:rPr lang="en-US" sz="3000" b="1" spc="28">
                <a:solidFill>
                  <a:srgbClr val="203864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¿Como estamos? ¿Que pasa en el sector?</a:t>
            </a:r>
          </a:p>
        </p:txBody>
      </p:sp>
      <p:sp>
        <p:nvSpPr>
          <p:cNvPr id="7" name="Freeform 7"/>
          <p:cNvSpPr/>
          <p:nvPr/>
        </p:nvSpPr>
        <p:spPr>
          <a:xfrm>
            <a:off x="-9952893" y="4435218"/>
            <a:ext cx="1594996" cy="2553408"/>
          </a:xfrm>
          <a:custGeom>
            <a:avLst/>
            <a:gdLst/>
            <a:ahLst/>
            <a:cxnLst/>
            <a:rect l="l" t="t" r="r" b="b"/>
            <a:pathLst>
              <a:path w="1594996" h="2553408">
                <a:moveTo>
                  <a:pt x="0" y="0"/>
                </a:moveTo>
                <a:lnTo>
                  <a:pt x="1594997" y="0"/>
                </a:lnTo>
                <a:lnTo>
                  <a:pt x="1594997" y="2553408"/>
                </a:lnTo>
                <a:lnTo>
                  <a:pt x="0" y="2553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95" b="-19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8" name="Group 8"/>
          <p:cNvGrpSpPr/>
          <p:nvPr/>
        </p:nvGrpSpPr>
        <p:grpSpPr>
          <a:xfrm>
            <a:off x="-3997902" y="6562426"/>
            <a:ext cx="1699858" cy="1477158"/>
            <a:chOff x="0" y="0"/>
            <a:chExt cx="2266478" cy="19695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66442" cy="1969516"/>
            </a:xfrm>
            <a:custGeom>
              <a:avLst/>
              <a:gdLst/>
              <a:ahLst/>
              <a:cxnLst/>
              <a:rect l="l" t="t" r="r" b="b"/>
              <a:pathLst>
                <a:path w="2266442" h="1969516">
                  <a:moveTo>
                    <a:pt x="0" y="0"/>
                  </a:moveTo>
                  <a:lnTo>
                    <a:pt x="2266442" y="0"/>
                  </a:lnTo>
                  <a:lnTo>
                    <a:pt x="2266442" y="1969516"/>
                  </a:lnTo>
                  <a:lnTo>
                    <a:pt x="0" y="1969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57" r="-1" b="-25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73712" y="4087531"/>
            <a:ext cx="13740576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9"/>
              </a:lnSpc>
            </a:pPr>
            <a:r>
              <a:rPr lang="en-US" sz="6699" b="1">
                <a:solidFill>
                  <a:srgbClr val="1F4E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¿Cómo trabajaremos?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208950" y="0"/>
            <a:ext cx="2079050" cy="2079050"/>
          </a:xfrm>
          <a:custGeom>
            <a:avLst/>
            <a:gdLst/>
            <a:ahLst/>
            <a:cxnLst/>
            <a:rect l="l" t="t" r="r" b="b"/>
            <a:pathLst>
              <a:path w="2079050" h="2079050">
                <a:moveTo>
                  <a:pt x="0" y="0"/>
                </a:moveTo>
                <a:lnTo>
                  <a:pt x="2079050" y="0"/>
                </a:lnTo>
                <a:lnTo>
                  <a:pt x="2079050" y="2079050"/>
                </a:lnTo>
                <a:lnTo>
                  <a:pt x="0" y="20790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6275" y="-225987"/>
            <a:ext cx="20383155" cy="11198786"/>
          </a:xfrm>
          <a:custGeom>
            <a:avLst/>
            <a:gdLst/>
            <a:ahLst/>
            <a:cxnLst/>
            <a:rect l="l" t="t" r="r" b="b"/>
            <a:pathLst>
              <a:path w="20383155" h="11198786">
                <a:moveTo>
                  <a:pt x="0" y="0"/>
                </a:moveTo>
                <a:lnTo>
                  <a:pt x="20383156" y="0"/>
                </a:lnTo>
                <a:lnTo>
                  <a:pt x="20383156" y="11198786"/>
                </a:lnTo>
                <a:lnTo>
                  <a:pt x="0" y="11198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16" r="-1615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6208950" y="0"/>
            <a:ext cx="2079050" cy="2079050"/>
          </a:xfrm>
          <a:custGeom>
            <a:avLst/>
            <a:gdLst/>
            <a:ahLst/>
            <a:cxnLst/>
            <a:rect l="l" t="t" r="r" b="b"/>
            <a:pathLst>
              <a:path w="2079050" h="2079050">
                <a:moveTo>
                  <a:pt x="0" y="0"/>
                </a:moveTo>
                <a:lnTo>
                  <a:pt x="2079050" y="0"/>
                </a:lnTo>
                <a:lnTo>
                  <a:pt x="2079050" y="2079050"/>
                </a:lnTo>
                <a:lnTo>
                  <a:pt x="0" y="2079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3303516" y="7315872"/>
            <a:ext cx="262114" cy="676821"/>
          </a:xfrm>
          <a:custGeom>
            <a:avLst/>
            <a:gdLst/>
            <a:ahLst/>
            <a:cxnLst/>
            <a:rect l="l" t="t" r="r" b="b"/>
            <a:pathLst>
              <a:path w="262114" h="676821">
                <a:moveTo>
                  <a:pt x="0" y="0"/>
                </a:moveTo>
                <a:lnTo>
                  <a:pt x="262114" y="0"/>
                </a:lnTo>
                <a:lnTo>
                  <a:pt x="262114" y="676820"/>
                </a:lnTo>
                <a:lnTo>
                  <a:pt x="0" y="6768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 rot="-10800000">
            <a:off x="3265872" y="1028700"/>
            <a:ext cx="719341" cy="1857453"/>
          </a:xfrm>
          <a:custGeom>
            <a:avLst/>
            <a:gdLst/>
            <a:ahLst/>
            <a:cxnLst/>
            <a:rect l="l" t="t" r="r" b="b"/>
            <a:pathLst>
              <a:path w="719341" h="1857453">
                <a:moveTo>
                  <a:pt x="0" y="0"/>
                </a:moveTo>
                <a:lnTo>
                  <a:pt x="719341" y="0"/>
                </a:lnTo>
                <a:lnTo>
                  <a:pt x="719341" y="1857453"/>
                </a:lnTo>
                <a:lnTo>
                  <a:pt x="0" y="1857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 rot="-10800000">
            <a:off x="14042627" y="2209332"/>
            <a:ext cx="262114" cy="676821"/>
          </a:xfrm>
          <a:custGeom>
            <a:avLst/>
            <a:gdLst/>
            <a:ahLst/>
            <a:cxnLst/>
            <a:rect l="l" t="t" r="r" b="b"/>
            <a:pathLst>
              <a:path w="262114" h="676821">
                <a:moveTo>
                  <a:pt x="0" y="0"/>
                </a:moveTo>
                <a:lnTo>
                  <a:pt x="262115" y="0"/>
                </a:lnTo>
                <a:lnTo>
                  <a:pt x="262115" y="676821"/>
                </a:lnTo>
                <a:lnTo>
                  <a:pt x="0" y="6768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4391939" y="7315872"/>
            <a:ext cx="262114" cy="676821"/>
          </a:xfrm>
          <a:custGeom>
            <a:avLst/>
            <a:gdLst/>
            <a:ahLst/>
            <a:cxnLst/>
            <a:rect l="l" t="t" r="r" b="b"/>
            <a:pathLst>
              <a:path w="262114" h="676821">
                <a:moveTo>
                  <a:pt x="0" y="0"/>
                </a:moveTo>
                <a:lnTo>
                  <a:pt x="262115" y="0"/>
                </a:lnTo>
                <a:lnTo>
                  <a:pt x="262115" y="676820"/>
                </a:lnTo>
                <a:lnTo>
                  <a:pt x="0" y="6768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 rot="6915921">
            <a:off x="844796" y="7394877"/>
            <a:ext cx="1300322" cy="448109"/>
          </a:xfrm>
          <a:custGeom>
            <a:avLst/>
            <a:gdLst/>
            <a:ahLst/>
            <a:cxnLst/>
            <a:rect l="l" t="t" r="r" b="b"/>
            <a:pathLst>
              <a:path w="1300322" h="448109">
                <a:moveTo>
                  <a:pt x="0" y="0"/>
                </a:moveTo>
                <a:lnTo>
                  <a:pt x="1300322" y="0"/>
                </a:lnTo>
                <a:lnTo>
                  <a:pt x="1300322" y="448109"/>
                </a:lnTo>
                <a:lnTo>
                  <a:pt x="0" y="4481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 rot="-3884078">
            <a:off x="4686384" y="2359038"/>
            <a:ext cx="1300322" cy="448109"/>
          </a:xfrm>
          <a:custGeom>
            <a:avLst/>
            <a:gdLst/>
            <a:ahLst/>
            <a:cxnLst/>
            <a:rect l="l" t="t" r="r" b="b"/>
            <a:pathLst>
              <a:path w="1300322" h="448109">
                <a:moveTo>
                  <a:pt x="0" y="0"/>
                </a:moveTo>
                <a:lnTo>
                  <a:pt x="1300322" y="0"/>
                </a:lnTo>
                <a:lnTo>
                  <a:pt x="1300322" y="448110"/>
                </a:lnTo>
                <a:lnTo>
                  <a:pt x="0" y="4481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 rot="6915921">
            <a:off x="11933220" y="7394877"/>
            <a:ext cx="1300322" cy="448109"/>
          </a:xfrm>
          <a:custGeom>
            <a:avLst/>
            <a:gdLst/>
            <a:ahLst/>
            <a:cxnLst/>
            <a:rect l="l" t="t" r="r" b="b"/>
            <a:pathLst>
              <a:path w="1300322" h="448109">
                <a:moveTo>
                  <a:pt x="0" y="0"/>
                </a:moveTo>
                <a:lnTo>
                  <a:pt x="1300322" y="0"/>
                </a:lnTo>
                <a:lnTo>
                  <a:pt x="1300322" y="448109"/>
                </a:lnTo>
                <a:lnTo>
                  <a:pt x="0" y="4481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 rot="3286359" flipV="1">
            <a:off x="4535574" y="7460802"/>
            <a:ext cx="1300322" cy="448109"/>
          </a:xfrm>
          <a:custGeom>
            <a:avLst/>
            <a:gdLst/>
            <a:ahLst/>
            <a:cxnLst/>
            <a:rect l="l" t="t" r="r" b="b"/>
            <a:pathLst>
              <a:path w="1300322" h="448109">
                <a:moveTo>
                  <a:pt x="0" y="448109"/>
                </a:moveTo>
                <a:lnTo>
                  <a:pt x="1300322" y="448109"/>
                </a:lnTo>
                <a:lnTo>
                  <a:pt x="1300322" y="0"/>
                </a:lnTo>
                <a:lnTo>
                  <a:pt x="0" y="0"/>
                </a:lnTo>
                <a:lnTo>
                  <a:pt x="0" y="44810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/>
          <p:nvPr/>
        </p:nvSpPr>
        <p:spPr>
          <a:xfrm rot="-7513640" flipV="1">
            <a:off x="995607" y="2293114"/>
            <a:ext cx="1300322" cy="448109"/>
          </a:xfrm>
          <a:custGeom>
            <a:avLst/>
            <a:gdLst/>
            <a:ahLst/>
            <a:cxnLst/>
            <a:rect l="l" t="t" r="r" b="b"/>
            <a:pathLst>
              <a:path w="1300322" h="448109">
                <a:moveTo>
                  <a:pt x="0" y="448109"/>
                </a:moveTo>
                <a:lnTo>
                  <a:pt x="1300322" y="448109"/>
                </a:lnTo>
                <a:lnTo>
                  <a:pt x="1300322" y="0"/>
                </a:lnTo>
                <a:lnTo>
                  <a:pt x="0" y="0"/>
                </a:lnTo>
                <a:lnTo>
                  <a:pt x="0" y="44810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Freeform 13"/>
          <p:cNvSpPr/>
          <p:nvPr/>
        </p:nvSpPr>
        <p:spPr>
          <a:xfrm rot="-7990659" flipV="1">
            <a:off x="11611003" y="2393635"/>
            <a:ext cx="1300322" cy="448109"/>
          </a:xfrm>
          <a:custGeom>
            <a:avLst/>
            <a:gdLst/>
            <a:ahLst/>
            <a:cxnLst/>
            <a:rect l="l" t="t" r="r" b="b"/>
            <a:pathLst>
              <a:path w="1300322" h="448109">
                <a:moveTo>
                  <a:pt x="0" y="448110"/>
                </a:moveTo>
                <a:lnTo>
                  <a:pt x="1300322" y="448110"/>
                </a:lnTo>
                <a:lnTo>
                  <a:pt x="1300322" y="0"/>
                </a:lnTo>
                <a:lnTo>
                  <a:pt x="0" y="0"/>
                </a:lnTo>
                <a:lnTo>
                  <a:pt x="0" y="44811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Freeform 14"/>
          <p:cNvSpPr/>
          <p:nvPr/>
        </p:nvSpPr>
        <p:spPr>
          <a:xfrm rot="3286359" flipV="1">
            <a:off x="15623997" y="7460802"/>
            <a:ext cx="1300322" cy="448109"/>
          </a:xfrm>
          <a:custGeom>
            <a:avLst/>
            <a:gdLst/>
            <a:ahLst/>
            <a:cxnLst/>
            <a:rect l="l" t="t" r="r" b="b"/>
            <a:pathLst>
              <a:path w="1300322" h="448109">
                <a:moveTo>
                  <a:pt x="0" y="448109"/>
                </a:moveTo>
                <a:lnTo>
                  <a:pt x="1300322" y="448109"/>
                </a:lnTo>
                <a:lnTo>
                  <a:pt x="1300322" y="0"/>
                </a:lnTo>
                <a:lnTo>
                  <a:pt x="0" y="0"/>
                </a:lnTo>
                <a:lnTo>
                  <a:pt x="0" y="44810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1257314" y="5554548"/>
            <a:ext cx="4243998" cy="1947623"/>
            <a:chOff x="-161290" y="232410"/>
            <a:chExt cx="12611100" cy="57873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611100" cy="5787390"/>
            </a:xfrm>
            <a:custGeom>
              <a:avLst/>
              <a:gdLst/>
              <a:ahLst/>
              <a:cxnLst/>
              <a:rect l="l" t="t" r="r" b="b"/>
              <a:pathLst>
                <a:path w="12611100" h="578739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89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39" y="1280160"/>
                  </a:cubicBezTo>
                  <a:cubicBezTo>
                    <a:pt x="0" y="2223770"/>
                    <a:pt x="400050" y="3919220"/>
                    <a:pt x="1418589" y="4751070"/>
                  </a:cubicBezTo>
                  <a:cubicBezTo>
                    <a:pt x="2437130" y="5582920"/>
                    <a:pt x="3836669" y="5750560"/>
                    <a:pt x="5152389" y="5767070"/>
                  </a:cubicBezTo>
                  <a:cubicBezTo>
                    <a:pt x="6744970" y="5787390"/>
                    <a:pt x="8346439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39" y="4005580"/>
                    <a:pt x="12611099" y="3355340"/>
                    <a:pt x="12551409" y="268859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7" name="Freeform 17"/>
          <p:cNvSpPr/>
          <p:nvPr/>
        </p:nvSpPr>
        <p:spPr>
          <a:xfrm rot="7232737" flipV="1">
            <a:off x="5375875" y="5705722"/>
            <a:ext cx="1308551" cy="1201488"/>
          </a:xfrm>
          <a:custGeom>
            <a:avLst/>
            <a:gdLst/>
            <a:ahLst/>
            <a:cxnLst/>
            <a:rect l="l" t="t" r="r" b="b"/>
            <a:pathLst>
              <a:path w="1308551" h="1201488">
                <a:moveTo>
                  <a:pt x="0" y="1201487"/>
                </a:moveTo>
                <a:lnTo>
                  <a:pt x="1308551" y="1201487"/>
                </a:lnTo>
                <a:lnTo>
                  <a:pt x="1308551" y="0"/>
                </a:lnTo>
                <a:lnTo>
                  <a:pt x="0" y="0"/>
                </a:lnTo>
                <a:lnTo>
                  <a:pt x="0" y="1201487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18" name="Group 18"/>
          <p:cNvGrpSpPr/>
          <p:nvPr/>
        </p:nvGrpSpPr>
        <p:grpSpPr>
          <a:xfrm>
            <a:off x="1771838" y="2658514"/>
            <a:ext cx="3367715" cy="1545486"/>
            <a:chOff x="-161290" y="232410"/>
            <a:chExt cx="12611100" cy="57873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611100" cy="5787390"/>
            </a:xfrm>
            <a:custGeom>
              <a:avLst/>
              <a:gdLst/>
              <a:ahLst/>
              <a:cxnLst/>
              <a:rect l="l" t="t" r="r" b="b"/>
              <a:pathLst>
                <a:path w="12611100" h="578739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89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39" y="1280160"/>
                  </a:cubicBezTo>
                  <a:cubicBezTo>
                    <a:pt x="0" y="2223770"/>
                    <a:pt x="400050" y="3919220"/>
                    <a:pt x="1418589" y="4751070"/>
                  </a:cubicBezTo>
                  <a:cubicBezTo>
                    <a:pt x="2437130" y="5582920"/>
                    <a:pt x="3836669" y="5750560"/>
                    <a:pt x="5152389" y="5767070"/>
                  </a:cubicBezTo>
                  <a:cubicBezTo>
                    <a:pt x="6744970" y="5787390"/>
                    <a:pt x="8346439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39" y="4005580"/>
                    <a:pt x="12611099" y="3355340"/>
                    <a:pt x="12551409" y="268859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461319" y="2658514"/>
            <a:ext cx="3367715" cy="1545486"/>
            <a:chOff x="-161290" y="232410"/>
            <a:chExt cx="12611100" cy="578739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611100" cy="5787390"/>
            </a:xfrm>
            <a:custGeom>
              <a:avLst/>
              <a:gdLst/>
              <a:ahLst/>
              <a:cxnLst/>
              <a:rect l="l" t="t" r="r" b="b"/>
              <a:pathLst>
                <a:path w="12611100" h="578739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89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39" y="1280160"/>
                  </a:cubicBezTo>
                  <a:cubicBezTo>
                    <a:pt x="0" y="2223770"/>
                    <a:pt x="400050" y="3919220"/>
                    <a:pt x="1418589" y="4751070"/>
                  </a:cubicBezTo>
                  <a:cubicBezTo>
                    <a:pt x="2437130" y="5582920"/>
                    <a:pt x="3836669" y="5750560"/>
                    <a:pt x="5152389" y="5767070"/>
                  </a:cubicBezTo>
                  <a:cubicBezTo>
                    <a:pt x="6744970" y="5787390"/>
                    <a:pt x="8346439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39" y="4005580"/>
                    <a:pt x="12611099" y="3355340"/>
                    <a:pt x="12551409" y="268859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2" name="Freeform 22"/>
          <p:cNvSpPr/>
          <p:nvPr/>
        </p:nvSpPr>
        <p:spPr>
          <a:xfrm rot="1149091">
            <a:off x="11423814" y="3525271"/>
            <a:ext cx="1438792" cy="1297529"/>
          </a:xfrm>
          <a:custGeom>
            <a:avLst/>
            <a:gdLst/>
            <a:ahLst/>
            <a:cxnLst/>
            <a:rect l="l" t="t" r="r" b="b"/>
            <a:pathLst>
              <a:path w="1438792" h="1297529">
                <a:moveTo>
                  <a:pt x="0" y="0"/>
                </a:moveTo>
                <a:lnTo>
                  <a:pt x="1438792" y="0"/>
                </a:lnTo>
                <a:lnTo>
                  <a:pt x="1438792" y="1297529"/>
                </a:lnTo>
                <a:lnTo>
                  <a:pt x="0" y="12975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3" name="Freeform 23"/>
          <p:cNvSpPr/>
          <p:nvPr/>
        </p:nvSpPr>
        <p:spPr>
          <a:xfrm>
            <a:off x="11652894" y="5602173"/>
            <a:ext cx="5629683" cy="1831052"/>
          </a:xfrm>
          <a:custGeom>
            <a:avLst/>
            <a:gdLst/>
            <a:ahLst/>
            <a:cxnLst/>
            <a:rect l="l" t="t" r="r" b="b"/>
            <a:pathLst>
              <a:path w="5629683" h="1831052">
                <a:moveTo>
                  <a:pt x="0" y="0"/>
                </a:moveTo>
                <a:lnTo>
                  <a:pt x="5629683" y="0"/>
                </a:lnTo>
                <a:lnTo>
                  <a:pt x="5629683" y="1831052"/>
                </a:lnTo>
                <a:lnTo>
                  <a:pt x="0" y="183105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4" name="Freeform 24"/>
          <p:cNvSpPr/>
          <p:nvPr/>
        </p:nvSpPr>
        <p:spPr>
          <a:xfrm rot="7758180" flipH="1">
            <a:off x="10957380" y="5622152"/>
            <a:ext cx="570786" cy="1446692"/>
          </a:xfrm>
          <a:custGeom>
            <a:avLst/>
            <a:gdLst/>
            <a:ahLst/>
            <a:cxnLst/>
            <a:rect l="l" t="t" r="r" b="b"/>
            <a:pathLst>
              <a:path w="570786" h="1446692">
                <a:moveTo>
                  <a:pt x="570785" y="0"/>
                </a:moveTo>
                <a:lnTo>
                  <a:pt x="0" y="0"/>
                </a:lnTo>
                <a:lnTo>
                  <a:pt x="0" y="1446692"/>
                </a:lnTo>
                <a:lnTo>
                  <a:pt x="570785" y="1446692"/>
                </a:lnTo>
                <a:lnTo>
                  <a:pt x="570785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5" name="Freeform 25"/>
          <p:cNvSpPr/>
          <p:nvPr/>
        </p:nvSpPr>
        <p:spPr>
          <a:xfrm>
            <a:off x="8104455" y="1725591"/>
            <a:ext cx="1602113" cy="1744875"/>
          </a:xfrm>
          <a:custGeom>
            <a:avLst/>
            <a:gdLst/>
            <a:ahLst/>
            <a:cxnLst/>
            <a:rect l="l" t="t" r="r" b="b"/>
            <a:pathLst>
              <a:path w="1602113" h="1744875">
                <a:moveTo>
                  <a:pt x="0" y="0"/>
                </a:moveTo>
                <a:lnTo>
                  <a:pt x="1602112" y="0"/>
                </a:lnTo>
                <a:lnTo>
                  <a:pt x="1602112" y="1744875"/>
                </a:lnTo>
                <a:lnTo>
                  <a:pt x="0" y="174487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6" name="Freeform 26"/>
          <p:cNvSpPr/>
          <p:nvPr/>
        </p:nvSpPr>
        <p:spPr>
          <a:xfrm rot="1251368">
            <a:off x="7888091" y="5550415"/>
            <a:ext cx="1908781" cy="881510"/>
          </a:xfrm>
          <a:custGeom>
            <a:avLst/>
            <a:gdLst/>
            <a:ahLst/>
            <a:cxnLst/>
            <a:rect l="l" t="t" r="r" b="b"/>
            <a:pathLst>
              <a:path w="1908781" h="881510">
                <a:moveTo>
                  <a:pt x="0" y="0"/>
                </a:moveTo>
                <a:lnTo>
                  <a:pt x="1908781" y="0"/>
                </a:lnTo>
                <a:lnTo>
                  <a:pt x="1908781" y="881510"/>
                </a:lnTo>
                <a:lnTo>
                  <a:pt x="0" y="88151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7" name="Freeform 27"/>
          <p:cNvSpPr/>
          <p:nvPr/>
        </p:nvSpPr>
        <p:spPr>
          <a:xfrm rot="2816100" flipH="1" flipV="1">
            <a:off x="4784801" y="3696813"/>
            <a:ext cx="1597189" cy="853770"/>
          </a:xfrm>
          <a:custGeom>
            <a:avLst/>
            <a:gdLst/>
            <a:ahLst/>
            <a:cxnLst/>
            <a:rect l="l" t="t" r="r" b="b"/>
            <a:pathLst>
              <a:path w="1597189" h="853770">
                <a:moveTo>
                  <a:pt x="1597189" y="853770"/>
                </a:moveTo>
                <a:lnTo>
                  <a:pt x="0" y="853770"/>
                </a:lnTo>
                <a:lnTo>
                  <a:pt x="0" y="0"/>
                </a:lnTo>
                <a:lnTo>
                  <a:pt x="1597189" y="0"/>
                </a:lnTo>
                <a:lnTo>
                  <a:pt x="1597189" y="85377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8" name="TextBox 28"/>
          <p:cNvSpPr txBox="1"/>
          <p:nvPr/>
        </p:nvSpPr>
        <p:spPr>
          <a:xfrm>
            <a:off x="6662643" y="3833561"/>
            <a:ext cx="4359677" cy="1946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5"/>
              </a:lnSpc>
            </a:pPr>
            <a:r>
              <a:rPr lang="en-US" sz="6088" b="1">
                <a:solidFill>
                  <a:srgbClr val="000000"/>
                </a:solidFill>
                <a:latin typeface="มอนตี้ Bold"/>
                <a:ea typeface="มอนตี้ Bold"/>
                <a:cs typeface="มอนตี้ Bold"/>
                <a:sym typeface="มอนตี้ Bold"/>
              </a:rPr>
              <a:t>SESIONES</a:t>
            </a:r>
          </a:p>
          <a:p>
            <a:pPr algn="ctr">
              <a:lnSpc>
                <a:spcPts val="7245"/>
              </a:lnSpc>
            </a:pPr>
            <a:r>
              <a:rPr lang="en-US" sz="6088" b="1">
                <a:solidFill>
                  <a:srgbClr val="000000"/>
                </a:solidFill>
                <a:latin typeface="มอนตี้ Bold"/>
                <a:ea typeface="มอนตี้ Bold"/>
                <a:cs typeface="มอนตี้ Bold"/>
                <a:sym typeface="มอนตี้ Bold"/>
              </a:rPr>
              <a:t>REDISEÑO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810586" y="6536733"/>
            <a:ext cx="3974666" cy="3425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4"/>
              </a:lnSpc>
            </a:pPr>
            <a:r>
              <a:rPr lang="en-US" sz="3720" b="1" spc="208">
                <a:solidFill>
                  <a:srgbClr val="000000"/>
                </a:solidFill>
                <a:latin typeface="มอนตี้ Bold"/>
                <a:ea typeface="มอนตี้ Bold"/>
                <a:cs typeface="มอนตี้ Bold"/>
                <a:sym typeface="มอนตี้ Bold"/>
              </a:rPr>
              <a:t>CONOCIMIENTO COLECTIVO</a:t>
            </a:r>
          </a:p>
          <a:p>
            <a:pPr algn="ctr">
              <a:lnSpc>
                <a:spcPts val="5394"/>
              </a:lnSpc>
            </a:pPr>
            <a:r>
              <a:rPr lang="en-US" sz="3720" spc="208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-</a:t>
            </a:r>
          </a:p>
          <a:p>
            <a:pPr algn="ctr">
              <a:lnSpc>
                <a:spcPts val="5394"/>
              </a:lnSpc>
            </a:pPr>
            <a:r>
              <a:rPr lang="en-US" sz="3720" b="1" spc="208">
                <a:solidFill>
                  <a:srgbClr val="000000"/>
                </a:solidFill>
                <a:latin typeface="มอนตี้ Bold"/>
                <a:ea typeface="มอนตี้ Bold"/>
                <a:cs typeface="มอนตี้ Bold"/>
                <a:sym typeface="มอนตี้ Bold"/>
              </a:rPr>
              <a:t>PENSAMIENTO</a:t>
            </a:r>
          </a:p>
          <a:p>
            <a:pPr algn="ctr">
              <a:lnSpc>
                <a:spcPts val="5394"/>
              </a:lnSpc>
            </a:pPr>
            <a:r>
              <a:rPr lang="en-US" sz="3720" b="1" spc="208">
                <a:solidFill>
                  <a:srgbClr val="000000"/>
                </a:solidFill>
                <a:latin typeface="มอนตี้ Bold"/>
                <a:ea typeface="มอนตี้ Bold"/>
                <a:cs typeface="มอนตี้ Bold"/>
                <a:sym typeface="มอนตี้ Bold"/>
              </a:rPr>
              <a:t>CRÍTICO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290438" y="3101305"/>
            <a:ext cx="2514791" cy="662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9"/>
              </a:lnSpc>
            </a:pPr>
            <a:r>
              <a:rPr lang="en-US" sz="3856" b="1">
                <a:solidFill>
                  <a:srgbClr val="000000"/>
                </a:solidFill>
                <a:latin typeface="มอนตี้ Bold"/>
                <a:ea typeface="มอนตี้ Bold"/>
                <a:cs typeface="มอนตี้ Bold"/>
                <a:sym typeface="มอนตี้ Bold"/>
              </a:rPr>
              <a:t>HORARIOS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24538" y="5868685"/>
            <a:ext cx="3904392" cy="124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9"/>
              </a:lnSpc>
            </a:pPr>
            <a:r>
              <a:rPr lang="en-US" sz="3856" b="1">
                <a:solidFill>
                  <a:srgbClr val="000000"/>
                </a:solidFill>
                <a:latin typeface="มอนตี้ Bold"/>
                <a:ea typeface="มอนตี้ Bold"/>
                <a:cs typeface="มอนตี้ Bold"/>
                <a:sym typeface="มอนตี้ Bold"/>
              </a:rPr>
              <a:t>LLUVIA DE IDEAS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326049" y="5935115"/>
            <a:ext cx="4283374" cy="124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9"/>
              </a:lnSpc>
            </a:pPr>
            <a:r>
              <a:rPr lang="en-US" sz="3856" b="1">
                <a:solidFill>
                  <a:srgbClr val="000000"/>
                </a:solidFill>
                <a:latin typeface="มอนตี้ Bold"/>
                <a:ea typeface="มอนตี้ Bold"/>
                <a:cs typeface="มอนตี้ Bold"/>
                <a:sym typeface="มอนตี้ Bold"/>
              </a:rPr>
              <a:t>DESARROLLO DE TALLERES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514377" y="3062095"/>
            <a:ext cx="3318615" cy="662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9"/>
              </a:lnSpc>
            </a:pPr>
            <a:r>
              <a:rPr lang="en-US" sz="3856" b="1">
                <a:solidFill>
                  <a:srgbClr val="000000"/>
                </a:solidFill>
                <a:latin typeface="มอนตี้ Bold"/>
                <a:ea typeface="มอนตี้ Bold"/>
                <a:cs typeface="มอนตี้ Bold"/>
                <a:sym typeface="มอนตี้ Bold"/>
              </a:rPr>
              <a:t>DISCUSIONES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18055" y="978196"/>
            <a:ext cx="2514791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Miércoles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9593" y="8673412"/>
            <a:ext cx="2723252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experiencias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785252" y="8648190"/>
            <a:ext cx="2949377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Construcción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270591" y="-4913"/>
            <a:ext cx="2514791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9:00 a 12: 00 m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228127" y="8145092"/>
            <a:ext cx="2514791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Propuestas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314243" y="8145092"/>
            <a:ext cx="2514791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Discusión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021311" y="342477"/>
            <a:ext cx="2656917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Virtuales/</a:t>
            </a:r>
          </a:p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presenciales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395509" y="8648190"/>
            <a:ext cx="2211605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sueños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874151" y="8912350"/>
            <a:ext cx="3413849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Caracterización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502269" y="978196"/>
            <a:ext cx="2514791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¿Cómo estamos?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826172" y="454321"/>
            <a:ext cx="3006819" cy="164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¿Cómo queremos ser?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6275" y="-225987"/>
            <a:ext cx="20383155" cy="11198786"/>
          </a:xfrm>
          <a:custGeom>
            <a:avLst/>
            <a:gdLst/>
            <a:ahLst/>
            <a:cxnLst/>
            <a:rect l="l" t="t" r="r" b="b"/>
            <a:pathLst>
              <a:path w="20383155" h="11198786">
                <a:moveTo>
                  <a:pt x="0" y="0"/>
                </a:moveTo>
                <a:lnTo>
                  <a:pt x="20383156" y="0"/>
                </a:lnTo>
                <a:lnTo>
                  <a:pt x="20383156" y="11198786"/>
                </a:lnTo>
                <a:lnTo>
                  <a:pt x="0" y="11198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16" r="-1615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4312914" y="158478"/>
            <a:ext cx="8915907" cy="987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0"/>
              </a:lnSpc>
            </a:pPr>
            <a:r>
              <a:rPr lang="en-US" sz="4200" b="1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Introducción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773444"/>
            <a:ext cx="9002685" cy="705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</a:pPr>
            <a:r>
              <a:rPr lang="en-US" sz="3600" spc="33">
                <a:solidFill>
                  <a:srgbClr val="051D40"/>
                </a:solidFill>
                <a:latin typeface="Montserrat"/>
                <a:ea typeface="Montserrat"/>
                <a:cs typeface="Montserrat"/>
                <a:sym typeface="Montserrat"/>
              </a:rPr>
              <a:t>La modernización institucional en Colombia se refiere a </a:t>
            </a:r>
            <a:r>
              <a:rPr lang="en-US" sz="3600" b="1" spc="33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una serie de reformas y estrategias implementadas</a:t>
            </a:r>
            <a:r>
              <a:rPr lang="en-US" sz="3600" spc="33">
                <a:solidFill>
                  <a:srgbClr val="051D40"/>
                </a:solidFill>
                <a:latin typeface="Montserrat"/>
                <a:ea typeface="Montserrat"/>
                <a:cs typeface="Montserrat"/>
                <a:sym typeface="Montserrat"/>
              </a:rPr>
              <a:t> para mejorar la eficiencia, efectividad y transparencia del aparato estatal. La modernización </a:t>
            </a:r>
            <a:r>
              <a:rPr lang="en-US" sz="3600" b="1" spc="33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busca adaptar las instituciones públicas a las necesidades contemporáneas</a:t>
            </a:r>
            <a:r>
              <a:rPr lang="en-US" sz="3600" spc="33">
                <a:solidFill>
                  <a:srgbClr val="051D40"/>
                </a:solidFill>
                <a:latin typeface="Montserrat"/>
                <a:ea typeface="Montserrat"/>
                <a:cs typeface="Montserrat"/>
                <a:sym typeface="Montserrat"/>
              </a:rPr>
              <a:t> y a los desafíos del desarrollo, promoviendo una administración pública más eficiente, transparente y cercana a los ciudadanos.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480784"/>
            <a:ext cx="7880415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¿Qué es Modernización Institucional?</a:t>
            </a:r>
          </a:p>
        </p:txBody>
      </p:sp>
      <p:sp>
        <p:nvSpPr>
          <p:cNvPr id="6" name="Freeform 6"/>
          <p:cNvSpPr/>
          <p:nvPr/>
        </p:nvSpPr>
        <p:spPr>
          <a:xfrm>
            <a:off x="16208950" y="0"/>
            <a:ext cx="2079050" cy="2079050"/>
          </a:xfrm>
          <a:custGeom>
            <a:avLst/>
            <a:gdLst/>
            <a:ahLst/>
            <a:cxnLst/>
            <a:rect l="l" t="t" r="r" b="b"/>
            <a:pathLst>
              <a:path w="2079050" h="2079050">
                <a:moveTo>
                  <a:pt x="0" y="0"/>
                </a:moveTo>
                <a:lnTo>
                  <a:pt x="2079050" y="0"/>
                </a:lnTo>
                <a:lnTo>
                  <a:pt x="2079050" y="2079050"/>
                </a:lnTo>
                <a:lnTo>
                  <a:pt x="0" y="2079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11119672" y="6987142"/>
            <a:ext cx="5337939" cy="2236130"/>
            <a:chOff x="0" y="0"/>
            <a:chExt cx="884107" cy="3703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4107" cy="370363"/>
            </a:xfrm>
            <a:custGeom>
              <a:avLst/>
              <a:gdLst/>
              <a:ahLst/>
              <a:cxnLst/>
              <a:rect l="l" t="t" r="r" b="b"/>
              <a:pathLst>
                <a:path w="884107" h="370363">
                  <a:moveTo>
                    <a:pt x="663080" y="0"/>
                  </a:moveTo>
                  <a:lnTo>
                    <a:pt x="0" y="0"/>
                  </a:lnTo>
                  <a:lnTo>
                    <a:pt x="0" y="370363"/>
                  </a:lnTo>
                  <a:lnTo>
                    <a:pt x="663080" y="370363"/>
                  </a:lnTo>
                  <a:lnTo>
                    <a:pt x="884107" y="185182"/>
                  </a:lnTo>
                  <a:lnTo>
                    <a:pt x="663080" y="0"/>
                  </a:lnTo>
                  <a:close/>
                </a:path>
              </a:pathLst>
            </a:custGeom>
            <a:solidFill>
              <a:srgbClr val="051D40">
                <a:alpha val="49804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759779" cy="398938"/>
            </a:xfrm>
            <a:prstGeom prst="rect">
              <a:avLst/>
            </a:prstGeom>
          </p:spPr>
          <p:txBody>
            <a:bodyPr lIns="20488" tIns="20488" rIns="20488" bIns="20488" rtlCol="0" anchor="ctr"/>
            <a:lstStyle/>
            <a:p>
              <a:pPr algn="ctr">
                <a:lnSpc>
                  <a:spcPts val="130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11710750" y="6897504"/>
            <a:ext cx="5142711" cy="2360796"/>
            <a:chOff x="0" y="0"/>
            <a:chExt cx="851772" cy="3910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51772" cy="391011"/>
            </a:xfrm>
            <a:custGeom>
              <a:avLst/>
              <a:gdLst/>
              <a:ahLst/>
              <a:cxnLst/>
              <a:rect l="l" t="t" r="r" b="b"/>
              <a:pathLst>
                <a:path w="851772" h="391011">
                  <a:moveTo>
                    <a:pt x="638829" y="0"/>
                  </a:moveTo>
                  <a:lnTo>
                    <a:pt x="0" y="0"/>
                  </a:lnTo>
                  <a:lnTo>
                    <a:pt x="0" y="391011"/>
                  </a:lnTo>
                  <a:lnTo>
                    <a:pt x="638829" y="391011"/>
                  </a:lnTo>
                  <a:lnTo>
                    <a:pt x="851772" y="195506"/>
                  </a:lnTo>
                  <a:lnTo>
                    <a:pt x="638829" y="0"/>
                  </a:lnTo>
                  <a:close/>
                </a:path>
              </a:pathLst>
            </a:custGeom>
            <a:solidFill>
              <a:srgbClr val="145DA0">
                <a:alpha val="7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731991" cy="419586"/>
            </a:xfrm>
            <a:prstGeom prst="rect">
              <a:avLst/>
            </a:prstGeom>
          </p:spPr>
          <p:txBody>
            <a:bodyPr lIns="20488" tIns="20488" rIns="20488" bIns="20488" rtlCol="0" anchor="ctr"/>
            <a:lstStyle/>
            <a:p>
              <a:pPr algn="ctr">
                <a:lnSpc>
                  <a:spcPts val="1304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521273" y="2461575"/>
            <a:ext cx="1477663" cy="513608"/>
          </a:xfrm>
          <a:custGeom>
            <a:avLst/>
            <a:gdLst/>
            <a:ahLst/>
            <a:cxnLst/>
            <a:rect l="l" t="t" r="r" b="b"/>
            <a:pathLst>
              <a:path w="1477663" h="513608">
                <a:moveTo>
                  <a:pt x="0" y="0"/>
                </a:moveTo>
                <a:lnTo>
                  <a:pt x="1477663" y="0"/>
                </a:lnTo>
                <a:lnTo>
                  <a:pt x="1477663" y="513608"/>
                </a:lnTo>
                <a:lnTo>
                  <a:pt x="0" y="513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Freeform 14"/>
          <p:cNvSpPr/>
          <p:nvPr/>
        </p:nvSpPr>
        <p:spPr>
          <a:xfrm>
            <a:off x="12043938" y="3418403"/>
            <a:ext cx="3535146" cy="3060524"/>
          </a:xfrm>
          <a:custGeom>
            <a:avLst/>
            <a:gdLst/>
            <a:ahLst/>
            <a:cxnLst/>
            <a:rect l="l" t="t" r="r" b="b"/>
            <a:pathLst>
              <a:path w="3535146" h="3060524">
                <a:moveTo>
                  <a:pt x="0" y="0"/>
                </a:moveTo>
                <a:lnTo>
                  <a:pt x="3535146" y="0"/>
                </a:lnTo>
                <a:lnTo>
                  <a:pt x="3535146" y="3060523"/>
                </a:lnTo>
                <a:lnTo>
                  <a:pt x="0" y="30605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27" b="-15771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5" name="TextBox 15"/>
          <p:cNvSpPr txBox="1"/>
          <p:nvPr/>
        </p:nvSpPr>
        <p:spPr>
          <a:xfrm>
            <a:off x="12277293" y="7152404"/>
            <a:ext cx="3925931" cy="904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40"/>
              </a:lnSpc>
            </a:pPr>
            <a:r>
              <a:rPr lang="en-US" sz="3245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REDISEÑO INSTITUCIONAL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165980" y="8018575"/>
            <a:ext cx="4037244" cy="942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82"/>
              </a:lnSpc>
            </a:pPr>
            <a:r>
              <a:rPr lang="en-US" sz="1298" b="1" spc="13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MARCO LÓGICO</a:t>
            </a:r>
          </a:p>
          <a:p>
            <a:pPr algn="r">
              <a:lnSpc>
                <a:spcPts val="1882"/>
              </a:lnSpc>
            </a:pPr>
            <a:r>
              <a:rPr lang="en-US" sz="1298" b="1" spc="13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SUBDIRECCIÓN DE TALENTO HUMANO</a:t>
            </a:r>
          </a:p>
          <a:p>
            <a:pPr algn="r">
              <a:lnSpc>
                <a:spcPts val="1882"/>
              </a:lnSpc>
            </a:pPr>
            <a:r>
              <a:rPr lang="en-US" sz="1298" b="1" spc="133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UNIDAD NACIONAL DE PROTECCIÓN</a:t>
            </a:r>
          </a:p>
          <a:p>
            <a:pPr algn="r">
              <a:lnSpc>
                <a:spcPts val="1882"/>
              </a:lnSpc>
            </a:pPr>
            <a:r>
              <a:rPr lang="en-US" sz="1298" b="1" spc="13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2024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10"/>
            <a:ext cx="18288000" cy="10281980"/>
          </a:xfrm>
          <a:custGeom>
            <a:avLst/>
            <a:gdLst/>
            <a:ahLst/>
            <a:cxnLst/>
            <a:rect l="l" t="t" r="r" b="b"/>
            <a:pathLst>
              <a:path w="18288000" h="10281980">
                <a:moveTo>
                  <a:pt x="0" y="0"/>
                </a:moveTo>
                <a:lnTo>
                  <a:pt x="18288000" y="0"/>
                </a:lnTo>
                <a:lnTo>
                  <a:pt x="18288000" y="10281979"/>
                </a:lnTo>
                <a:lnTo>
                  <a:pt x="0" y="102819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85979" y="-232474"/>
            <a:ext cx="18714202" cy="10519474"/>
            <a:chOff x="0" y="0"/>
            <a:chExt cx="24952270" cy="140259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952325" cy="14026007"/>
            </a:xfrm>
            <a:custGeom>
              <a:avLst/>
              <a:gdLst/>
              <a:ahLst/>
              <a:cxnLst/>
              <a:rect l="l" t="t" r="r" b="b"/>
              <a:pathLst>
                <a:path w="24952325" h="14026007">
                  <a:moveTo>
                    <a:pt x="0" y="0"/>
                  </a:moveTo>
                  <a:lnTo>
                    <a:pt x="24952325" y="0"/>
                  </a:lnTo>
                  <a:lnTo>
                    <a:pt x="24952325" y="14026007"/>
                  </a:lnTo>
                  <a:lnTo>
                    <a:pt x="0" y="14026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-1656274" y="-1526877"/>
            <a:ext cx="23265444" cy="12499676"/>
          </a:xfrm>
          <a:custGeom>
            <a:avLst/>
            <a:gdLst/>
            <a:ahLst/>
            <a:cxnLst/>
            <a:rect l="l" t="t" r="r" b="b"/>
            <a:pathLst>
              <a:path w="23265444" h="12499676">
                <a:moveTo>
                  <a:pt x="0" y="0"/>
                </a:moveTo>
                <a:lnTo>
                  <a:pt x="23265444" y="0"/>
                </a:lnTo>
                <a:lnTo>
                  <a:pt x="23265444" y="12499676"/>
                </a:lnTo>
                <a:lnTo>
                  <a:pt x="0" y="12499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82" r="-88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TextBox 6"/>
          <p:cNvSpPr txBox="1"/>
          <p:nvPr/>
        </p:nvSpPr>
        <p:spPr>
          <a:xfrm>
            <a:off x="1028700" y="3452320"/>
            <a:ext cx="11938008" cy="548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“Nadie puede silbar una sinfonía. Se necesita toda una orquesta para tocarla.” </a:t>
            </a:r>
          </a:p>
          <a:p>
            <a:pPr algn="l">
              <a:lnSpc>
                <a:spcPts val="7200"/>
              </a:lnSpc>
            </a:pPr>
            <a:endParaRPr lang="en-US" sz="6000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Halford E. Luccock</a:t>
            </a:r>
          </a:p>
          <a:p>
            <a:pPr algn="l">
              <a:lnSpc>
                <a:spcPts val="7200"/>
              </a:lnSpc>
            </a:pPr>
            <a:endParaRPr lang="en-US" sz="6000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1028700"/>
            <a:ext cx="3332538" cy="1901784"/>
          </a:xfrm>
          <a:custGeom>
            <a:avLst/>
            <a:gdLst/>
            <a:ahLst/>
            <a:cxnLst/>
            <a:rect l="l" t="t" r="r" b="b"/>
            <a:pathLst>
              <a:path w="3332538" h="1901784">
                <a:moveTo>
                  <a:pt x="0" y="0"/>
                </a:moveTo>
                <a:lnTo>
                  <a:pt x="3332538" y="0"/>
                </a:lnTo>
                <a:lnTo>
                  <a:pt x="3332538" y="1901784"/>
                </a:lnTo>
                <a:lnTo>
                  <a:pt x="0" y="19017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264" r="-2009" b="-48488"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10"/>
            <a:ext cx="18288000" cy="10281980"/>
          </a:xfrm>
          <a:custGeom>
            <a:avLst/>
            <a:gdLst/>
            <a:ahLst/>
            <a:cxnLst/>
            <a:rect l="l" t="t" r="r" b="b"/>
            <a:pathLst>
              <a:path w="18288000" h="10281980">
                <a:moveTo>
                  <a:pt x="0" y="0"/>
                </a:moveTo>
                <a:lnTo>
                  <a:pt x="18288000" y="0"/>
                </a:lnTo>
                <a:lnTo>
                  <a:pt x="18288000" y="10281979"/>
                </a:lnTo>
                <a:lnTo>
                  <a:pt x="0" y="102819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85979" y="-232474"/>
            <a:ext cx="18714202" cy="10519474"/>
            <a:chOff x="0" y="0"/>
            <a:chExt cx="24952270" cy="140259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952325" cy="14026007"/>
            </a:xfrm>
            <a:custGeom>
              <a:avLst/>
              <a:gdLst/>
              <a:ahLst/>
              <a:cxnLst/>
              <a:rect l="l" t="t" r="r" b="b"/>
              <a:pathLst>
                <a:path w="24952325" h="14026007">
                  <a:moveTo>
                    <a:pt x="0" y="0"/>
                  </a:moveTo>
                  <a:lnTo>
                    <a:pt x="24952325" y="0"/>
                  </a:lnTo>
                  <a:lnTo>
                    <a:pt x="24952325" y="14026007"/>
                  </a:lnTo>
                  <a:lnTo>
                    <a:pt x="0" y="14026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-1656274" y="-1526877"/>
            <a:ext cx="23265444" cy="12499676"/>
          </a:xfrm>
          <a:custGeom>
            <a:avLst/>
            <a:gdLst/>
            <a:ahLst/>
            <a:cxnLst/>
            <a:rect l="l" t="t" r="r" b="b"/>
            <a:pathLst>
              <a:path w="23265444" h="12499676">
                <a:moveTo>
                  <a:pt x="0" y="0"/>
                </a:moveTo>
                <a:lnTo>
                  <a:pt x="23265444" y="0"/>
                </a:lnTo>
                <a:lnTo>
                  <a:pt x="23265444" y="12499676"/>
                </a:lnTo>
                <a:lnTo>
                  <a:pt x="0" y="12499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82" r="-88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TextBox 6"/>
          <p:cNvSpPr txBox="1"/>
          <p:nvPr/>
        </p:nvSpPr>
        <p:spPr>
          <a:xfrm>
            <a:off x="1028700" y="8343900"/>
            <a:ext cx="1193800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Gracias</a:t>
            </a:r>
          </a:p>
        </p:txBody>
      </p:sp>
      <p:sp>
        <p:nvSpPr>
          <p:cNvPr id="7" name="Freeform 7"/>
          <p:cNvSpPr/>
          <p:nvPr/>
        </p:nvSpPr>
        <p:spPr>
          <a:xfrm>
            <a:off x="1028700" y="1028700"/>
            <a:ext cx="10694008" cy="6102764"/>
          </a:xfrm>
          <a:custGeom>
            <a:avLst/>
            <a:gdLst/>
            <a:ahLst/>
            <a:cxnLst/>
            <a:rect l="l" t="t" r="r" b="b"/>
            <a:pathLst>
              <a:path w="10694008" h="6102764">
                <a:moveTo>
                  <a:pt x="0" y="0"/>
                </a:moveTo>
                <a:lnTo>
                  <a:pt x="10694008" y="0"/>
                </a:lnTo>
                <a:lnTo>
                  <a:pt x="10694008" y="6102764"/>
                </a:lnTo>
                <a:lnTo>
                  <a:pt x="0" y="61027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264" r="-2009" b="-48488"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6275" y="-225987"/>
            <a:ext cx="20383155" cy="11198786"/>
          </a:xfrm>
          <a:custGeom>
            <a:avLst/>
            <a:gdLst/>
            <a:ahLst/>
            <a:cxnLst/>
            <a:rect l="l" t="t" r="r" b="b"/>
            <a:pathLst>
              <a:path w="20383155" h="11198786">
                <a:moveTo>
                  <a:pt x="0" y="0"/>
                </a:moveTo>
                <a:lnTo>
                  <a:pt x="20383156" y="0"/>
                </a:lnTo>
                <a:lnTo>
                  <a:pt x="20383156" y="11198786"/>
                </a:lnTo>
                <a:lnTo>
                  <a:pt x="0" y="11198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16" r="-1615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3651771" y="478700"/>
            <a:ext cx="7481483" cy="8562488"/>
            <a:chOff x="0" y="0"/>
            <a:chExt cx="9975310" cy="114166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975342" cy="11416665"/>
            </a:xfrm>
            <a:custGeom>
              <a:avLst/>
              <a:gdLst/>
              <a:ahLst/>
              <a:cxnLst/>
              <a:rect l="l" t="t" r="r" b="b"/>
              <a:pathLst>
                <a:path w="9975342" h="11416665">
                  <a:moveTo>
                    <a:pt x="0" y="0"/>
                  </a:moveTo>
                  <a:lnTo>
                    <a:pt x="9975342" y="0"/>
                  </a:lnTo>
                  <a:lnTo>
                    <a:pt x="9975342" y="11416665"/>
                  </a:lnTo>
                  <a:lnTo>
                    <a:pt x="0" y="11416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095" b="-109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4580929" y="1160764"/>
            <a:ext cx="2140787" cy="2139398"/>
          </a:xfrm>
          <a:custGeom>
            <a:avLst/>
            <a:gdLst/>
            <a:ahLst/>
            <a:cxnLst/>
            <a:rect l="l" t="t" r="r" b="b"/>
            <a:pathLst>
              <a:path w="2140787" h="2139398">
                <a:moveTo>
                  <a:pt x="0" y="0"/>
                </a:moveTo>
                <a:lnTo>
                  <a:pt x="2140786" y="0"/>
                </a:lnTo>
                <a:lnTo>
                  <a:pt x="2140786" y="2139398"/>
                </a:lnTo>
                <a:lnTo>
                  <a:pt x="0" y="2139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6202861" y="1544153"/>
            <a:ext cx="3026548" cy="3026548"/>
          </a:xfrm>
          <a:custGeom>
            <a:avLst/>
            <a:gdLst/>
            <a:ahLst/>
            <a:cxnLst/>
            <a:rect l="l" t="t" r="r" b="b"/>
            <a:pathLst>
              <a:path w="3026548" h="3026548">
                <a:moveTo>
                  <a:pt x="0" y="0"/>
                </a:moveTo>
                <a:lnTo>
                  <a:pt x="3026549" y="0"/>
                </a:lnTo>
                <a:lnTo>
                  <a:pt x="3026549" y="3026548"/>
                </a:lnTo>
                <a:lnTo>
                  <a:pt x="0" y="30265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7561196" y="4096045"/>
            <a:ext cx="2139398" cy="2140787"/>
          </a:xfrm>
          <a:custGeom>
            <a:avLst/>
            <a:gdLst/>
            <a:ahLst/>
            <a:cxnLst/>
            <a:rect l="l" t="t" r="r" b="b"/>
            <a:pathLst>
              <a:path w="2139398" h="2140787">
                <a:moveTo>
                  <a:pt x="0" y="0"/>
                </a:moveTo>
                <a:lnTo>
                  <a:pt x="2139398" y="0"/>
                </a:lnTo>
                <a:lnTo>
                  <a:pt x="2139398" y="2140786"/>
                </a:lnTo>
                <a:lnTo>
                  <a:pt x="0" y="21407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6202861" y="5721820"/>
            <a:ext cx="3026548" cy="3026548"/>
          </a:xfrm>
          <a:custGeom>
            <a:avLst/>
            <a:gdLst/>
            <a:ahLst/>
            <a:cxnLst/>
            <a:rect l="l" t="t" r="r" b="b"/>
            <a:pathLst>
              <a:path w="3026548" h="3026548">
                <a:moveTo>
                  <a:pt x="0" y="0"/>
                </a:moveTo>
                <a:lnTo>
                  <a:pt x="3026549" y="0"/>
                </a:lnTo>
                <a:lnTo>
                  <a:pt x="3026549" y="3026549"/>
                </a:lnTo>
                <a:lnTo>
                  <a:pt x="0" y="30265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4580929" y="6965032"/>
            <a:ext cx="2140787" cy="2139398"/>
          </a:xfrm>
          <a:custGeom>
            <a:avLst/>
            <a:gdLst/>
            <a:ahLst/>
            <a:cxnLst/>
            <a:rect l="l" t="t" r="r" b="b"/>
            <a:pathLst>
              <a:path w="2140787" h="2139398">
                <a:moveTo>
                  <a:pt x="0" y="0"/>
                </a:moveTo>
                <a:lnTo>
                  <a:pt x="2140786" y="0"/>
                </a:lnTo>
                <a:lnTo>
                  <a:pt x="2140786" y="2139399"/>
                </a:lnTo>
                <a:lnTo>
                  <a:pt x="0" y="2139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5086533" y="1678766"/>
            <a:ext cx="1161201" cy="1076749"/>
          </a:xfrm>
          <a:custGeom>
            <a:avLst/>
            <a:gdLst/>
            <a:ahLst/>
            <a:cxnLst/>
            <a:rect l="l" t="t" r="r" b="b"/>
            <a:pathLst>
              <a:path w="1161201" h="1076749">
                <a:moveTo>
                  <a:pt x="0" y="0"/>
                </a:moveTo>
                <a:lnTo>
                  <a:pt x="1161201" y="0"/>
                </a:lnTo>
                <a:lnTo>
                  <a:pt x="1161201" y="1076749"/>
                </a:lnTo>
                <a:lnTo>
                  <a:pt x="0" y="107674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430" r="-430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7215258" y="2463004"/>
            <a:ext cx="1047387" cy="1062846"/>
          </a:xfrm>
          <a:custGeom>
            <a:avLst/>
            <a:gdLst/>
            <a:ahLst/>
            <a:cxnLst/>
            <a:rect l="l" t="t" r="r" b="b"/>
            <a:pathLst>
              <a:path w="1047387" h="1062846">
                <a:moveTo>
                  <a:pt x="0" y="0"/>
                </a:moveTo>
                <a:lnTo>
                  <a:pt x="1047387" y="0"/>
                </a:lnTo>
                <a:lnTo>
                  <a:pt x="1047387" y="1062846"/>
                </a:lnTo>
                <a:lnTo>
                  <a:pt x="0" y="106284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064" b="-106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/>
          <p:nvPr/>
        </p:nvSpPr>
        <p:spPr>
          <a:xfrm rot="-74982">
            <a:off x="8011914" y="4550448"/>
            <a:ext cx="1231978" cy="1231978"/>
          </a:xfrm>
          <a:custGeom>
            <a:avLst/>
            <a:gdLst/>
            <a:ahLst/>
            <a:cxnLst/>
            <a:rect l="l" t="t" r="r" b="b"/>
            <a:pathLst>
              <a:path w="1231978" h="1231978">
                <a:moveTo>
                  <a:pt x="0" y="0"/>
                </a:moveTo>
                <a:lnTo>
                  <a:pt x="1231978" y="0"/>
                </a:lnTo>
                <a:lnTo>
                  <a:pt x="1231978" y="1231978"/>
                </a:lnTo>
                <a:lnTo>
                  <a:pt x="0" y="123197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Freeform 13"/>
          <p:cNvSpPr/>
          <p:nvPr/>
        </p:nvSpPr>
        <p:spPr>
          <a:xfrm>
            <a:off x="3441817" y="2886484"/>
            <a:ext cx="4359554" cy="4359554"/>
          </a:xfrm>
          <a:custGeom>
            <a:avLst/>
            <a:gdLst/>
            <a:ahLst/>
            <a:cxnLst/>
            <a:rect l="l" t="t" r="r" b="b"/>
            <a:pathLst>
              <a:path w="4359554" h="4359554">
                <a:moveTo>
                  <a:pt x="0" y="0"/>
                </a:moveTo>
                <a:lnTo>
                  <a:pt x="4359554" y="0"/>
                </a:lnTo>
                <a:lnTo>
                  <a:pt x="4359554" y="4359554"/>
                </a:lnTo>
                <a:lnTo>
                  <a:pt x="0" y="435955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Freeform 14"/>
          <p:cNvSpPr/>
          <p:nvPr/>
        </p:nvSpPr>
        <p:spPr>
          <a:xfrm>
            <a:off x="4568298" y="4083416"/>
            <a:ext cx="1960894" cy="1928808"/>
          </a:xfrm>
          <a:custGeom>
            <a:avLst/>
            <a:gdLst/>
            <a:ahLst/>
            <a:cxnLst/>
            <a:rect l="l" t="t" r="r" b="b"/>
            <a:pathLst>
              <a:path w="1960894" h="1928808">
                <a:moveTo>
                  <a:pt x="0" y="0"/>
                </a:moveTo>
                <a:lnTo>
                  <a:pt x="1960894" y="0"/>
                </a:lnTo>
                <a:lnTo>
                  <a:pt x="1960894" y="1928808"/>
                </a:lnTo>
                <a:lnTo>
                  <a:pt x="0" y="192880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t="-91" b="-91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5" name="Freeform 15"/>
          <p:cNvSpPr/>
          <p:nvPr/>
        </p:nvSpPr>
        <p:spPr>
          <a:xfrm>
            <a:off x="5140335" y="7542330"/>
            <a:ext cx="1053594" cy="1011450"/>
          </a:xfrm>
          <a:custGeom>
            <a:avLst/>
            <a:gdLst/>
            <a:ahLst/>
            <a:cxnLst/>
            <a:rect l="l" t="t" r="r" b="b"/>
            <a:pathLst>
              <a:path w="1053594" h="1011450">
                <a:moveTo>
                  <a:pt x="0" y="0"/>
                </a:moveTo>
                <a:lnTo>
                  <a:pt x="1053594" y="0"/>
                </a:lnTo>
                <a:lnTo>
                  <a:pt x="1053594" y="1011450"/>
                </a:lnTo>
                <a:lnTo>
                  <a:pt x="0" y="10114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t="-206" b="-20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6" name="Freeform 16"/>
          <p:cNvSpPr/>
          <p:nvPr/>
        </p:nvSpPr>
        <p:spPr>
          <a:xfrm rot="95038">
            <a:off x="7061882" y="6733261"/>
            <a:ext cx="1227891" cy="1107334"/>
          </a:xfrm>
          <a:custGeom>
            <a:avLst/>
            <a:gdLst/>
            <a:ahLst/>
            <a:cxnLst/>
            <a:rect l="l" t="t" r="r" b="b"/>
            <a:pathLst>
              <a:path w="1227891" h="1107334">
                <a:moveTo>
                  <a:pt x="0" y="0"/>
                </a:moveTo>
                <a:lnTo>
                  <a:pt x="1227891" y="0"/>
                </a:lnTo>
                <a:lnTo>
                  <a:pt x="1227891" y="1107335"/>
                </a:lnTo>
                <a:lnTo>
                  <a:pt x="0" y="110733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-486" r="-48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7" name="Freeform 17"/>
          <p:cNvSpPr/>
          <p:nvPr/>
        </p:nvSpPr>
        <p:spPr>
          <a:xfrm rot="1702433">
            <a:off x="16393194" y="6148951"/>
            <a:ext cx="5605479" cy="5817006"/>
          </a:xfrm>
          <a:custGeom>
            <a:avLst/>
            <a:gdLst/>
            <a:ahLst/>
            <a:cxnLst/>
            <a:rect l="l" t="t" r="r" b="b"/>
            <a:pathLst>
              <a:path w="5605479" h="5817006">
                <a:moveTo>
                  <a:pt x="0" y="0"/>
                </a:moveTo>
                <a:lnTo>
                  <a:pt x="5605479" y="0"/>
                </a:lnTo>
                <a:lnTo>
                  <a:pt x="5605479" y="5817007"/>
                </a:lnTo>
                <a:lnTo>
                  <a:pt x="0" y="581700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t="-63" b="-6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8" name="Freeform 18"/>
          <p:cNvSpPr/>
          <p:nvPr/>
        </p:nvSpPr>
        <p:spPr>
          <a:xfrm rot="-5756234">
            <a:off x="14215912" y="9011494"/>
            <a:ext cx="6161501" cy="5119646"/>
          </a:xfrm>
          <a:custGeom>
            <a:avLst/>
            <a:gdLst/>
            <a:ahLst/>
            <a:cxnLst/>
            <a:rect l="l" t="t" r="r" b="b"/>
            <a:pathLst>
              <a:path w="6161501" h="5119646">
                <a:moveTo>
                  <a:pt x="0" y="0"/>
                </a:moveTo>
                <a:lnTo>
                  <a:pt x="6161501" y="0"/>
                </a:lnTo>
                <a:lnTo>
                  <a:pt x="6161501" y="5119646"/>
                </a:lnTo>
                <a:lnTo>
                  <a:pt x="0" y="5119646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t="-130" b="-130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TextBox 19"/>
          <p:cNvSpPr txBox="1"/>
          <p:nvPr/>
        </p:nvSpPr>
        <p:spPr>
          <a:xfrm rot="-5400000">
            <a:off x="-851438" y="4456720"/>
            <a:ext cx="7085172" cy="1522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65"/>
              </a:lnSpc>
            </a:pPr>
            <a:r>
              <a:rPr lang="en-US" sz="6114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MODERNIZACIÓN INSTITUCIONAL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922754" y="6923823"/>
            <a:ext cx="3860822" cy="942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spc="3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CAPACIDADES DE LOS SERVIDORES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426786" y="8620042"/>
            <a:ext cx="4492919" cy="942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spc="3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EVALUACIÓN DE LA IMPLEMENTACIÓN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16928" y="4730410"/>
            <a:ext cx="3570609" cy="942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spc="4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CAPACIDADES DE LA ENTIDAD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034911" y="2438994"/>
            <a:ext cx="6312801" cy="13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79"/>
              </a:lnSpc>
            </a:pPr>
            <a:r>
              <a:rPr lang="en-US" sz="4399" b="1" spc="5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REDISEÑO INSTITUCIONAL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602764" y="840027"/>
            <a:ext cx="3407500" cy="942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spc="3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FORMALIZACIÓN LABORAL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926477" y="4021704"/>
            <a:ext cx="3927183" cy="1865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spc="4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Tecnología</a:t>
            </a:r>
          </a:p>
          <a:p>
            <a:pPr algn="l">
              <a:lnSpc>
                <a:spcPts val="3600"/>
              </a:lnSpc>
            </a:pPr>
            <a:r>
              <a:rPr lang="en-US" sz="3000" b="1" spc="4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Cultura</a:t>
            </a:r>
          </a:p>
          <a:p>
            <a:pPr algn="l">
              <a:lnSpc>
                <a:spcPts val="3600"/>
              </a:lnSpc>
            </a:pPr>
            <a:r>
              <a:rPr lang="en-US" sz="3000" b="1" spc="4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Clima organizacional</a:t>
            </a:r>
          </a:p>
          <a:p>
            <a:pPr algn="l">
              <a:lnSpc>
                <a:spcPts val="3600"/>
              </a:lnSpc>
            </a:pPr>
            <a:r>
              <a:rPr lang="en-US" sz="3000" b="1" spc="4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Gestión del cambio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738030" y="7050402"/>
            <a:ext cx="4637562" cy="1865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 b="1" spc="4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Capacitaciones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 b="1" spc="4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Escuela de formación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 b="1" spc="4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Gestión del conocimiento</a:t>
            </a:r>
          </a:p>
        </p:txBody>
      </p:sp>
      <p:sp>
        <p:nvSpPr>
          <p:cNvPr id="27" name="Freeform 27"/>
          <p:cNvSpPr/>
          <p:nvPr/>
        </p:nvSpPr>
        <p:spPr>
          <a:xfrm>
            <a:off x="16208950" y="0"/>
            <a:ext cx="2079050" cy="2079050"/>
          </a:xfrm>
          <a:custGeom>
            <a:avLst/>
            <a:gdLst/>
            <a:ahLst/>
            <a:cxnLst/>
            <a:rect l="l" t="t" r="r" b="b"/>
            <a:pathLst>
              <a:path w="2079050" h="2079050">
                <a:moveTo>
                  <a:pt x="0" y="0"/>
                </a:moveTo>
                <a:lnTo>
                  <a:pt x="2079050" y="0"/>
                </a:lnTo>
                <a:lnTo>
                  <a:pt x="2079050" y="2079050"/>
                </a:lnTo>
                <a:lnTo>
                  <a:pt x="0" y="2079050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28" name="Group 28"/>
          <p:cNvGrpSpPr/>
          <p:nvPr/>
        </p:nvGrpSpPr>
        <p:grpSpPr>
          <a:xfrm>
            <a:off x="13491210" y="3872865"/>
            <a:ext cx="925830" cy="2013585"/>
            <a:chOff x="0" y="0"/>
            <a:chExt cx="1234440" cy="2684780"/>
          </a:xfrm>
        </p:grpSpPr>
        <p:sp>
          <p:nvSpPr>
            <p:cNvPr id="29" name="Freeform 29"/>
            <p:cNvSpPr/>
            <p:nvPr/>
          </p:nvSpPr>
          <p:spPr>
            <a:xfrm>
              <a:off x="26670" y="-2540"/>
              <a:ext cx="1156970" cy="2668270"/>
            </a:xfrm>
            <a:custGeom>
              <a:avLst/>
              <a:gdLst/>
              <a:ahLst/>
              <a:cxnLst/>
              <a:rect l="l" t="t" r="r" b="b"/>
              <a:pathLst>
                <a:path w="1156970" h="2668270">
                  <a:moveTo>
                    <a:pt x="1156970" y="175260"/>
                  </a:moveTo>
                  <a:cubicBezTo>
                    <a:pt x="938530" y="1047750"/>
                    <a:pt x="928370" y="1146810"/>
                    <a:pt x="899160" y="1253490"/>
                  </a:cubicBezTo>
                  <a:cubicBezTo>
                    <a:pt x="872490" y="1352550"/>
                    <a:pt x="833120" y="1438910"/>
                    <a:pt x="806450" y="1535430"/>
                  </a:cubicBezTo>
                  <a:cubicBezTo>
                    <a:pt x="779780" y="1634490"/>
                    <a:pt x="769620" y="1743710"/>
                    <a:pt x="736600" y="1838960"/>
                  </a:cubicBezTo>
                  <a:cubicBezTo>
                    <a:pt x="706120" y="1929130"/>
                    <a:pt x="645160" y="2005330"/>
                    <a:pt x="618490" y="2091690"/>
                  </a:cubicBezTo>
                  <a:cubicBezTo>
                    <a:pt x="593090" y="2172970"/>
                    <a:pt x="598170" y="2256790"/>
                    <a:pt x="575310" y="2338070"/>
                  </a:cubicBezTo>
                  <a:cubicBezTo>
                    <a:pt x="549910" y="2423160"/>
                    <a:pt x="477520" y="2543810"/>
                    <a:pt x="472440" y="2593340"/>
                  </a:cubicBezTo>
                  <a:cubicBezTo>
                    <a:pt x="471170" y="2613660"/>
                    <a:pt x="488950" y="2625090"/>
                    <a:pt x="480060" y="2635250"/>
                  </a:cubicBezTo>
                  <a:cubicBezTo>
                    <a:pt x="452120" y="2668270"/>
                    <a:pt x="71120" y="2660650"/>
                    <a:pt x="24130" y="2606040"/>
                  </a:cubicBezTo>
                  <a:cubicBezTo>
                    <a:pt x="0" y="2576830"/>
                    <a:pt x="24130" y="2537460"/>
                    <a:pt x="36830" y="2485390"/>
                  </a:cubicBezTo>
                  <a:cubicBezTo>
                    <a:pt x="63500" y="2373630"/>
                    <a:pt x="185420" y="2123440"/>
                    <a:pt x="227330" y="1983740"/>
                  </a:cubicBezTo>
                  <a:cubicBezTo>
                    <a:pt x="256540" y="1887220"/>
                    <a:pt x="257810" y="1838960"/>
                    <a:pt x="285750" y="1734820"/>
                  </a:cubicBezTo>
                  <a:cubicBezTo>
                    <a:pt x="334010" y="1554480"/>
                    <a:pt x="452120" y="1229360"/>
                    <a:pt x="508000" y="1003300"/>
                  </a:cubicBezTo>
                  <a:cubicBezTo>
                    <a:pt x="554990" y="812800"/>
                    <a:pt x="574040" y="636270"/>
                    <a:pt x="610870" y="469900"/>
                  </a:cubicBezTo>
                  <a:cubicBezTo>
                    <a:pt x="642620" y="322580"/>
                    <a:pt x="623570" y="105410"/>
                    <a:pt x="711200" y="53340"/>
                  </a:cubicBezTo>
                  <a:cubicBezTo>
                    <a:pt x="801370" y="0"/>
                    <a:pt x="1156970" y="175260"/>
                    <a:pt x="1156970" y="175260"/>
                  </a:cubicBezTo>
                </a:path>
              </a:pathLst>
            </a:custGeom>
            <a:solidFill>
              <a:srgbClr val="B1D4E0">
                <a:alpha val="4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653010" y="6867525"/>
            <a:ext cx="1124902" cy="1719262"/>
            <a:chOff x="0" y="0"/>
            <a:chExt cx="1499870" cy="2292350"/>
          </a:xfrm>
        </p:grpSpPr>
        <p:sp>
          <p:nvSpPr>
            <p:cNvPr id="31" name="Freeform 31"/>
            <p:cNvSpPr/>
            <p:nvPr/>
          </p:nvSpPr>
          <p:spPr>
            <a:xfrm>
              <a:off x="50800" y="-3810"/>
              <a:ext cx="1421130" cy="2283460"/>
            </a:xfrm>
            <a:custGeom>
              <a:avLst/>
              <a:gdLst/>
              <a:ahLst/>
              <a:cxnLst/>
              <a:rect l="l" t="t" r="r" b="b"/>
              <a:pathLst>
                <a:path w="1421130" h="2283460">
                  <a:moveTo>
                    <a:pt x="0" y="2052320"/>
                  </a:moveTo>
                  <a:cubicBezTo>
                    <a:pt x="300990" y="1394460"/>
                    <a:pt x="505460" y="1088390"/>
                    <a:pt x="609600" y="853440"/>
                  </a:cubicBezTo>
                  <a:cubicBezTo>
                    <a:pt x="692150" y="666750"/>
                    <a:pt x="726440" y="474980"/>
                    <a:pt x="791210" y="330200"/>
                  </a:cubicBezTo>
                  <a:cubicBezTo>
                    <a:pt x="839470" y="220980"/>
                    <a:pt x="855980" y="100330"/>
                    <a:pt x="941070" y="54610"/>
                  </a:cubicBezTo>
                  <a:cubicBezTo>
                    <a:pt x="1042670" y="0"/>
                    <a:pt x="1351280" y="31750"/>
                    <a:pt x="1397000" y="88900"/>
                  </a:cubicBezTo>
                  <a:cubicBezTo>
                    <a:pt x="1421130" y="120650"/>
                    <a:pt x="1393190" y="176530"/>
                    <a:pt x="1374140" y="226060"/>
                  </a:cubicBezTo>
                  <a:cubicBezTo>
                    <a:pt x="1346200" y="297180"/>
                    <a:pt x="1253490" y="382270"/>
                    <a:pt x="1217930" y="463550"/>
                  </a:cubicBezTo>
                  <a:cubicBezTo>
                    <a:pt x="1186180" y="538480"/>
                    <a:pt x="1188720" y="617220"/>
                    <a:pt x="1165860" y="692150"/>
                  </a:cubicBezTo>
                  <a:cubicBezTo>
                    <a:pt x="1143000" y="768350"/>
                    <a:pt x="1112520" y="840740"/>
                    <a:pt x="1080770" y="915670"/>
                  </a:cubicBezTo>
                  <a:cubicBezTo>
                    <a:pt x="1047750" y="991870"/>
                    <a:pt x="1023620" y="1050290"/>
                    <a:pt x="974090" y="1146810"/>
                  </a:cubicBezTo>
                  <a:cubicBezTo>
                    <a:pt x="890270" y="1313180"/>
                    <a:pt x="699770" y="1617980"/>
                    <a:pt x="601980" y="1818640"/>
                  </a:cubicBezTo>
                  <a:cubicBezTo>
                    <a:pt x="524510" y="1974850"/>
                    <a:pt x="519430" y="2207260"/>
                    <a:pt x="419100" y="2245360"/>
                  </a:cubicBezTo>
                  <a:cubicBezTo>
                    <a:pt x="318770" y="2283460"/>
                    <a:pt x="0" y="2052320"/>
                    <a:pt x="0" y="2052320"/>
                  </a:cubicBezTo>
                </a:path>
              </a:pathLst>
            </a:custGeom>
            <a:solidFill>
              <a:srgbClr val="B1D4E0">
                <a:alpha val="4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6275" y="-225987"/>
            <a:ext cx="20383155" cy="11198786"/>
          </a:xfrm>
          <a:custGeom>
            <a:avLst/>
            <a:gdLst/>
            <a:ahLst/>
            <a:cxnLst/>
            <a:rect l="l" t="t" r="r" b="b"/>
            <a:pathLst>
              <a:path w="20383155" h="11198786">
                <a:moveTo>
                  <a:pt x="0" y="0"/>
                </a:moveTo>
                <a:lnTo>
                  <a:pt x="20383156" y="0"/>
                </a:lnTo>
                <a:lnTo>
                  <a:pt x="20383156" y="11198786"/>
                </a:lnTo>
                <a:lnTo>
                  <a:pt x="0" y="11198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16" r="-1615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8315887" y="3818557"/>
            <a:ext cx="5438289" cy="3847064"/>
            <a:chOff x="0" y="0"/>
            <a:chExt cx="7251052" cy="51294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251065" cy="5129530"/>
            </a:xfrm>
            <a:custGeom>
              <a:avLst/>
              <a:gdLst/>
              <a:ahLst/>
              <a:cxnLst/>
              <a:rect l="l" t="t" r="r" b="b"/>
              <a:pathLst>
                <a:path w="7251065" h="5129530">
                  <a:moveTo>
                    <a:pt x="0" y="308229"/>
                  </a:moveTo>
                  <a:cubicBezTo>
                    <a:pt x="0" y="137922"/>
                    <a:pt x="137922" y="0"/>
                    <a:pt x="308229" y="0"/>
                  </a:cubicBezTo>
                  <a:lnTo>
                    <a:pt x="6942836" y="0"/>
                  </a:lnTo>
                  <a:cubicBezTo>
                    <a:pt x="7113016" y="0"/>
                    <a:pt x="7251065" y="137922"/>
                    <a:pt x="7251065" y="308229"/>
                  </a:cubicBezTo>
                  <a:lnTo>
                    <a:pt x="7251065" y="4821301"/>
                  </a:lnTo>
                  <a:cubicBezTo>
                    <a:pt x="7251065" y="4991481"/>
                    <a:pt x="7113143" y="5129530"/>
                    <a:pt x="6942836" y="5129530"/>
                  </a:cubicBezTo>
                  <a:lnTo>
                    <a:pt x="308229" y="5129530"/>
                  </a:lnTo>
                  <a:cubicBezTo>
                    <a:pt x="137922" y="5129403"/>
                    <a:pt x="0" y="4991481"/>
                    <a:pt x="0" y="4821301"/>
                  </a:cubicBezTo>
                  <a:close/>
                </a:path>
              </a:pathLst>
            </a:custGeom>
            <a:solidFill>
              <a:srgbClr val="800000">
                <a:alpha val="49804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8139057" y="4696084"/>
            <a:ext cx="4931955" cy="109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9"/>
              </a:lnSpc>
            </a:pPr>
            <a:r>
              <a:rPr lang="en-US" sz="8100" spc="75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Diagnóstico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7804328" y="6011386"/>
            <a:ext cx="4290592" cy="817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9"/>
              </a:lnSpc>
            </a:pPr>
            <a:r>
              <a:rPr lang="en-US" sz="3000" b="1" spc="28">
                <a:solidFill>
                  <a:srgbClr val="203864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¿Como estamos? ¿Que pasa en el sector?</a:t>
            </a:r>
          </a:p>
        </p:txBody>
      </p:sp>
      <p:sp>
        <p:nvSpPr>
          <p:cNvPr id="7" name="Freeform 7"/>
          <p:cNvSpPr/>
          <p:nvPr/>
        </p:nvSpPr>
        <p:spPr>
          <a:xfrm>
            <a:off x="-9952893" y="4435218"/>
            <a:ext cx="1594996" cy="2553408"/>
          </a:xfrm>
          <a:custGeom>
            <a:avLst/>
            <a:gdLst/>
            <a:ahLst/>
            <a:cxnLst/>
            <a:rect l="l" t="t" r="r" b="b"/>
            <a:pathLst>
              <a:path w="1594996" h="2553408">
                <a:moveTo>
                  <a:pt x="0" y="0"/>
                </a:moveTo>
                <a:lnTo>
                  <a:pt x="1594997" y="0"/>
                </a:lnTo>
                <a:lnTo>
                  <a:pt x="1594997" y="2553408"/>
                </a:lnTo>
                <a:lnTo>
                  <a:pt x="0" y="2553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95" b="-19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8" name="Group 8"/>
          <p:cNvGrpSpPr/>
          <p:nvPr/>
        </p:nvGrpSpPr>
        <p:grpSpPr>
          <a:xfrm>
            <a:off x="-3997902" y="6562426"/>
            <a:ext cx="1699858" cy="1477158"/>
            <a:chOff x="0" y="0"/>
            <a:chExt cx="2266478" cy="19695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66442" cy="1969516"/>
            </a:xfrm>
            <a:custGeom>
              <a:avLst/>
              <a:gdLst/>
              <a:ahLst/>
              <a:cxnLst/>
              <a:rect l="l" t="t" r="r" b="b"/>
              <a:pathLst>
                <a:path w="2266442" h="1969516">
                  <a:moveTo>
                    <a:pt x="0" y="0"/>
                  </a:moveTo>
                  <a:lnTo>
                    <a:pt x="2266442" y="0"/>
                  </a:lnTo>
                  <a:lnTo>
                    <a:pt x="2266442" y="1969516"/>
                  </a:lnTo>
                  <a:lnTo>
                    <a:pt x="0" y="1969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57" r="-1" b="-25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73712" y="4087531"/>
            <a:ext cx="13740576" cy="204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9"/>
              </a:lnSpc>
            </a:pPr>
            <a:r>
              <a:rPr lang="en-US" sz="6699" b="1">
                <a:solidFill>
                  <a:srgbClr val="1F4E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¿Qué es Rediseño Institucional?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208950" y="0"/>
            <a:ext cx="2079050" cy="2079050"/>
          </a:xfrm>
          <a:custGeom>
            <a:avLst/>
            <a:gdLst/>
            <a:ahLst/>
            <a:cxnLst/>
            <a:rect l="l" t="t" r="r" b="b"/>
            <a:pathLst>
              <a:path w="2079050" h="2079050">
                <a:moveTo>
                  <a:pt x="0" y="0"/>
                </a:moveTo>
                <a:lnTo>
                  <a:pt x="2079050" y="0"/>
                </a:lnTo>
                <a:lnTo>
                  <a:pt x="2079050" y="2079050"/>
                </a:lnTo>
                <a:lnTo>
                  <a:pt x="0" y="20790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6275" y="-225987"/>
            <a:ext cx="20383155" cy="11198786"/>
          </a:xfrm>
          <a:custGeom>
            <a:avLst/>
            <a:gdLst/>
            <a:ahLst/>
            <a:cxnLst/>
            <a:rect l="l" t="t" r="r" b="b"/>
            <a:pathLst>
              <a:path w="20383155" h="11198786">
                <a:moveTo>
                  <a:pt x="0" y="0"/>
                </a:moveTo>
                <a:lnTo>
                  <a:pt x="20383156" y="0"/>
                </a:lnTo>
                <a:lnTo>
                  <a:pt x="20383156" y="11198786"/>
                </a:lnTo>
                <a:lnTo>
                  <a:pt x="0" y="11198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16" r="-1615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8315887" y="3818557"/>
            <a:ext cx="5438289" cy="3847064"/>
            <a:chOff x="0" y="0"/>
            <a:chExt cx="7251052" cy="51294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251065" cy="5129530"/>
            </a:xfrm>
            <a:custGeom>
              <a:avLst/>
              <a:gdLst/>
              <a:ahLst/>
              <a:cxnLst/>
              <a:rect l="l" t="t" r="r" b="b"/>
              <a:pathLst>
                <a:path w="7251065" h="5129530">
                  <a:moveTo>
                    <a:pt x="0" y="308229"/>
                  </a:moveTo>
                  <a:cubicBezTo>
                    <a:pt x="0" y="137922"/>
                    <a:pt x="137922" y="0"/>
                    <a:pt x="308229" y="0"/>
                  </a:cubicBezTo>
                  <a:lnTo>
                    <a:pt x="6942836" y="0"/>
                  </a:lnTo>
                  <a:cubicBezTo>
                    <a:pt x="7113016" y="0"/>
                    <a:pt x="7251065" y="137922"/>
                    <a:pt x="7251065" y="308229"/>
                  </a:cubicBezTo>
                  <a:lnTo>
                    <a:pt x="7251065" y="4821301"/>
                  </a:lnTo>
                  <a:cubicBezTo>
                    <a:pt x="7251065" y="4991481"/>
                    <a:pt x="7113143" y="5129530"/>
                    <a:pt x="6942836" y="5129530"/>
                  </a:cubicBezTo>
                  <a:lnTo>
                    <a:pt x="308229" y="5129530"/>
                  </a:lnTo>
                  <a:cubicBezTo>
                    <a:pt x="137922" y="5129403"/>
                    <a:pt x="0" y="4991481"/>
                    <a:pt x="0" y="4821301"/>
                  </a:cubicBezTo>
                  <a:close/>
                </a:path>
              </a:pathLst>
            </a:custGeom>
            <a:solidFill>
              <a:srgbClr val="800000">
                <a:alpha val="49804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8139057" y="4696084"/>
            <a:ext cx="4931955" cy="109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9"/>
              </a:lnSpc>
            </a:pPr>
            <a:r>
              <a:rPr lang="en-US" sz="8100" spc="75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Diagnóstico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7804328" y="6011386"/>
            <a:ext cx="4290592" cy="817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9"/>
              </a:lnSpc>
            </a:pPr>
            <a:r>
              <a:rPr lang="en-US" sz="3000" b="1" spc="28">
                <a:solidFill>
                  <a:srgbClr val="203864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¿Como estamos? ¿Que pasa en el sector?</a:t>
            </a:r>
          </a:p>
        </p:txBody>
      </p:sp>
      <p:sp>
        <p:nvSpPr>
          <p:cNvPr id="7" name="Freeform 7"/>
          <p:cNvSpPr/>
          <p:nvPr/>
        </p:nvSpPr>
        <p:spPr>
          <a:xfrm>
            <a:off x="-9952893" y="4435218"/>
            <a:ext cx="1594996" cy="2553408"/>
          </a:xfrm>
          <a:custGeom>
            <a:avLst/>
            <a:gdLst/>
            <a:ahLst/>
            <a:cxnLst/>
            <a:rect l="l" t="t" r="r" b="b"/>
            <a:pathLst>
              <a:path w="1594996" h="2553408">
                <a:moveTo>
                  <a:pt x="0" y="0"/>
                </a:moveTo>
                <a:lnTo>
                  <a:pt x="1594997" y="0"/>
                </a:lnTo>
                <a:lnTo>
                  <a:pt x="1594997" y="2553408"/>
                </a:lnTo>
                <a:lnTo>
                  <a:pt x="0" y="2553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95" b="-19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8" name="Group 8"/>
          <p:cNvGrpSpPr/>
          <p:nvPr/>
        </p:nvGrpSpPr>
        <p:grpSpPr>
          <a:xfrm>
            <a:off x="-3997902" y="6562426"/>
            <a:ext cx="1699858" cy="1477158"/>
            <a:chOff x="0" y="0"/>
            <a:chExt cx="2266478" cy="19695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66442" cy="1969516"/>
            </a:xfrm>
            <a:custGeom>
              <a:avLst/>
              <a:gdLst/>
              <a:ahLst/>
              <a:cxnLst/>
              <a:rect l="l" t="t" r="r" b="b"/>
              <a:pathLst>
                <a:path w="2266442" h="1969516">
                  <a:moveTo>
                    <a:pt x="0" y="0"/>
                  </a:moveTo>
                  <a:lnTo>
                    <a:pt x="2266442" y="0"/>
                  </a:lnTo>
                  <a:lnTo>
                    <a:pt x="2266442" y="1969516"/>
                  </a:lnTo>
                  <a:lnTo>
                    <a:pt x="0" y="1969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57" r="-1" b="-25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107590" y="1151411"/>
            <a:ext cx="13740576" cy="204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9"/>
              </a:lnSpc>
            </a:pPr>
            <a:r>
              <a:rPr lang="en-US" sz="6699" b="1">
                <a:solidFill>
                  <a:srgbClr val="1F4E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¿Qué es Rediseño Institucional?</a:t>
            </a:r>
          </a:p>
        </p:txBody>
      </p:sp>
      <p:sp>
        <p:nvSpPr>
          <p:cNvPr id="11" name="Freeform 11"/>
          <p:cNvSpPr/>
          <p:nvPr/>
        </p:nvSpPr>
        <p:spPr>
          <a:xfrm>
            <a:off x="2936106" y="3711036"/>
            <a:ext cx="3110871" cy="3470546"/>
          </a:xfrm>
          <a:custGeom>
            <a:avLst/>
            <a:gdLst/>
            <a:ahLst/>
            <a:cxnLst/>
            <a:rect l="l" t="t" r="r" b="b"/>
            <a:pathLst>
              <a:path w="3110871" h="3470546">
                <a:moveTo>
                  <a:pt x="0" y="0"/>
                </a:moveTo>
                <a:lnTo>
                  <a:pt x="3110872" y="0"/>
                </a:lnTo>
                <a:lnTo>
                  <a:pt x="3110872" y="3470545"/>
                </a:lnTo>
                <a:lnTo>
                  <a:pt x="0" y="34705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12" name="Group 12"/>
          <p:cNvGrpSpPr/>
          <p:nvPr/>
        </p:nvGrpSpPr>
        <p:grpSpPr>
          <a:xfrm>
            <a:off x="7657469" y="3564853"/>
            <a:ext cx="7844647" cy="1359893"/>
            <a:chOff x="0" y="0"/>
            <a:chExt cx="2890145" cy="50101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890145" cy="501015"/>
            </a:xfrm>
            <a:custGeom>
              <a:avLst/>
              <a:gdLst/>
              <a:ahLst/>
              <a:cxnLst/>
              <a:rect l="l" t="t" r="r" b="b"/>
              <a:pathLst>
                <a:path w="2890145" h="501015">
                  <a:moveTo>
                    <a:pt x="50332" y="0"/>
                  </a:moveTo>
                  <a:lnTo>
                    <a:pt x="2839813" y="0"/>
                  </a:lnTo>
                  <a:cubicBezTo>
                    <a:pt x="2853162" y="0"/>
                    <a:pt x="2865964" y="5303"/>
                    <a:pt x="2875403" y="14742"/>
                  </a:cubicBezTo>
                  <a:cubicBezTo>
                    <a:pt x="2884843" y="24181"/>
                    <a:pt x="2890145" y="36983"/>
                    <a:pt x="2890145" y="50332"/>
                  </a:cubicBezTo>
                  <a:lnTo>
                    <a:pt x="2890145" y="450683"/>
                  </a:lnTo>
                  <a:cubicBezTo>
                    <a:pt x="2890145" y="464032"/>
                    <a:pt x="2884843" y="476834"/>
                    <a:pt x="2875403" y="486274"/>
                  </a:cubicBezTo>
                  <a:cubicBezTo>
                    <a:pt x="2865964" y="495713"/>
                    <a:pt x="2853162" y="501015"/>
                    <a:pt x="2839813" y="501015"/>
                  </a:cubicBezTo>
                  <a:lnTo>
                    <a:pt x="50332" y="501015"/>
                  </a:lnTo>
                  <a:cubicBezTo>
                    <a:pt x="36983" y="501015"/>
                    <a:pt x="24181" y="495713"/>
                    <a:pt x="14742" y="486274"/>
                  </a:cubicBezTo>
                  <a:cubicBezTo>
                    <a:pt x="5303" y="476834"/>
                    <a:pt x="0" y="464032"/>
                    <a:pt x="0" y="450683"/>
                  </a:cubicBezTo>
                  <a:lnTo>
                    <a:pt x="0" y="50332"/>
                  </a:lnTo>
                  <a:cubicBezTo>
                    <a:pt x="0" y="36983"/>
                    <a:pt x="5303" y="24181"/>
                    <a:pt x="14742" y="14742"/>
                  </a:cubicBezTo>
                  <a:cubicBezTo>
                    <a:pt x="24181" y="5303"/>
                    <a:pt x="36983" y="0"/>
                    <a:pt x="50332" y="0"/>
                  </a:cubicBezTo>
                  <a:close/>
                </a:path>
              </a:pathLst>
            </a:custGeom>
            <a:solidFill>
              <a:srgbClr val="000000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890145" cy="539115"/>
            </a:xfrm>
            <a:prstGeom prst="rect">
              <a:avLst/>
            </a:prstGeom>
          </p:spPr>
          <p:txBody>
            <a:bodyPr lIns="28609" tIns="28609" rIns="28609" bIns="28609" rtlCol="0" anchor="ctr"/>
            <a:lstStyle/>
            <a:p>
              <a:pPr algn="ctr">
                <a:lnSpc>
                  <a:spcPts val="284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657469" y="5146497"/>
            <a:ext cx="7844647" cy="1359893"/>
            <a:chOff x="0" y="0"/>
            <a:chExt cx="2890145" cy="5010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890145" cy="501015"/>
            </a:xfrm>
            <a:custGeom>
              <a:avLst/>
              <a:gdLst/>
              <a:ahLst/>
              <a:cxnLst/>
              <a:rect l="l" t="t" r="r" b="b"/>
              <a:pathLst>
                <a:path w="2890145" h="501015">
                  <a:moveTo>
                    <a:pt x="50332" y="0"/>
                  </a:moveTo>
                  <a:lnTo>
                    <a:pt x="2839813" y="0"/>
                  </a:lnTo>
                  <a:cubicBezTo>
                    <a:pt x="2853162" y="0"/>
                    <a:pt x="2865964" y="5303"/>
                    <a:pt x="2875403" y="14742"/>
                  </a:cubicBezTo>
                  <a:cubicBezTo>
                    <a:pt x="2884843" y="24181"/>
                    <a:pt x="2890145" y="36983"/>
                    <a:pt x="2890145" y="50332"/>
                  </a:cubicBezTo>
                  <a:lnTo>
                    <a:pt x="2890145" y="450683"/>
                  </a:lnTo>
                  <a:cubicBezTo>
                    <a:pt x="2890145" y="464032"/>
                    <a:pt x="2884843" y="476834"/>
                    <a:pt x="2875403" y="486274"/>
                  </a:cubicBezTo>
                  <a:cubicBezTo>
                    <a:pt x="2865964" y="495713"/>
                    <a:pt x="2853162" y="501015"/>
                    <a:pt x="2839813" y="501015"/>
                  </a:cubicBezTo>
                  <a:lnTo>
                    <a:pt x="50332" y="501015"/>
                  </a:lnTo>
                  <a:cubicBezTo>
                    <a:pt x="36983" y="501015"/>
                    <a:pt x="24181" y="495713"/>
                    <a:pt x="14742" y="486274"/>
                  </a:cubicBezTo>
                  <a:cubicBezTo>
                    <a:pt x="5303" y="476834"/>
                    <a:pt x="0" y="464032"/>
                    <a:pt x="0" y="450683"/>
                  </a:cubicBezTo>
                  <a:lnTo>
                    <a:pt x="0" y="50332"/>
                  </a:lnTo>
                  <a:cubicBezTo>
                    <a:pt x="0" y="36983"/>
                    <a:pt x="5303" y="24181"/>
                    <a:pt x="14742" y="14742"/>
                  </a:cubicBezTo>
                  <a:cubicBezTo>
                    <a:pt x="24181" y="5303"/>
                    <a:pt x="36983" y="0"/>
                    <a:pt x="50332" y="0"/>
                  </a:cubicBezTo>
                  <a:close/>
                </a:path>
              </a:pathLst>
            </a:custGeom>
            <a:solidFill>
              <a:srgbClr val="000000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890145" cy="539115"/>
            </a:xfrm>
            <a:prstGeom prst="rect">
              <a:avLst/>
            </a:prstGeom>
          </p:spPr>
          <p:txBody>
            <a:bodyPr lIns="28609" tIns="28609" rIns="28609" bIns="28609" rtlCol="0" anchor="ctr"/>
            <a:lstStyle/>
            <a:p>
              <a:pPr algn="ctr">
                <a:lnSpc>
                  <a:spcPts val="2846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657469" y="6731092"/>
            <a:ext cx="7844647" cy="1359893"/>
            <a:chOff x="0" y="0"/>
            <a:chExt cx="2890145" cy="50101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890145" cy="501015"/>
            </a:xfrm>
            <a:custGeom>
              <a:avLst/>
              <a:gdLst/>
              <a:ahLst/>
              <a:cxnLst/>
              <a:rect l="l" t="t" r="r" b="b"/>
              <a:pathLst>
                <a:path w="2890145" h="501015">
                  <a:moveTo>
                    <a:pt x="50332" y="0"/>
                  </a:moveTo>
                  <a:lnTo>
                    <a:pt x="2839813" y="0"/>
                  </a:lnTo>
                  <a:cubicBezTo>
                    <a:pt x="2853162" y="0"/>
                    <a:pt x="2865964" y="5303"/>
                    <a:pt x="2875403" y="14742"/>
                  </a:cubicBezTo>
                  <a:cubicBezTo>
                    <a:pt x="2884843" y="24181"/>
                    <a:pt x="2890145" y="36983"/>
                    <a:pt x="2890145" y="50332"/>
                  </a:cubicBezTo>
                  <a:lnTo>
                    <a:pt x="2890145" y="450683"/>
                  </a:lnTo>
                  <a:cubicBezTo>
                    <a:pt x="2890145" y="464032"/>
                    <a:pt x="2884843" y="476834"/>
                    <a:pt x="2875403" y="486274"/>
                  </a:cubicBezTo>
                  <a:cubicBezTo>
                    <a:pt x="2865964" y="495713"/>
                    <a:pt x="2853162" y="501015"/>
                    <a:pt x="2839813" y="501015"/>
                  </a:cubicBezTo>
                  <a:lnTo>
                    <a:pt x="50332" y="501015"/>
                  </a:lnTo>
                  <a:cubicBezTo>
                    <a:pt x="36983" y="501015"/>
                    <a:pt x="24181" y="495713"/>
                    <a:pt x="14742" y="486274"/>
                  </a:cubicBezTo>
                  <a:cubicBezTo>
                    <a:pt x="5303" y="476834"/>
                    <a:pt x="0" y="464032"/>
                    <a:pt x="0" y="450683"/>
                  </a:cubicBezTo>
                  <a:lnTo>
                    <a:pt x="0" y="50332"/>
                  </a:lnTo>
                  <a:cubicBezTo>
                    <a:pt x="0" y="36983"/>
                    <a:pt x="5303" y="24181"/>
                    <a:pt x="14742" y="14742"/>
                  </a:cubicBezTo>
                  <a:cubicBezTo>
                    <a:pt x="24181" y="5303"/>
                    <a:pt x="36983" y="0"/>
                    <a:pt x="50332" y="0"/>
                  </a:cubicBezTo>
                  <a:close/>
                </a:path>
              </a:pathLst>
            </a:custGeom>
            <a:solidFill>
              <a:srgbClr val="000000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890145" cy="539115"/>
            </a:xfrm>
            <a:prstGeom prst="rect">
              <a:avLst/>
            </a:prstGeom>
          </p:spPr>
          <p:txBody>
            <a:bodyPr lIns="28609" tIns="28609" rIns="28609" bIns="28609" rtlCol="0" anchor="ctr"/>
            <a:lstStyle/>
            <a:p>
              <a:pPr algn="ctr">
                <a:lnSpc>
                  <a:spcPts val="2846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657469" y="8315687"/>
            <a:ext cx="7844647" cy="1359893"/>
            <a:chOff x="0" y="0"/>
            <a:chExt cx="2890145" cy="50101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890145" cy="501015"/>
            </a:xfrm>
            <a:custGeom>
              <a:avLst/>
              <a:gdLst/>
              <a:ahLst/>
              <a:cxnLst/>
              <a:rect l="l" t="t" r="r" b="b"/>
              <a:pathLst>
                <a:path w="2890145" h="501015">
                  <a:moveTo>
                    <a:pt x="50332" y="0"/>
                  </a:moveTo>
                  <a:lnTo>
                    <a:pt x="2839813" y="0"/>
                  </a:lnTo>
                  <a:cubicBezTo>
                    <a:pt x="2853162" y="0"/>
                    <a:pt x="2865964" y="5303"/>
                    <a:pt x="2875403" y="14742"/>
                  </a:cubicBezTo>
                  <a:cubicBezTo>
                    <a:pt x="2884843" y="24181"/>
                    <a:pt x="2890145" y="36983"/>
                    <a:pt x="2890145" y="50332"/>
                  </a:cubicBezTo>
                  <a:lnTo>
                    <a:pt x="2890145" y="450683"/>
                  </a:lnTo>
                  <a:cubicBezTo>
                    <a:pt x="2890145" y="464032"/>
                    <a:pt x="2884843" y="476834"/>
                    <a:pt x="2875403" y="486274"/>
                  </a:cubicBezTo>
                  <a:cubicBezTo>
                    <a:pt x="2865964" y="495713"/>
                    <a:pt x="2853162" y="501015"/>
                    <a:pt x="2839813" y="501015"/>
                  </a:cubicBezTo>
                  <a:lnTo>
                    <a:pt x="50332" y="501015"/>
                  </a:lnTo>
                  <a:cubicBezTo>
                    <a:pt x="36983" y="501015"/>
                    <a:pt x="24181" y="495713"/>
                    <a:pt x="14742" y="486274"/>
                  </a:cubicBezTo>
                  <a:cubicBezTo>
                    <a:pt x="5303" y="476834"/>
                    <a:pt x="0" y="464032"/>
                    <a:pt x="0" y="450683"/>
                  </a:cubicBezTo>
                  <a:lnTo>
                    <a:pt x="0" y="50332"/>
                  </a:lnTo>
                  <a:cubicBezTo>
                    <a:pt x="0" y="36983"/>
                    <a:pt x="5303" y="24181"/>
                    <a:pt x="14742" y="14742"/>
                  </a:cubicBezTo>
                  <a:cubicBezTo>
                    <a:pt x="24181" y="5303"/>
                    <a:pt x="36983" y="0"/>
                    <a:pt x="50332" y="0"/>
                  </a:cubicBezTo>
                  <a:close/>
                </a:path>
              </a:pathLst>
            </a:custGeom>
            <a:solidFill>
              <a:srgbClr val="000000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890145" cy="539115"/>
            </a:xfrm>
            <a:prstGeom prst="rect">
              <a:avLst/>
            </a:prstGeom>
          </p:spPr>
          <p:txBody>
            <a:bodyPr lIns="28609" tIns="28609" rIns="28609" bIns="28609" rtlCol="0" anchor="ctr"/>
            <a:lstStyle/>
            <a:p>
              <a:pPr algn="ctr">
                <a:lnSpc>
                  <a:spcPts val="2846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480248" y="3449272"/>
            <a:ext cx="7906287" cy="1359893"/>
            <a:chOff x="0" y="0"/>
            <a:chExt cx="2912855" cy="50101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12855" cy="501015"/>
            </a:xfrm>
            <a:custGeom>
              <a:avLst/>
              <a:gdLst/>
              <a:ahLst/>
              <a:cxnLst/>
              <a:rect l="l" t="t" r="r" b="b"/>
              <a:pathLst>
                <a:path w="2912855" h="501015">
                  <a:moveTo>
                    <a:pt x="49940" y="0"/>
                  </a:moveTo>
                  <a:lnTo>
                    <a:pt x="2862915" y="0"/>
                  </a:lnTo>
                  <a:cubicBezTo>
                    <a:pt x="2876160" y="0"/>
                    <a:pt x="2888862" y="5261"/>
                    <a:pt x="2898228" y="14627"/>
                  </a:cubicBezTo>
                  <a:cubicBezTo>
                    <a:pt x="2907593" y="23993"/>
                    <a:pt x="2912855" y="36695"/>
                    <a:pt x="2912855" y="49940"/>
                  </a:cubicBezTo>
                  <a:lnTo>
                    <a:pt x="2912855" y="451076"/>
                  </a:lnTo>
                  <a:cubicBezTo>
                    <a:pt x="2912855" y="464321"/>
                    <a:pt x="2907593" y="477023"/>
                    <a:pt x="2898228" y="486388"/>
                  </a:cubicBezTo>
                  <a:cubicBezTo>
                    <a:pt x="2888862" y="495754"/>
                    <a:pt x="2876160" y="501015"/>
                    <a:pt x="2862915" y="501015"/>
                  </a:cubicBezTo>
                  <a:lnTo>
                    <a:pt x="49940" y="501015"/>
                  </a:lnTo>
                  <a:cubicBezTo>
                    <a:pt x="22359" y="501015"/>
                    <a:pt x="0" y="478657"/>
                    <a:pt x="0" y="451076"/>
                  </a:cubicBezTo>
                  <a:lnTo>
                    <a:pt x="0" y="49940"/>
                  </a:lnTo>
                  <a:cubicBezTo>
                    <a:pt x="0" y="22359"/>
                    <a:pt x="22359" y="0"/>
                    <a:pt x="49940" y="0"/>
                  </a:cubicBezTo>
                  <a:close/>
                </a:path>
              </a:pathLst>
            </a:custGeom>
            <a:solidFill>
              <a:srgbClr val="F8F8F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2912855" cy="539115"/>
            </a:xfrm>
            <a:prstGeom prst="rect">
              <a:avLst/>
            </a:prstGeom>
          </p:spPr>
          <p:txBody>
            <a:bodyPr lIns="28609" tIns="28609" rIns="28609" bIns="28609" rtlCol="0" anchor="ctr"/>
            <a:lstStyle/>
            <a:p>
              <a:pPr algn="ctr">
                <a:lnSpc>
                  <a:spcPts val="284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480248" y="5038282"/>
            <a:ext cx="7906287" cy="1359893"/>
            <a:chOff x="0" y="0"/>
            <a:chExt cx="2912855" cy="50101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912855" cy="501015"/>
            </a:xfrm>
            <a:custGeom>
              <a:avLst/>
              <a:gdLst/>
              <a:ahLst/>
              <a:cxnLst/>
              <a:rect l="l" t="t" r="r" b="b"/>
              <a:pathLst>
                <a:path w="2912855" h="501015">
                  <a:moveTo>
                    <a:pt x="49940" y="0"/>
                  </a:moveTo>
                  <a:lnTo>
                    <a:pt x="2862915" y="0"/>
                  </a:lnTo>
                  <a:cubicBezTo>
                    <a:pt x="2876160" y="0"/>
                    <a:pt x="2888862" y="5261"/>
                    <a:pt x="2898228" y="14627"/>
                  </a:cubicBezTo>
                  <a:cubicBezTo>
                    <a:pt x="2907593" y="23993"/>
                    <a:pt x="2912855" y="36695"/>
                    <a:pt x="2912855" y="49940"/>
                  </a:cubicBezTo>
                  <a:lnTo>
                    <a:pt x="2912855" y="451076"/>
                  </a:lnTo>
                  <a:cubicBezTo>
                    <a:pt x="2912855" y="464321"/>
                    <a:pt x="2907593" y="477023"/>
                    <a:pt x="2898228" y="486388"/>
                  </a:cubicBezTo>
                  <a:cubicBezTo>
                    <a:pt x="2888862" y="495754"/>
                    <a:pt x="2876160" y="501015"/>
                    <a:pt x="2862915" y="501015"/>
                  </a:cubicBezTo>
                  <a:lnTo>
                    <a:pt x="49940" y="501015"/>
                  </a:lnTo>
                  <a:cubicBezTo>
                    <a:pt x="22359" y="501015"/>
                    <a:pt x="0" y="478657"/>
                    <a:pt x="0" y="451076"/>
                  </a:cubicBezTo>
                  <a:lnTo>
                    <a:pt x="0" y="49940"/>
                  </a:lnTo>
                  <a:cubicBezTo>
                    <a:pt x="0" y="22359"/>
                    <a:pt x="22359" y="0"/>
                    <a:pt x="49940" y="0"/>
                  </a:cubicBezTo>
                  <a:close/>
                </a:path>
              </a:pathLst>
            </a:custGeom>
            <a:solidFill>
              <a:srgbClr val="F8F8F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2912855" cy="539115"/>
            </a:xfrm>
            <a:prstGeom prst="rect">
              <a:avLst/>
            </a:prstGeom>
          </p:spPr>
          <p:txBody>
            <a:bodyPr lIns="28609" tIns="28609" rIns="28609" bIns="28609" rtlCol="0" anchor="ctr"/>
            <a:lstStyle/>
            <a:p>
              <a:pPr algn="ctr">
                <a:lnSpc>
                  <a:spcPts val="2846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480248" y="6627857"/>
            <a:ext cx="7921580" cy="1359893"/>
            <a:chOff x="0" y="0"/>
            <a:chExt cx="2918489" cy="5010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918489" cy="501015"/>
            </a:xfrm>
            <a:custGeom>
              <a:avLst/>
              <a:gdLst/>
              <a:ahLst/>
              <a:cxnLst/>
              <a:rect l="l" t="t" r="r" b="b"/>
              <a:pathLst>
                <a:path w="2918489" h="501015">
                  <a:moveTo>
                    <a:pt x="49843" y="0"/>
                  </a:moveTo>
                  <a:lnTo>
                    <a:pt x="2868646" y="0"/>
                  </a:lnTo>
                  <a:cubicBezTo>
                    <a:pt x="2896173" y="0"/>
                    <a:pt x="2918489" y="22316"/>
                    <a:pt x="2918489" y="49843"/>
                  </a:cubicBezTo>
                  <a:lnTo>
                    <a:pt x="2918489" y="451172"/>
                  </a:lnTo>
                  <a:cubicBezTo>
                    <a:pt x="2918489" y="464391"/>
                    <a:pt x="2913237" y="477069"/>
                    <a:pt x="2903890" y="486417"/>
                  </a:cubicBezTo>
                  <a:cubicBezTo>
                    <a:pt x="2894543" y="495764"/>
                    <a:pt x="2881865" y="501015"/>
                    <a:pt x="2868646" y="501015"/>
                  </a:cubicBezTo>
                  <a:lnTo>
                    <a:pt x="49843" y="501015"/>
                  </a:lnTo>
                  <a:cubicBezTo>
                    <a:pt x="36624" y="501015"/>
                    <a:pt x="23946" y="495764"/>
                    <a:pt x="14599" y="486417"/>
                  </a:cubicBezTo>
                  <a:cubicBezTo>
                    <a:pt x="5251" y="477069"/>
                    <a:pt x="0" y="464391"/>
                    <a:pt x="0" y="451172"/>
                  </a:cubicBezTo>
                  <a:lnTo>
                    <a:pt x="0" y="49843"/>
                  </a:lnTo>
                  <a:cubicBezTo>
                    <a:pt x="0" y="36624"/>
                    <a:pt x="5251" y="23946"/>
                    <a:pt x="14599" y="14599"/>
                  </a:cubicBezTo>
                  <a:cubicBezTo>
                    <a:pt x="23946" y="5251"/>
                    <a:pt x="36624" y="0"/>
                    <a:pt x="49843" y="0"/>
                  </a:cubicBezTo>
                  <a:close/>
                </a:path>
              </a:pathLst>
            </a:custGeom>
            <a:solidFill>
              <a:srgbClr val="F8F8F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2918489" cy="539115"/>
            </a:xfrm>
            <a:prstGeom prst="rect">
              <a:avLst/>
            </a:prstGeom>
          </p:spPr>
          <p:txBody>
            <a:bodyPr lIns="28609" tIns="28609" rIns="28609" bIns="28609" rtlCol="0" anchor="ctr"/>
            <a:lstStyle/>
            <a:p>
              <a:pPr algn="ctr">
                <a:lnSpc>
                  <a:spcPts val="2846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480248" y="8205684"/>
            <a:ext cx="7921580" cy="1359893"/>
            <a:chOff x="0" y="0"/>
            <a:chExt cx="2918489" cy="50101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918489" cy="501015"/>
            </a:xfrm>
            <a:custGeom>
              <a:avLst/>
              <a:gdLst/>
              <a:ahLst/>
              <a:cxnLst/>
              <a:rect l="l" t="t" r="r" b="b"/>
              <a:pathLst>
                <a:path w="2918489" h="501015">
                  <a:moveTo>
                    <a:pt x="49843" y="0"/>
                  </a:moveTo>
                  <a:lnTo>
                    <a:pt x="2868646" y="0"/>
                  </a:lnTo>
                  <a:cubicBezTo>
                    <a:pt x="2896173" y="0"/>
                    <a:pt x="2918489" y="22316"/>
                    <a:pt x="2918489" y="49843"/>
                  </a:cubicBezTo>
                  <a:lnTo>
                    <a:pt x="2918489" y="451172"/>
                  </a:lnTo>
                  <a:cubicBezTo>
                    <a:pt x="2918489" y="464391"/>
                    <a:pt x="2913237" y="477069"/>
                    <a:pt x="2903890" y="486417"/>
                  </a:cubicBezTo>
                  <a:cubicBezTo>
                    <a:pt x="2894543" y="495764"/>
                    <a:pt x="2881865" y="501015"/>
                    <a:pt x="2868646" y="501015"/>
                  </a:cubicBezTo>
                  <a:lnTo>
                    <a:pt x="49843" y="501015"/>
                  </a:lnTo>
                  <a:cubicBezTo>
                    <a:pt x="36624" y="501015"/>
                    <a:pt x="23946" y="495764"/>
                    <a:pt x="14599" y="486417"/>
                  </a:cubicBezTo>
                  <a:cubicBezTo>
                    <a:pt x="5251" y="477069"/>
                    <a:pt x="0" y="464391"/>
                    <a:pt x="0" y="451172"/>
                  </a:cubicBezTo>
                  <a:lnTo>
                    <a:pt x="0" y="49843"/>
                  </a:lnTo>
                  <a:cubicBezTo>
                    <a:pt x="0" y="36624"/>
                    <a:pt x="5251" y="23946"/>
                    <a:pt x="14599" y="14599"/>
                  </a:cubicBezTo>
                  <a:cubicBezTo>
                    <a:pt x="23946" y="5251"/>
                    <a:pt x="36624" y="0"/>
                    <a:pt x="49843" y="0"/>
                  </a:cubicBezTo>
                  <a:close/>
                </a:path>
              </a:pathLst>
            </a:custGeom>
            <a:solidFill>
              <a:srgbClr val="F8F8F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2918489" cy="539115"/>
            </a:xfrm>
            <a:prstGeom prst="rect">
              <a:avLst/>
            </a:prstGeom>
          </p:spPr>
          <p:txBody>
            <a:bodyPr lIns="28609" tIns="28609" rIns="28609" bIns="28609" rtlCol="0" anchor="ctr"/>
            <a:lstStyle/>
            <a:p>
              <a:pPr algn="ctr">
                <a:lnSpc>
                  <a:spcPts val="2846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8164953" y="3629420"/>
            <a:ext cx="892368" cy="999598"/>
          </a:xfrm>
          <a:custGeom>
            <a:avLst/>
            <a:gdLst/>
            <a:ahLst/>
            <a:cxnLst/>
            <a:rect l="l" t="t" r="r" b="b"/>
            <a:pathLst>
              <a:path w="892368" h="999598">
                <a:moveTo>
                  <a:pt x="0" y="0"/>
                </a:moveTo>
                <a:lnTo>
                  <a:pt x="892368" y="0"/>
                </a:lnTo>
                <a:lnTo>
                  <a:pt x="892368" y="999598"/>
                </a:lnTo>
                <a:lnTo>
                  <a:pt x="0" y="9995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7" name="Freeform 37"/>
          <p:cNvSpPr/>
          <p:nvPr/>
        </p:nvSpPr>
        <p:spPr>
          <a:xfrm>
            <a:off x="8164953" y="6834969"/>
            <a:ext cx="892368" cy="945670"/>
          </a:xfrm>
          <a:custGeom>
            <a:avLst/>
            <a:gdLst/>
            <a:ahLst/>
            <a:cxnLst/>
            <a:rect l="l" t="t" r="r" b="b"/>
            <a:pathLst>
              <a:path w="892368" h="945670">
                <a:moveTo>
                  <a:pt x="0" y="0"/>
                </a:moveTo>
                <a:lnTo>
                  <a:pt x="892368" y="0"/>
                </a:lnTo>
                <a:lnTo>
                  <a:pt x="892368" y="945670"/>
                </a:lnTo>
                <a:lnTo>
                  <a:pt x="0" y="945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8" name="Freeform 38"/>
          <p:cNvSpPr/>
          <p:nvPr/>
        </p:nvSpPr>
        <p:spPr>
          <a:xfrm>
            <a:off x="8164953" y="8397663"/>
            <a:ext cx="892368" cy="1016154"/>
          </a:xfrm>
          <a:custGeom>
            <a:avLst/>
            <a:gdLst/>
            <a:ahLst/>
            <a:cxnLst/>
            <a:rect l="l" t="t" r="r" b="b"/>
            <a:pathLst>
              <a:path w="892368" h="1016154">
                <a:moveTo>
                  <a:pt x="0" y="0"/>
                </a:moveTo>
                <a:lnTo>
                  <a:pt x="892368" y="0"/>
                </a:lnTo>
                <a:lnTo>
                  <a:pt x="892368" y="1016154"/>
                </a:lnTo>
                <a:lnTo>
                  <a:pt x="0" y="1016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9" name="Freeform 39"/>
          <p:cNvSpPr/>
          <p:nvPr/>
        </p:nvSpPr>
        <p:spPr>
          <a:xfrm>
            <a:off x="8164953" y="5236104"/>
            <a:ext cx="892368" cy="964249"/>
          </a:xfrm>
          <a:custGeom>
            <a:avLst/>
            <a:gdLst/>
            <a:ahLst/>
            <a:cxnLst/>
            <a:rect l="l" t="t" r="r" b="b"/>
            <a:pathLst>
              <a:path w="892368" h="964249">
                <a:moveTo>
                  <a:pt x="0" y="0"/>
                </a:moveTo>
                <a:lnTo>
                  <a:pt x="892368" y="0"/>
                </a:lnTo>
                <a:lnTo>
                  <a:pt x="892368" y="964249"/>
                </a:lnTo>
                <a:lnTo>
                  <a:pt x="0" y="96424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0" name="TextBox 40"/>
          <p:cNvSpPr txBox="1"/>
          <p:nvPr/>
        </p:nvSpPr>
        <p:spPr>
          <a:xfrm>
            <a:off x="9276396" y="3588273"/>
            <a:ext cx="5865834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 un </a:t>
            </a:r>
            <a:r>
              <a:rPr lang="en-US" sz="21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proceso de revisión y ajuste</a:t>
            </a:r>
            <a:r>
              <a:rPr lang="en-US" sz="2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estructural, organizacional y funcional de una entidad pública.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276396" y="5177283"/>
            <a:ext cx="5865834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Objetivo de </a:t>
            </a:r>
            <a:r>
              <a:rPr lang="en-US" sz="21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mejorar su eficiencia, efectividad y capacidad</a:t>
            </a:r>
            <a:r>
              <a:rPr lang="en-US" sz="2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para cumplir con su misión y objetivos.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276396" y="6750565"/>
            <a:ext cx="5865834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Implica transformar su </a:t>
            </a:r>
            <a:r>
              <a:rPr lang="en-US" sz="21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estructura organizacional, procesos, planta de personal y perfiles de competencias</a:t>
            </a:r>
            <a:r>
              <a:rPr lang="en-US" sz="2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276396" y="8309793"/>
            <a:ext cx="5865834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Adaptarse mejor a las necesidades actuales</a:t>
            </a:r>
            <a:r>
              <a:rPr lang="en-US" sz="2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los ciudadanos y al entorno legal y económico</a:t>
            </a:r>
          </a:p>
        </p:txBody>
      </p:sp>
      <p:sp>
        <p:nvSpPr>
          <p:cNvPr id="44" name="TextBox 44"/>
          <p:cNvSpPr txBox="1"/>
          <p:nvPr/>
        </p:nvSpPr>
        <p:spPr>
          <a:xfrm rot="131850">
            <a:off x="2803274" y="7545297"/>
            <a:ext cx="3373832" cy="766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66"/>
              </a:lnSpc>
              <a:spcBef>
                <a:spcPct val="0"/>
              </a:spcBef>
            </a:pPr>
            <a:r>
              <a:rPr lang="en-US" sz="5482" b="1" spc="-191" dirty="0" err="1">
                <a:solidFill>
                  <a:srgbClr val="000000"/>
                </a:solidFill>
                <a:highlight>
                  <a:srgbClr val="00FFFF"/>
                </a:highlight>
                <a:latin typeface="Montserrat Bold"/>
                <a:ea typeface="Montserrat Bold"/>
                <a:cs typeface="Montserrat Bold"/>
                <a:sym typeface="Montserrat Bold"/>
              </a:rPr>
              <a:t>Rediseño</a:t>
            </a:r>
            <a:endParaRPr lang="en-US" sz="5482" b="1" spc="-191" dirty="0">
              <a:solidFill>
                <a:srgbClr val="000000"/>
              </a:solidFill>
              <a:highlight>
                <a:srgbClr val="00FFFF"/>
              </a:highlight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45" name="TextBox 45"/>
          <p:cNvSpPr txBox="1"/>
          <p:nvPr/>
        </p:nvSpPr>
        <p:spPr>
          <a:xfrm rot="-173123">
            <a:off x="1811464" y="8591505"/>
            <a:ext cx="4369302" cy="76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66"/>
              </a:lnSpc>
              <a:spcBef>
                <a:spcPct val="0"/>
              </a:spcBef>
            </a:pPr>
            <a:r>
              <a:rPr lang="en-US" sz="5482" b="1" spc="-191" dirty="0" err="1">
                <a:solidFill>
                  <a:srgbClr val="FFFFFF"/>
                </a:solidFill>
                <a:highlight>
                  <a:srgbClr val="00FFFF"/>
                </a:highlight>
                <a:latin typeface="Montserrat Bold"/>
                <a:ea typeface="Montserrat Bold"/>
                <a:cs typeface="Montserrat Bold"/>
                <a:sym typeface="Montserrat Bold"/>
              </a:rPr>
              <a:t>Institucional</a:t>
            </a:r>
            <a:endParaRPr lang="en-US" sz="5482" b="1" spc="-191" dirty="0">
              <a:solidFill>
                <a:srgbClr val="FFFFFF"/>
              </a:solidFill>
              <a:highlight>
                <a:srgbClr val="00FFFF"/>
              </a:highlight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46" name="Freeform 46"/>
          <p:cNvSpPr/>
          <p:nvPr/>
        </p:nvSpPr>
        <p:spPr>
          <a:xfrm>
            <a:off x="16208950" y="0"/>
            <a:ext cx="2079050" cy="2079050"/>
          </a:xfrm>
          <a:custGeom>
            <a:avLst/>
            <a:gdLst/>
            <a:ahLst/>
            <a:cxnLst/>
            <a:rect l="l" t="t" r="r" b="b"/>
            <a:pathLst>
              <a:path w="2079050" h="2079050">
                <a:moveTo>
                  <a:pt x="0" y="0"/>
                </a:moveTo>
                <a:lnTo>
                  <a:pt x="2079050" y="0"/>
                </a:lnTo>
                <a:lnTo>
                  <a:pt x="2079050" y="2079050"/>
                </a:lnTo>
                <a:lnTo>
                  <a:pt x="0" y="2079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6275" y="-225987"/>
            <a:ext cx="20383155" cy="11198786"/>
          </a:xfrm>
          <a:custGeom>
            <a:avLst/>
            <a:gdLst/>
            <a:ahLst/>
            <a:cxnLst/>
            <a:rect l="l" t="t" r="r" b="b"/>
            <a:pathLst>
              <a:path w="20383155" h="11198786">
                <a:moveTo>
                  <a:pt x="0" y="0"/>
                </a:moveTo>
                <a:lnTo>
                  <a:pt x="20383156" y="0"/>
                </a:lnTo>
                <a:lnTo>
                  <a:pt x="20383156" y="11198786"/>
                </a:lnTo>
                <a:lnTo>
                  <a:pt x="0" y="11198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16" r="-1615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637005" y="3818557"/>
            <a:ext cx="5438289" cy="3847064"/>
            <a:chOff x="0" y="0"/>
            <a:chExt cx="7251052" cy="51294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251065" cy="5129530"/>
            </a:xfrm>
            <a:custGeom>
              <a:avLst/>
              <a:gdLst/>
              <a:ahLst/>
              <a:cxnLst/>
              <a:rect l="l" t="t" r="r" b="b"/>
              <a:pathLst>
                <a:path w="7251065" h="5129530">
                  <a:moveTo>
                    <a:pt x="0" y="308229"/>
                  </a:moveTo>
                  <a:cubicBezTo>
                    <a:pt x="0" y="137922"/>
                    <a:pt x="137922" y="0"/>
                    <a:pt x="308229" y="0"/>
                  </a:cubicBezTo>
                  <a:lnTo>
                    <a:pt x="6942836" y="0"/>
                  </a:lnTo>
                  <a:cubicBezTo>
                    <a:pt x="7113016" y="0"/>
                    <a:pt x="7251065" y="137922"/>
                    <a:pt x="7251065" y="308229"/>
                  </a:cubicBezTo>
                  <a:lnTo>
                    <a:pt x="7251065" y="4821301"/>
                  </a:lnTo>
                  <a:cubicBezTo>
                    <a:pt x="7251065" y="4991481"/>
                    <a:pt x="7113143" y="5129530"/>
                    <a:pt x="6942836" y="5129530"/>
                  </a:cubicBezTo>
                  <a:lnTo>
                    <a:pt x="308229" y="5129530"/>
                  </a:lnTo>
                  <a:cubicBezTo>
                    <a:pt x="137922" y="5129403"/>
                    <a:pt x="0" y="4991481"/>
                    <a:pt x="0" y="4821301"/>
                  </a:cubicBezTo>
                  <a:close/>
                </a:path>
              </a:pathLst>
            </a:custGeom>
            <a:solidFill>
              <a:srgbClr val="145DA0">
                <a:alpha val="49804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31298" y="3885904"/>
            <a:ext cx="4931955" cy="3771694"/>
            <a:chOff x="0" y="0"/>
            <a:chExt cx="6575940" cy="50289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75933" cy="5028946"/>
            </a:xfrm>
            <a:custGeom>
              <a:avLst/>
              <a:gdLst/>
              <a:ahLst/>
              <a:cxnLst/>
              <a:rect l="l" t="t" r="r" b="b"/>
              <a:pathLst>
                <a:path w="6575933" h="5028946">
                  <a:moveTo>
                    <a:pt x="0" y="581279"/>
                  </a:moveTo>
                  <a:cubicBezTo>
                    <a:pt x="0" y="260223"/>
                    <a:pt x="260223" y="0"/>
                    <a:pt x="581279" y="0"/>
                  </a:cubicBezTo>
                  <a:lnTo>
                    <a:pt x="5994654" y="0"/>
                  </a:lnTo>
                  <a:cubicBezTo>
                    <a:pt x="6315710" y="0"/>
                    <a:pt x="6575933" y="260223"/>
                    <a:pt x="6575933" y="581279"/>
                  </a:cubicBezTo>
                  <a:lnTo>
                    <a:pt x="6575933" y="4447667"/>
                  </a:lnTo>
                  <a:cubicBezTo>
                    <a:pt x="6575933" y="4768723"/>
                    <a:pt x="6315710" y="5028946"/>
                    <a:pt x="5994654" y="5028946"/>
                  </a:cubicBezTo>
                  <a:lnTo>
                    <a:pt x="581279" y="5028946"/>
                  </a:lnTo>
                  <a:cubicBezTo>
                    <a:pt x="260223" y="5028946"/>
                    <a:pt x="0" y="4768723"/>
                    <a:pt x="0" y="4447667"/>
                  </a:cubicBezTo>
                  <a:close/>
                </a:path>
              </a:pathLst>
            </a:custGeom>
            <a:solidFill>
              <a:srgbClr val="800000">
                <a:alpha val="49804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7228245" y="3923484"/>
            <a:ext cx="3847063" cy="3621166"/>
            <a:chOff x="0" y="0"/>
            <a:chExt cx="5129418" cy="482822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29403" cy="4828286"/>
            </a:xfrm>
            <a:custGeom>
              <a:avLst/>
              <a:gdLst/>
              <a:ahLst/>
              <a:cxnLst/>
              <a:rect l="l" t="t" r="r" b="b"/>
              <a:pathLst>
                <a:path w="5129403" h="4828286">
                  <a:moveTo>
                    <a:pt x="0" y="461391"/>
                  </a:moveTo>
                  <a:cubicBezTo>
                    <a:pt x="0" y="206629"/>
                    <a:pt x="206629" y="0"/>
                    <a:pt x="461391" y="0"/>
                  </a:cubicBezTo>
                  <a:lnTo>
                    <a:pt x="4668012" y="0"/>
                  </a:lnTo>
                  <a:cubicBezTo>
                    <a:pt x="4922774" y="0"/>
                    <a:pt x="5129403" y="206629"/>
                    <a:pt x="5129403" y="461391"/>
                  </a:cubicBezTo>
                  <a:lnTo>
                    <a:pt x="5129403" y="4366895"/>
                  </a:lnTo>
                  <a:cubicBezTo>
                    <a:pt x="5129403" y="4621657"/>
                    <a:pt x="4922774" y="4828286"/>
                    <a:pt x="4668012" y="4828286"/>
                  </a:cubicBezTo>
                  <a:lnTo>
                    <a:pt x="461391" y="4828286"/>
                  </a:lnTo>
                  <a:cubicBezTo>
                    <a:pt x="206629" y="4828159"/>
                    <a:pt x="0" y="4621657"/>
                    <a:pt x="0" y="4366895"/>
                  </a:cubicBezTo>
                  <a:close/>
                </a:path>
              </a:pathLst>
            </a:custGeom>
            <a:solidFill>
              <a:srgbClr val="145DA0">
                <a:alpha val="49804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813836" y="4677035"/>
            <a:ext cx="4931955" cy="917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7"/>
              </a:lnSpc>
            </a:pPr>
            <a:r>
              <a:rPr lang="en-US" sz="6300" spc="5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Diagnóstico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48565" y="5943587"/>
            <a:ext cx="4290592" cy="123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9"/>
              </a:lnSpc>
            </a:pPr>
            <a:r>
              <a:rPr lang="en-US" sz="3000" b="1" spc="28">
                <a:solidFill>
                  <a:srgbClr val="20386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¿Como estamos? ¿Que pasa en el sector?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38660" y="4354679"/>
            <a:ext cx="2918218" cy="705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2"/>
              </a:lnSpc>
            </a:pPr>
            <a:r>
              <a:rPr lang="en-US" sz="6200" spc="5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Diseño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89137" y="5163682"/>
            <a:ext cx="3325277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spc="28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¿Cómo nos imaginamos?</a:t>
            </a:r>
          </a:p>
          <a:p>
            <a:pPr algn="ctr">
              <a:lnSpc>
                <a:spcPts val="3600"/>
              </a:lnSpc>
            </a:pPr>
            <a:r>
              <a:rPr lang="en-US" sz="3000" b="1" spc="28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¿Como lo haremos?</a:t>
            </a:r>
          </a:p>
          <a:p>
            <a:pPr algn="ctr">
              <a:lnSpc>
                <a:spcPts val="3600"/>
              </a:lnSpc>
            </a:pPr>
            <a:r>
              <a:rPr lang="en-US" sz="3000" b="1" spc="28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¿Cuanto vale?</a:t>
            </a:r>
          </a:p>
        </p:txBody>
      </p:sp>
      <p:sp>
        <p:nvSpPr>
          <p:cNvPr id="13" name="Freeform 13"/>
          <p:cNvSpPr/>
          <p:nvPr/>
        </p:nvSpPr>
        <p:spPr>
          <a:xfrm>
            <a:off x="0" y="4435218"/>
            <a:ext cx="1594996" cy="2553408"/>
          </a:xfrm>
          <a:custGeom>
            <a:avLst/>
            <a:gdLst/>
            <a:ahLst/>
            <a:cxnLst/>
            <a:rect l="l" t="t" r="r" b="b"/>
            <a:pathLst>
              <a:path w="1594996" h="2553408">
                <a:moveTo>
                  <a:pt x="0" y="0"/>
                </a:moveTo>
                <a:lnTo>
                  <a:pt x="1594996" y="0"/>
                </a:lnTo>
                <a:lnTo>
                  <a:pt x="1594996" y="2553408"/>
                </a:lnTo>
                <a:lnTo>
                  <a:pt x="0" y="2553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95" b="-19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14" name="Group 14"/>
          <p:cNvGrpSpPr/>
          <p:nvPr/>
        </p:nvGrpSpPr>
        <p:grpSpPr>
          <a:xfrm>
            <a:off x="5954991" y="6562426"/>
            <a:ext cx="1699859" cy="1477158"/>
            <a:chOff x="0" y="0"/>
            <a:chExt cx="2266478" cy="196954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66442" cy="1969516"/>
            </a:xfrm>
            <a:custGeom>
              <a:avLst/>
              <a:gdLst/>
              <a:ahLst/>
              <a:cxnLst/>
              <a:rect l="l" t="t" r="r" b="b"/>
              <a:pathLst>
                <a:path w="2266442" h="1969516">
                  <a:moveTo>
                    <a:pt x="0" y="0"/>
                  </a:moveTo>
                  <a:lnTo>
                    <a:pt x="2266442" y="0"/>
                  </a:lnTo>
                  <a:lnTo>
                    <a:pt x="2266442" y="1969516"/>
                  </a:lnTo>
                  <a:lnTo>
                    <a:pt x="0" y="1969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57" r="-1" b="-25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751230" y="3528198"/>
            <a:ext cx="1572396" cy="907020"/>
            <a:chOff x="0" y="0"/>
            <a:chExt cx="2096528" cy="120936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6516" cy="1209421"/>
            </a:xfrm>
            <a:custGeom>
              <a:avLst/>
              <a:gdLst/>
              <a:ahLst/>
              <a:cxnLst/>
              <a:rect l="l" t="t" r="r" b="b"/>
              <a:pathLst>
                <a:path w="2096516" h="1209421">
                  <a:moveTo>
                    <a:pt x="0" y="0"/>
                  </a:moveTo>
                  <a:lnTo>
                    <a:pt x="2096516" y="0"/>
                  </a:lnTo>
                  <a:lnTo>
                    <a:pt x="2096516" y="1209421"/>
                  </a:lnTo>
                  <a:lnTo>
                    <a:pt x="0" y="1209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79" b="-27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235720" y="1680025"/>
            <a:ext cx="13740576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 b="1">
                <a:solidFill>
                  <a:srgbClr val="1F4E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Proceso de Rediseño Institucional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229060" y="4115944"/>
            <a:ext cx="4931955" cy="1983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5"/>
              </a:lnSpc>
            </a:pPr>
            <a:r>
              <a:rPr lang="en-US" sz="7000" spc="6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Estudio Técnico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642204" y="6010345"/>
            <a:ext cx="4290592" cy="164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9"/>
              </a:lnSpc>
            </a:pPr>
            <a:r>
              <a:rPr lang="en-US" sz="3000" b="1" spc="28">
                <a:solidFill>
                  <a:srgbClr val="20386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Requerimientos legales</a:t>
            </a:r>
          </a:p>
          <a:p>
            <a:pPr algn="ctr">
              <a:lnSpc>
                <a:spcPts val="3229"/>
              </a:lnSpc>
            </a:pPr>
            <a:r>
              <a:rPr lang="en-US" sz="3000" b="1" spc="28">
                <a:solidFill>
                  <a:srgbClr val="20386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Anexos</a:t>
            </a:r>
          </a:p>
          <a:p>
            <a:pPr algn="ctr">
              <a:lnSpc>
                <a:spcPts val="3229"/>
              </a:lnSpc>
            </a:pPr>
            <a:r>
              <a:rPr lang="en-US" sz="3000" b="1" spc="28">
                <a:solidFill>
                  <a:srgbClr val="20386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Soportes</a:t>
            </a:r>
          </a:p>
        </p:txBody>
      </p:sp>
      <p:grpSp>
        <p:nvGrpSpPr>
          <p:cNvPr id="21" name="Group 21"/>
          <p:cNvGrpSpPr/>
          <p:nvPr/>
        </p:nvGrpSpPr>
        <p:grpSpPr>
          <a:xfrm rot="-5400000">
            <a:off x="17155086" y="3306178"/>
            <a:ext cx="3847064" cy="4931955"/>
            <a:chOff x="0" y="0"/>
            <a:chExt cx="5129418" cy="657594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129530" cy="6576060"/>
            </a:xfrm>
            <a:custGeom>
              <a:avLst/>
              <a:gdLst/>
              <a:ahLst/>
              <a:cxnLst/>
              <a:rect l="l" t="t" r="r" b="b"/>
              <a:pathLst>
                <a:path w="5129530" h="6576060">
                  <a:moveTo>
                    <a:pt x="0" y="490220"/>
                  </a:moveTo>
                  <a:cubicBezTo>
                    <a:pt x="0" y="219456"/>
                    <a:pt x="219456" y="0"/>
                    <a:pt x="490220" y="0"/>
                  </a:cubicBezTo>
                  <a:lnTo>
                    <a:pt x="4639310" y="0"/>
                  </a:lnTo>
                  <a:cubicBezTo>
                    <a:pt x="4910074" y="0"/>
                    <a:pt x="5129530" y="219456"/>
                    <a:pt x="5129530" y="490220"/>
                  </a:cubicBezTo>
                  <a:lnTo>
                    <a:pt x="5129530" y="6085840"/>
                  </a:lnTo>
                  <a:cubicBezTo>
                    <a:pt x="5129530" y="6356604"/>
                    <a:pt x="4910074" y="6576060"/>
                    <a:pt x="4639310" y="6576060"/>
                  </a:cubicBezTo>
                  <a:lnTo>
                    <a:pt x="490220" y="6576060"/>
                  </a:lnTo>
                  <a:cubicBezTo>
                    <a:pt x="219456" y="6576060"/>
                    <a:pt x="0" y="6356604"/>
                    <a:pt x="0" y="6085840"/>
                  </a:cubicBezTo>
                  <a:close/>
                </a:path>
              </a:pathLst>
            </a:custGeom>
            <a:solidFill>
              <a:srgbClr val="145DA0">
                <a:alpha val="49804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6964232" y="4578093"/>
            <a:ext cx="3974554" cy="1536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3"/>
              </a:lnSpc>
            </a:pPr>
            <a:r>
              <a:rPr lang="en-US" sz="7200" spc="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Viabilidad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760585" y="4850082"/>
            <a:ext cx="4528959" cy="365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endParaRPr/>
          </a:p>
          <a:p>
            <a:pPr algn="ctr">
              <a:lnSpc>
                <a:spcPts val="3600"/>
              </a:lnSpc>
            </a:pPr>
            <a:r>
              <a:rPr lang="en-US" sz="3000" b="1" spc="28">
                <a:solidFill>
                  <a:srgbClr val="20386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Política (Min Interior – DAPRE)</a:t>
            </a:r>
          </a:p>
          <a:p>
            <a:pPr algn="ctr">
              <a:lnSpc>
                <a:spcPts val="3600"/>
              </a:lnSpc>
            </a:pPr>
            <a:r>
              <a:rPr lang="en-US" sz="3000" b="1" spc="28">
                <a:solidFill>
                  <a:srgbClr val="20386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Técnica (DAFP)</a:t>
            </a:r>
          </a:p>
          <a:p>
            <a:pPr algn="ctr">
              <a:lnSpc>
                <a:spcPts val="3600"/>
              </a:lnSpc>
            </a:pPr>
            <a:r>
              <a:rPr lang="en-US" sz="3000" b="1" spc="28">
                <a:solidFill>
                  <a:srgbClr val="20386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Presupuestal (Min Hac CP)</a:t>
            </a:r>
          </a:p>
          <a:p>
            <a:pPr algn="ctr">
              <a:lnSpc>
                <a:spcPts val="3600"/>
              </a:lnSpc>
            </a:pPr>
            <a:r>
              <a:rPr lang="en-US" sz="3000" b="1" spc="28">
                <a:solidFill>
                  <a:srgbClr val="20386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Jurídica (Min Int DAPRE)</a:t>
            </a:r>
          </a:p>
        </p:txBody>
      </p:sp>
      <p:sp>
        <p:nvSpPr>
          <p:cNvPr id="25" name="Freeform 25"/>
          <p:cNvSpPr/>
          <p:nvPr/>
        </p:nvSpPr>
        <p:spPr>
          <a:xfrm>
            <a:off x="15383530" y="6738602"/>
            <a:ext cx="1594997" cy="2553408"/>
          </a:xfrm>
          <a:custGeom>
            <a:avLst/>
            <a:gdLst/>
            <a:ahLst/>
            <a:cxnLst/>
            <a:rect l="l" t="t" r="r" b="b"/>
            <a:pathLst>
              <a:path w="1594997" h="2553408">
                <a:moveTo>
                  <a:pt x="0" y="0"/>
                </a:moveTo>
                <a:lnTo>
                  <a:pt x="1594997" y="0"/>
                </a:lnTo>
                <a:lnTo>
                  <a:pt x="1594997" y="2553408"/>
                </a:lnTo>
                <a:lnTo>
                  <a:pt x="0" y="2553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95" b="-19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6" name="Freeform 26"/>
          <p:cNvSpPr/>
          <p:nvPr/>
        </p:nvSpPr>
        <p:spPr>
          <a:xfrm>
            <a:off x="16217462" y="0"/>
            <a:ext cx="2079050" cy="2079050"/>
          </a:xfrm>
          <a:custGeom>
            <a:avLst/>
            <a:gdLst/>
            <a:ahLst/>
            <a:cxnLst/>
            <a:rect l="l" t="t" r="r" b="b"/>
            <a:pathLst>
              <a:path w="2079050" h="2079050">
                <a:moveTo>
                  <a:pt x="0" y="0"/>
                </a:moveTo>
                <a:lnTo>
                  <a:pt x="2079050" y="0"/>
                </a:lnTo>
                <a:lnTo>
                  <a:pt x="2079050" y="2079050"/>
                </a:lnTo>
                <a:lnTo>
                  <a:pt x="0" y="20790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6275" y="-225987"/>
            <a:ext cx="20383155" cy="11198786"/>
          </a:xfrm>
          <a:custGeom>
            <a:avLst/>
            <a:gdLst/>
            <a:ahLst/>
            <a:cxnLst/>
            <a:rect l="l" t="t" r="r" b="b"/>
            <a:pathLst>
              <a:path w="20383155" h="11198786">
                <a:moveTo>
                  <a:pt x="0" y="0"/>
                </a:moveTo>
                <a:lnTo>
                  <a:pt x="20383156" y="0"/>
                </a:lnTo>
                <a:lnTo>
                  <a:pt x="20383156" y="11198786"/>
                </a:lnTo>
                <a:lnTo>
                  <a:pt x="0" y="11198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16" r="-1615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8315887" y="3818557"/>
            <a:ext cx="5438289" cy="3847064"/>
            <a:chOff x="0" y="0"/>
            <a:chExt cx="7251052" cy="51294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251065" cy="5129530"/>
            </a:xfrm>
            <a:custGeom>
              <a:avLst/>
              <a:gdLst/>
              <a:ahLst/>
              <a:cxnLst/>
              <a:rect l="l" t="t" r="r" b="b"/>
              <a:pathLst>
                <a:path w="7251065" h="5129530">
                  <a:moveTo>
                    <a:pt x="0" y="308229"/>
                  </a:moveTo>
                  <a:cubicBezTo>
                    <a:pt x="0" y="137922"/>
                    <a:pt x="137922" y="0"/>
                    <a:pt x="308229" y="0"/>
                  </a:cubicBezTo>
                  <a:lnTo>
                    <a:pt x="6942836" y="0"/>
                  </a:lnTo>
                  <a:cubicBezTo>
                    <a:pt x="7113016" y="0"/>
                    <a:pt x="7251065" y="137922"/>
                    <a:pt x="7251065" y="308229"/>
                  </a:cubicBezTo>
                  <a:lnTo>
                    <a:pt x="7251065" y="4821301"/>
                  </a:lnTo>
                  <a:cubicBezTo>
                    <a:pt x="7251065" y="4991481"/>
                    <a:pt x="7113143" y="5129530"/>
                    <a:pt x="6942836" y="5129530"/>
                  </a:cubicBezTo>
                  <a:lnTo>
                    <a:pt x="308229" y="5129530"/>
                  </a:lnTo>
                  <a:cubicBezTo>
                    <a:pt x="137922" y="5129403"/>
                    <a:pt x="0" y="4991481"/>
                    <a:pt x="0" y="4821301"/>
                  </a:cubicBezTo>
                  <a:close/>
                </a:path>
              </a:pathLst>
            </a:custGeom>
            <a:solidFill>
              <a:srgbClr val="800000">
                <a:alpha val="49804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78405" y="3885904"/>
            <a:ext cx="4931955" cy="3771694"/>
            <a:chOff x="0" y="0"/>
            <a:chExt cx="6575940" cy="50289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75933" cy="5028946"/>
            </a:xfrm>
            <a:custGeom>
              <a:avLst/>
              <a:gdLst/>
              <a:ahLst/>
              <a:cxnLst/>
              <a:rect l="l" t="t" r="r" b="b"/>
              <a:pathLst>
                <a:path w="6575933" h="5028946">
                  <a:moveTo>
                    <a:pt x="0" y="581279"/>
                  </a:moveTo>
                  <a:cubicBezTo>
                    <a:pt x="0" y="260223"/>
                    <a:pt x="260223" y="0"/>
                    <a:pt x="581279" y="0"/>
                  </a:cubicBezTo>
                  <a:lnTo>
                    <a:pt x="5994654" y="0"/>
                  </a:lnTo>
                  <a:cubicBezTo>
                    <a:pt x="6315710" y="0"/>
                    <a:pt x="6575933" y="260223"/>
                    <a:pt x="6575933" y="581279"/>
                  </a:cubicBezTo>
                  <a:lnTo>
                    <a:pt x="6575933" y="4447667"/>
                  </a:lnTo>
                  <a:cubicBezTo>
                    <a:pt x="6575933" y="4768723"/>
                    <a:pt x="6315710" y="5028946"/>
                    <a:pt x="5994654" y="5028946"/>
                  </a:cubicBezTo>
                  <a:lnTo>
                    <a:pt x="581279" y="5028946"/>
                  </a:lnTo>
                  <a:cubicBezTo>
                    <a:pt x="260223" y="5028946"/>
                    <a:pt x="0" y="4768723"/>
                    <a:pt x="0" y="4447667"/>
                  </a:cubicBezTo>
                  <a:close/>
                </a:path>
              </a:pathLst>
            </a:custGeom>
            <a:solidFill>
              <a:srgbClr val="800000">
                <a:alpha val="49804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-2724648" y="3923484"/>
            <a:ext cx="3847064" cy="3621166"/>
            <a:chOff x="0" y="0"/>
            <a:chExt cx="5129418" cy="482822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29403" cy="4828286"/>
            </a:xfrm>
            <a:custGeom>
              <a:avLst/>
              <a:gdLst/>
              <a:ahLst/>
              <a:cxnLst/>
              <a:rect l="l" t="t" r="r" b="b"/>
              <a:pathLst>
                <a:path w="5129403" h="4828286">
                  <a:moveTo>
                    <a:pt x="0" y="461391"/>
                  </a:moveTo>
                  <a:cubicBezTo>
                    <a:pt x="0" y="206629"/>
                    <a:pt x="206629" y="0"/>
                    <a:pt x="461391" y="0"/>
                  </a:cubicBezTo>
                  <a:lnTo>
                    <a:pt x="4668012" y="0"/>
                  </a:lnTo>
                  <a:cubicBezTo>
                    <a:pt x="4922774" y="0"/>
                    <a:pt x="5129403" y="206629"/>
                    <a:pt x="5129403" y="461391"/>
                  </a:cubicBezTo>
                  <a:lnTo>
                    <a:pt x="5129403" y="4366895"/>
                  </a:lnTo>
                  <a:cubicBezTo>
                    <a:pt x="5129403" y="4621657"/>
                    <a:pt x="4922774" y="4828286"/>
                    <a:pt x="4668012" y="4828286"/>
                  </a:cubicBezTo>
                  <a:lnTo>
                    <a:pt x="461391" y="4828286"/>
                  </a:lnTo>
                  <a:cubicBezTo>
                    <a:pt x="206629" y="4828159"/>
                    <a:pt x="0" y="4621657"/>
                    <a:pt x="0" y="4366895"/>
                  </a:cubicBezTo>
                  <a:close/>
                </a:path>
              </a:pathLst>
            </a:custGeom>
            <a:solidFill>
              <a:srgbClr val="800000">
                <a:alpha val="49804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-8139057" y="4696084"/>
            <a:ext cx="4931955" cy="1055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9"/>
              </a:lnSpc>
            </a:pPr>
            <a:r>
              <a:rPr lang="en-US" sz="6000" spc="75" dirty="0" err="1">
                <a:solidFill>
                  <a:srgbClr val="FFFFFF"/>
                </a:solidFill>
                <a:latin typeface="Montserrat" panose="00000500000000000000" pitchFamily="2" charset="0"/>
                <a:ea typeface="TT Rounds Condensed"/>
                <a:cs typeface="TT Rounds Condensed"/>
                <a:sym typeface="TT Rounds Condensed"/>
              </a:rPr>
              <a:t>Diagnóstico</a:t>
            </a:r>
            <a:endParaRPr lang="en-US" sz="6000" spc="75" dirty="0">
              <a:solidFill>
                <a:srgbClr val="FFFFFF"/>
              </a:solidFill>
              <a:latin typeface="Montserrat" panose="00000500000000000000" pitchFamily="2" charset="0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-7804328" y="6011386"/>
            <a:ext cx="4290592" cy="817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9"/>
              </a:lnSpc>
            </a:pPr>
            <a:r>
              <a:rPr lang="en-US" sz="3000" b="1" spc="28">
                <a:solidFill>
                  <a:srgbClr val="203864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¿Como estamos? ¿Que pasa en el sector?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2314233" y="4772106"/>
            <a:ext cx="2918218" cy="1536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3"/>
              </a:lnSpc>
            </a:pPr>
            <a:r>
              <a:rPr lang="en-US" sz="7200" spc="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Diseño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2463756" y="5163682"/>
            <a:ext cx="3325277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spc="28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¿Cómo nos imaginamos?</a:t>
            </a:r>
          </a:p>
          <a:p>
            <a:pPr algn="ctr">
              <a:lnSpc>
                <a:spcPts val="3600"/>
              </a:lnSpc>
            </a:pPr>
            <a:r>
              <a:rPr lang="en-US" sz="3000" b="1" spc="28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¿Como lo haremos?</a:t>
            </a:r>
          </a:p>
          <a:p>
            <a:pPr algn="ctr">
              <a:lnSpc>
                <a:spcPts val="3600"/>
              </a:lnSpc>
            </a:pPr>
            <a:r>
              <a:rPr lang="en-US" sz="3000" b="1" spc="28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¿Cuanto vale?</a:t>
            </a:r>
          </a:p>
        </p:txBody>
      </p:sp>
      <p:sp>
        <p:nvSpPr>
          <p:cNvPr id="13" name="Freeform 13"/>
          <p:cNvSpPr/>
          <p:nvPr/>
        </p:nvSpPr>
        <p:spPr>
          <a:xfrm>
            <a:off x="-9952893" y="4435218"/>
            <a:ext cx="1594996" cy="2553408"/>
          </a:xfrm>
          <a:custGeom>
            <a:avLst/>
            <a:gdLst/>
            <a:ahLst/>
            <a:cxnLst/>
            <a:rect l="l" t="t" r="r" b="b"/>
            <a:pathLst>
              <a:path w="1594996" h="2553408">
                <a:moveTo>
                  <a:pt x="0" y="0"/>
                </a:moveTo>
                <a:lnTo>
                  <a:pt x="1594997" y="0"/>
                </a:lnTo>
                <a:lnTo>
                  <a:pt x="1594997" y="2553408"/>
                </a:lnTo>
                <a:lnTo>
                  <a:pt x="0" y="2553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95" b="-19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14" name="Group 14"/>
          <p:cNvGrpSpPr/>
          <p:nvPr/>
        </p:nvGrpSpPr>
        <p:grpSpPr>
          <a:xfrm>
            <a:off x="-3997902" y="6562426"/>
            <a:ext cx="1699858" cy="1477158"/>
            <a:chOff x="0" y="0"/>
            <a:chExt cx="2266478" cy="196954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66442" cy="1969516"/>
            </a:xfrm>
            <a:custGeom>
              <a:avLst/>
              <a:gdLst/>
              <a:ahLst/>
              <a:cxnLst/>
              <a:rect l="l" t="t" r="r" b="b"/>
              <a:pathLst>
                <a:path w="2266442" h="1969516">
                  <a:moveTo>
                    <a:pt x="0" y="0"/>
                  </a:moveTo>
                  <a:lnTo>
                    <a:pt x="2266442" y="0"/>
                  </a:lnTo>
                  <a:lnTo>
                    <a:pt x="2266442" y="1969516"/>
                  </a:lnTo>
                  <a:lnTo>
                    <a:pt x="0" y="1969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57" r="-1" b="-25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98338" y="3528198"/>
            <a:ext cx="1572396" cy="907020"/>
            <a:chOff x="0" y="0"/>
            <a:chExt cx="2096528" cy="120936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6516" cy="1209421"/>
            </a:xfrm>
            <a:custGeom>
              <a:avLst/>
              <a:gdLst/>
              <a:ahLst/>
              <a:cxnLst/>
              <a:rect l="l" t="t" r="r" b="b"/>
              <a:pathLst>
                <a:path w="2096516" h="1209421">
                  <a:moveTo>
                    <a:pt x="0" y="0"/>
                  </a:moveTo>
                  <a:lnTo>
                    <a:pt x="2096516" y="0"/>
                  </a:lnTo>
                  <a:lnTo>
                    <a:pt x="2096516" y="1209421"/>
                  </a:lnTo>
                  <a:lnTo>
                    <a:pt x="0" y="1209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79" b="-27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235720" y="1670500"/>
            <a:ext cx="13740576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1F4E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Proceso de Rediseño Institucional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32614" y="4115944"/>
            <a:ext cx="4931955" cy="198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5"/>
              </a:lnSpc>
            </a:pPr>
            <a:r>
              <a:rPr lang="en-US" sz="6999" spc="6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Estudio Técnico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59531" y="5957594"/>
            <a:ext cx="4290592" cy="164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9"/>
              </a:lnSpc>
            </a:pPr>
            <a:r>
              <a:rPr lang="en-US" sz="3000" b="1" spc="28">
                <a:solidFill>
                  <a:srgbClr val="20386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Requerimientos legales</a:t>
            </a:r>
          </a:p>
          <a:p>
            <a:pPr algn="ctr">
              <a:lnSpc>
                <a:spcPts val="3229"/>
              </a:lnSpc>
            </a:pPr>
            <a:r>
              <a:rPr lang="en-US" sz="3000" b="1" spc="28">
                <a:solidFill>
                  <a:srgbClr val="20386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Anexos</a:t>
            </a:r>
          </a:p>
          <a:p>
            <a:pPr algn="ctr">
              <a:lnSpc>
                <a:spcPts val="3229"/>
              </a:lnSpc>
            </a:pPr>
            <a:r>
              <a:rPr lang="en-US" sz="3000" b="1" spc="28">
                <a:solidFill>
                  <a:srgbClr val="20386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Soportes</a:t>
            </a:r>
          </a:p>
        </p:txBody>
      </p:sp>
      <p:grpSp>
        <p:nvGrpSpPr>
          <p:cNvPr id="21" name="Group 21"/>
          <p:cNvGrpSpPr/>
          <p:nvPr/>
        </p:nvGrpSpPr>
        <p:grpSpPr>
          <a:xfrm rot="-5400000">
            <a:off x="7202193" y="3306178"/>
            <a:ext cx="3847063" cy="4931955"/>
            <a:chOff x="0" y="0"/>
            <a:chExt cx="5129418" cy="657594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129530" cy="6576060"/>
            </a:xfrm>
            <a:custGeom>
              <a:avLst/>
              <a:gdLst/>
              <a:ahLst/>
              <a:cxnLst/>
              <a:rect l="l" t="t" r="r" b="b"/>
              <a:pathLst>
                <a:path w="5129530" h="6576060">
                  <a:moveTo>
                    <a:pt x="0" y="490220"/>
                  </a:moveTo>
                  <a:cubicBezTo>
                    <a:pt x="0" y="219456"/>
                    <a:pt x="219456" y="0"/>
                    <a:pt x="490220" y="0"/>
                  </a:cubicBezTo>
                  <a:lnTo>
                    <a:pt x="4639310" y="0"/>
                  </a:lnTo>
                  <a:cubicBezTo>
                    <a:pt x="4910074" y="0"/>
                    <a:pt x="5129530" y="219456"/>
                    <a:pt x="5129530" y="490220"/>
                  </a:cubicBezTo>
                  <a:lnTo>
                    <a:pt x="5129530" y="6085840"/>
                  </a:lnTo>
                  <a:cubicBezTo>
                    <a:pt x="5129530" y="6356604"/>
                    <a:pt x="4910074" y="6576060"/>
                    <a:pt x="4639310" y="6576060"/>
                  </a:cubicBezTo>
                  <a:lnTo>
                    <a:pt x="490220" y="6576060"/>
                  </a:lnTo>
                  <a:cubicBezTo>
                    <a:pt x="219456" y="6576060"/>
                    <a:pt x="0" y="6356604"/>
                    <a:pt x="0" y="6085840"/>
                  </a:cubicBezTo>
                  <a:close/>
                </a:path>
              </a:pathLst>
            </a:custGeom>
            <a:solidFill>
              <a:srgbClr val="145DA0">
                <a:alpha val="49804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7134966" y="4086749"/>
            <a:ext cx="3974554" cy="69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2"/>
              </a:lnSpc>
            </a:pPr>
            <a:r>
              <a:rPr lang="en-US" sz="6100" spc="5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Viabilidad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931319" y="4320798"/>
            <a:ext cx="4528959" cy="3343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endParaRPr/>
          </a:p>
          <a:p>
            <a:pPr algn="ctr">
              <a:lnSpc>
                <a:spcPts val="3360"/>
              </a:lnSpc>
            </a:pPr>
            <a:r>
              <a:rPr lang="en-US" sz="2800" b="1" spc="26">
                <a:solidFill>
                  <a:srgbClr val="20386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Política (Min Interior – DAPRE)</a:t>
            </a:r>
          </a:p>
          <a:p>
            <a:pPr algn="ctr">
              <a:lnSpc>
                <a:spcPts val="3360"/>
              </a:lnSpc>
            </a:pPr>
            <a:r>
              <a:rPr lang="en-US" sz="2800" b="1" spc="26">
                <a:solidFill>
                  <a:srgbClr val="20386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Técnica (DAFP)</a:t>
            </a:r>
          </a:p>
          <a:p>
            <a:pPr algn="ctr">
              <a:lnSpc>
                <a:spcPts val="3360"/>
              </a:lnSpc>
            </a:pPr>
            <a:r>
              <a:rPr lang="en-US" sz="2800" b="1" spc="26">
                <a:solidFill>
                  <a:srgbClr val="20386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Presupuestal (Min Hac CP)</a:t>
            </a:r>
          </a:p>
          <a:p>
            <a:pPr algn="ctr">
              <a:lnSpc>
                <a:spcPts val="3360"/>
              </a:lnSpc>
            </a:pPr>
            <a:r>
              <a:rPr lang="en-US" sz="2800" b="1" spc="26">
                <a:solidFill>
                  <a:srgbClr val="20386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Jurídica (Min Int DAPRE)</a:t>
            </a:r>
          </a:p>
        </p:txBody>
      </p:sp>
      <p:sp>
        <p:nvSpPr>
          <p:cNvPr id="25" name="Freeform 25"/>
          <p:cNvSpPr/>
          <p:nvPr/>
        </p:nvSpPr>
        <p:spPr>
          <a:xfrm>
            <a:off x="5430638" y="6738602"/>
            <a:ext cx="1594996" cy="2553408"/>
          </a:xfrm>
          <a:custGeom>
            <a:avLst/>
            <a:gdLst/>
            <a:ahLst/>
            <a:cxnLst/>
            <a:rect l="l" t="t" r="r" b="b"/>
            <a:pathLst>
              <a:path w="1594996" h="2553408">
                <a:moveTo>
                  <a:pt x="0" y="0"/>
                </a:moveTo>
                <a:lnTo>
                  <a:pt x="1594996" y="0"/>
                </a:lnTo>
                <a:lnTo>
                  <a:pt x="1594996" y="2553408"/>
                </a:lnTo>
                <a:lnTo>
                  <a:pt x="0" y="2553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95" b="-19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26" name="Group 26"/>
          <p:cNvGrpSpPr/>
          <p:nvPr/>
        </p:nvGrpSpPr>
        <p:grpSpPr>
          <a:xfrm>
            <a:off x="11136951" y="3142944"/>
            <a:ext cx="1699859" cy="1477158"/>
            <a:chOff x="0" y="0"/>
            <a:chExt cx="2266478" cy="196954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266442" cy="1969516"/>
            </a:xfrm>
            <a:custGeom>
              <a:avLst/>
              <a:gdLst/>
              <a:ahLst/>
              <a:cxnLst/>
              <a:rect l="l" t="t" r="r" b="b"/>
              <a:pathLst>
                <a:path w="2266442" h="1969516">
                  <a:moveTo>
                    <a:pt x="0" y="0"/>
                  </a:moveTo>
                  <a:lnTo>
                    <a:pt x="2266442" y="0"/>
                  </a:lnTo>
                  <a:lnTo>
                    <a:pt x="2266442" y="1969516"/>
                  </a:lnTo>
                  <a:lnTo>
                    <a:pt x="0" y="1969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57" r="-1" b="-25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268797" y="3833152"/>
            <a:ext cx="4931955" cy="3771695"/>
            <a:chOff x="0" y="0"/>
            <a:chExt cx="6575940" cy="502892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575933" cy="5028946"/>
            </a:xfrm>
            <a:custGeom>
              <a:avLst/>
              <a:gdLst/>
              <a:ahLst/>
              <a:cxnLst/>
              <a:rect l="l" t="t" r="r" b="b"/>
              <a:pathLst>
                <a:path w="6575933" h="5028946">
                  <a:moveTo>
                    <a:pt x="0" y="581279"/>
                  </a:moveTo>
                  <a:cubicBezTo>
                    <a:pt x="0" y="260223"/>
                    <a:pt x="260223" y="0"/>
                    <a:pt x="581279" y="0"/>
                  </a:cubicBezTo>
                  <a:lnTo>
                    <a:pt x="5994654" y="0"/>
                  </a:lnTo>
                  <a:cubicBezTo>
                    <a:pt x="6315710" y="0"/>
                    <a:pt x="6575933" y="260223"/>
                    <a:pt x="6575933" y="581279"/>
                  </a:cubicBezTo>
                  <a:lnTo>
                    <a:pt x="6575933" y="4447667"/>
                  </a:lnTo>
                  <a:cubicBezTo>
                    <a:pt x="6575933" y="4768723"/>
                    <a:pt x="6315710" y="5028946"/>
                    <a:pt x="5994654" y="5028946"/>
                  </a:cubicBezTo>
                  <a:lnTo>
                    <a:pt x="581279" y="5028946"/>
                  </a:lnTo>
                  <a:cubicBezTo>
                    <a:pt x="260223" y="5028946"/>
                    <a:pt x="0" y="4768723"/>
                    <a:pt x="0" y="4447667"/>
                  </a:cubicBezTo>
                  <a:close/>
                </a:path>
              </a:pathLst>
            </a:custGeom>
            <a:solidFill>
              <a:srgbClr val="145DA0">
                <a:alpha val="49804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2323006" y="4072717"/>
            <a:ext cx="4931955" cy="2309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9"/>
              </a:lnSpc>
            </a:pPr>
            <a:r>
              <a:rPr lang="en-US" sz="8100" spc="7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Decreto Ley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663977" y="6343728"/>
            <a:ext cx="4290592" cy="828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9"/>
              </a:lnSpc>
            </a:pPr>
            <a:r>
              <a:rPr lang="en-US" sz="3000" b="1" spc="28">
                <a:solidFill>
                  <a:srgbClr val="20386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Firmas de gabinete de gobierno</a:t>
            </a:r>
          </a:p>
        </p:txBody>
      </p:sp>
      <p:sp>
        <p:nvSpPr>
          <p:cNvPr id="32" name="Freeform 32"/>
          <p:cNvSpPr/>
          <p:nvPr/>
        </p:nvSpPr>
        <p:spPr>
          <a:xfrm>
            <a:off x="16208950" y="0"/>
            <a:ext cx="2079050" cy="2079050"/>
          </a:xfrm>
          <a:custGeom>
            <a:avLst/>
            <a:gdLst/>
            <a:ahLst/>
            <a:cxnLst/>
            <a:rect l="l" t="t" r="r" b="b"/>
            <a:pathLst>
              <a:path w="2079050" h="2079050">
                <a:moveTo>
                  <a:pt x="0" y="0"/>
                </a:moveTo>
                <a:lnTo>
                  <a:pt x="2079050" y="0"/>
                </a:lnTo>
                <a:lnTo>
                  <a:pt x="2079050" y="2079050"/>
                </a:lnTo>
                <a:lnTo>
                  <a:pt x="0" y="20790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6275" y="-225987"/>
            <a:ext cx="20383155" cy="11198786"/>
          </a:xfrm>
          <a:custGeom>
            <a:avLst/>
            <a:gdLst/>
            <a:ahLst/>
            <a:cxnLst/>
            <a:rect l="l" t="t" r="r" b="b"/>
            <a:pathLst>
              <a:path w="20383155" h="11198786">
                <a:moveTo>
                  <a:pt x="0" y="0"/>
                </a:moveTo>
                <a:lnTo>
                  <a:pt x="20383156" y="0"/>
                </a:lnTo>
                <a:lnTo>
                  <a:pt x="20383156" y="11198786"/>
                </a:lnTo>
                <a:lnTo>
                  <a:pt x="0" y="11198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16" r="-1615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8315887" y="3818557"/>
            <a:ext cx="5438289" cy="3847064"/>
            <a:chOff x="0" y="0"/>
            <a:chExt cx="7251052" cy="51294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251065" cy="5129530"/>
            </a:xfrm>
            <a:custGeom>
              <a:avLst/>
              <a:gdLst/>
              <a:ahLst/>
              <a:cxnLst/>
              <a:rect l="l" t="t" r="r" b="b"/>
              <a:pathLst>
                <a:path w="7251065" h="5129530">
                  <a:moveTo>
                    <a:pt x="0" y="308229"/>
                  </a:moveTo>
                  <a:cubicBezTo>
                    <a:pt x="0" y="137922"/>
                    <a:pt x="137922" y="0"/>
                    <a:pt x="308229" y="0"/>
                  </a:cubicBezTo>
                  <a:lnTo>
                    <a:pt x="6942836" y="0"/>
                  </a:lnTo>
                  <a:cubicBezTo>
                    <a:pt x="7113016" y="0"/>
                    <a:pt x="7251065" y="137922"/>
                    <a:pt x="7251065" y="308229"/>
                  </a:cubicBezTo>
                  <a:lnTo>
                    <a:pt x="7251065" y="4821301"/>
                  </a:lnTo>
                  <a:cubicBezTo>
                    <a:pt x="7251065" y="4991481"/>
                    <a:pt x="7113143" y="5129530"/>
                    <a:pt x="6942836" y="5129530"/>
                  </a:cubicBezTo>
                  <a:lnTo>
                    <a:pt x="308229" y="5129530"/>
                  </a:lnTo>
                  <a:cubicBezTo>
                    <a:pt x="137922" y="5129403"/>
                    <a:pt x="0" y="4991481"/>
                    <a:pt x="0" y="4821301"/>
                  </a:cubicBezTo>
                  <a:close/>
                </a:path>
              </a:pathLst>
            </a:custGeom>
            <a:solidFill>
              <a:srgbClr val="800000">
                <a:alpha val="49804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8139057" y="4696084"/>
            <a:ext cx="4931955" cy="109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9"/>
              </a:lnSpc>
            </a:pPr>
            <a:r>
              <a:rPr lang="en-US" sz="8100" spc="75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Diagnóstico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7804328" y="6011386"/>
            <a:ext cx="4290592" cy="817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9"/>
              </a:lnSpc>
            </a:pPr>
            <a:r>
              <a:rPr lang="en-US" sz="3000" b="1" spc="28">
                <a:solidFill>
                  <a:srgbClr val="203864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¿Como estamos? ¿Que pasa en el sector?</a:t>
            </a:r>
          </a:p>
        </p:txBody>
      </p:sp>
      <p:sp>
        <p:nvSpPr>
          <p:cNvPr id="7" name="Freeform 7"/>
          <p:cNvSpPr/>
          <p:nvPr/>
        </p:nvSpPr>
        <p:spPr>
          <a:xfrm>
            <a:off x="-9952893" y="4435218"/>
            <a:ext cx="1594996" cy="2553408"/>
          </a:xfrm>
          <a:custGeom>
            <a:avLst/>
            <a:gdLst/>
            <a:ahLst/>
            <a:cxnLst/>
            <a:rect l="l" t="t" r="r" b="b"/>
            <a:pathLst>
              <a:path w="1594996" h="2553408">
                <a:moveTo>
                  <a:pt x="0" y="0"/>
                </a:moveTo>
                <a:lnTo>
                  <a:pt x="1594997" y="0"/>
                </a:lnTo>
                <a:lnTo>
                  <a:pt x="1594997" y="2553408"/>
                </a:lnTo>
                <a:lnTo>
                  <a:pt x="0" y="2553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95" b="-19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8" name="Group 8"/>
          <p:cNvGrpSpPr/>
          <p:nvPr/>
        </p:nvGrpSpPr>
        <p:grpSpPr>
          <a:xfrm>
            <a:off x="-3997902" y="6562426"/>
            <a:ext cx="1699858" cy="1477158"/>
            <a:chOff x="0" y="0"/>
            <a:chExt cx="2266478" cy="19695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66442" cy="1969516"/>
            </a:xfrm>
            <a:custGeom>
              <a:avLst/>
              <a:gdLst/>
              <a:ahLst/>
              <a:cxnLst/>
              <a:rect l="l" t="t" r="r" b="b"/>
              <a:pathLst>
                <a:path w="2266442" h="1969516">
                  <a:moveTo>
                    <a:pt x="0" y="0"/>
                  </a:moveTo>
                  <a:lnTo>
                    <a:pt x="2266442" y="0"/>
                  </a:lnTo>
                  <a:lnTo>
                    <a:pt x="2266442" y="1969516"/>
                  </a:lnTo>
                  <a:lnTo>
                    <a:pt x="0" y="1969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57" r="-1" b="-25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73712" y="4087531"/>
            <a:ext cx="13740576" cy="3067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9"/>
              </a:lnSpc>
            </a:pPr>
            <a:r>
              <a:rPr lang="en-US" sz="6699" b="1">
                <a:solidFill>
                  <a:srgbClr val="1F4E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¿Cómo trabajaremos para lograr el rediseño institucional?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208950" y="0"/>
            <a:ext cx="2079050" cy="2079050"/>
          </a:xfrm>
          <a:custGeom>
            <a:avLst/>
            <a:gdLst/>
            <a:ahLst/>
            <a:cxnLst/>
            <a:rect l="l" t="t" r="r" b="b"/>
            <a:pathLst>
              <a:path w="2079050" h="2079050">
                <a:moveTo>
                  <a:pt x="0" y="0"/>
                </a:moveTo>
                <a:lnTo>
                  <a:pt x="2079050" y="0"/>
                </a:lnTo>
                <a:lnTo>
                  <a:pt x="2079050" y="2079050"/>
                </a:lnTo>
                <a:lnTo>
                  <a:pt x="0" y="20790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65388" y="5553204"/>
            <a:ext cx="3503982" cy="1773891"/>
          </a:xfrm>
          <a:custGeom>
            <a:avLst/>
            <a:gdLst/>
            <a:ahLst/>
            <a:cxnLst/>
            <a:rect l="l" t="t" r="r" b="b"/>
            <a:pathLst>
              <a:path w="3503982" h="1773891">
                <a:moveTo>
                  <a:pt x="0" y="0"/>
                </a:moveTo>
                <a:lnTo>
                  <a:pt x="3503983" y="0"/>
                </a:lnTo>
                <a:lnTo>
                  <a:pt x="3503983" y="1773892"/>
                </a:lnTo>
                <a:lnTo>
                  <a:pt x="0" y="17738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7392018" y="5553204"/>
            <a:ext cx="3503982" cy="1773891"/>
          </a:xfrm>
          <a:custGeom>
            <a:avLst/>
            <a:gdLst/>
            <a:ahLst/>
            <a:cxnLst/>
            <a:rect l="l" t="t" r="r" b="b"/>
            <a:pathLst>
              <a:path w="3503982" h="1773891">
                <a:moveTo>
                  <a:pt x="0" y="0"/>
                </a:moveTo>
                <a:lnTo>
                  <a:pt x="3503983" y="0"/>
                </a:lnTo>
                <a:lnTo>
                  <a:pt x="3503983" y="1773892"/>
                </a:lnTo>
                <a:lnTo>
                  <a:pt x="0" y="17738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>
            <a:off x="13418629" y="5553204"/>
            <a:ext cx="3503982" cy="1773891"/>
          </a:xfrm>
          <a:custGeom>
            <a:avLst/>
            <a:gdLst/>
            <a:ahLst/>
            <a:cxnLst/>
            <a:rect l="l" t="t" r="r" b="b"/>
            <a:pathLst>
              <a:path w="3503982" h="1773891">
                <a:moveTo>
                  <a:pt x="0" y="0"/>
                </a:moveTo>
                <a:lnTo>
                  <a:pt x="3503983" y="0"/>
                </a:lnTo>
                <a:lnTo>
                  <a:pt x="3503983" y="1773892"/>
                </a:lnTo>
                <a:lnTo>
                  <a:pt x="0" y="17738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 flipV="1">
            <a:off x="4378703" y="3779313"/>
            <a:ext cx="3503982" cy="1773891"/>
          </a:xfrm>
          <a:custGeom>
            <a:avLst/>
            <a:gdLst/>
            <a:ahLst/>
            <a:cxnLst/>
            <a:rect l="l" t="t" r="r" b="b"/>
            <a:pathLst>
              <a:path w="3503982" h="1773891">
                <a:moveTo>
                  <a:pt x="0" y="1773891"/>
                </a:moveTo>
                <a:lnTo>
                  <a:pt x="3503983" y="1773891"/>
                </a:lnTo>
                <a:lnTo>
                  <a:pt x="3503983" y="0"/>
                </a:lnTo>
                <a:lnTo>
                  <a:pt x="0" y="0"/>
                </a:lnTo>
                <a:lnTo>
                  <a:pt x="0" y="177389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 flipV="1">
            <a:off x="10405334" y="3779313"/>
            <a:ext cx="3503982" cy="1773891"/>
          </a:xfrm>
          <a:custGeom>
            <a:avLst/>
            <a:gdLst/>
            <a:ahLst/>
            <a:cxnLst/>
            <a:rect l="l" t="t" r="r" b="b"/>
            <a:pathLst>
              <a:path w="3503982" h="1773891">
                <a:moveTo>
                  <a:pt x="0" y="1773891"/>
                </a:moveTo>
                <a:lnTo>
                  <a:pt x="3503982" y="1773891"/>
                </a:lnTo>
                <a:lnTo>
                  <a:pt x="3503982" y="0"/>
                </a:lnTo>
                <a:lnTo>
                  <a:pt x="0" y="0"/>
                </a:lnTo>
                <a:lnTo>
                  <a:pt x="0" y="177389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grpSp>
        <p:nvGrpSpPr>
          <p:cNvPr id="8" name="Group 8"/>
          <p:cNvGrpSpPr/>
          <p:nvPr/>
        </p:nvGrpSpPr>
        <p:grpSpPr>
          <a:xfrm>
            <a:off x="1823324" y="4259149"/>
            <a:ext cx="2588112" cy="258811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51D40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57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849954" y="4259149"/>
            <a:ext cx="2588112" cy="258811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51D40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57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876565" y="4259149"/>
            <a:ext cx="2588112" cy="258811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51D40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57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836639" y="4259149"/>
            <a:ext cx="2588112" cy="258811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51D40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5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863269" y="4259149"/>
            <a:ext cx="2588112" cy="258811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51D40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57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5615648" y="4813817"/>
            <a:ext cx="1030093" cy="964425"/>
          </a:xfrm>
          <a:custGeom>
            <a:avLst/>
            <a:gdLst/>
            <a:ahLst/>
            <a:cxnLst/>
            <a:rect l="l" t="t" r="r" b="b"/>
            <a:pathLst>
              <a:path w="1030093" h="964425">
                <a:moveTo>
                  <a:pt x="0" y="0"/>
                </a:moveTo>
                <a:lnTo>
                  <a:pt x="1030093" y="0"/>
                </a:lnTo>
                <a:lnTo>
                  <a:pt x="1030093" y="964425"/>
                </a:lnTo>
                <a:lnTo>
                  <a:pt x="0" y="9644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4" name="Freeform 24"/>
          <p:cNvSpPr/>
          <p:nvPr/>
        </p:nvSpPr>
        <p:spPr>
          <a:xfrm>
            <a:off x="8661797" y="4588779"/>
            <a:ext cx="964425" cy="964425"/>
          </a:xfrm>
          <a:custGeom>
            <a:avLst/>
            <a:gdLst/>
            <a:ahLst/>
            <a:cxnLst/>
            <a:rect l="l" t="t" r="r" b="b"/>
            <a:pathLst>
              <a:path w="964425" h="964425">
                <a:moveTo>
                  <a:pt x="0" y="0"/>
                </a:moveTo>
                <a:lnTo>
                  <a:pt x="964425" y="0"/>
                </a:lnTo>
                <a:lnTo>
                  <a:pt x="964425" y="964425"/>
                </a:lnTo>
                <a:lnTo>
                  <a:pt x="0" y="9644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5" name="Freeform 25"/>
          <p:cNvSpPr/>
          <p:nvPr/>
        </p:nvSpPr>
        <p:spPr>
          <a:xfrm>
            <a:off x="11675112" y="4442986"/>
            <a:ext cx="964425" cy="964425"/>
          </a:xfrm>
          <a:custGeom>
            <a:avLst/>
            <a:gdLst/>
            <a:ahLst/>
            <a:cxnLst/>
            <a:rect l="l" t="t" r="r" b="b"/>
            <a:pathLst>
              <a:path w="964425" h="964425">
                <a:moveTo>
                  <a:pt x="0" y="0"/>
                </a:moveTo>
                <a:lnTo>
                  <a:pt x="964425" y="0"/>
                </a:lnTo>
                <a:lnTo>
                  <a:pt x="964425" y="964425"/>
                </a:lnTo>
                <a:lnTo>
                  <a:pt x="0" y="9644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6" name="Freeform 26"/>
          <p:cNvSpPr/>
          <p:nvPr/>
        </p:nvSpPr>
        <p:spPr>
          <a:xfrm>
            <a:off x="14688408" y="4668023"/>
            <a:ext cx="964425" cy="964425"/>
          </a:xfrm>
          <a:custGeom>
            <a:avLst/>
            <a:gdLst/>
            <a:ahLst/>
            <a:cxnLst/>
            <a:rect l="l" t="t" r="r" b="b"/>
            <a:pathLst>
              <a:path w="964425" h="964425">
                <a:moveTo>
                  <a:pt x="0" y="0"/>
                </a:moveTo>
                <a:lnTo>
                  <a:pt x="964425" y="0"/>
                </a:lnTo>
                <a:lnTo>
                  <a:pt x="964425" y="964425"/>
                </a:lnTo>
                <a:lnTo>
                  <a:pt x="0" y="9644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27" name="Group 27"/>
          <p:cNvGrpSpPr/>
          <p:nvPr/>
        </p:nvGrpSpPr>
        <p:grpSpPr>
          <a:xfrm>
            <a:off x="2608678" y="6818394"/>
            <a:ext cx="1017404" cy="1017404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D88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5"/>
                </a:lnSpc>
              </a:pPr>
              <a:r>
                <a:rPr lang="en-US" sz="2271" b="1" spc="115">
                  <a:solidFill>
                    <a:srgbClr val="745345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635308" y="6818394"/>
            <a:ext cx="1017404" cy="1017404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D88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5"/>
                </a:lnSpc>
              </a:pPr>
              <a:r>
                <a:rPr lang="en-US" sz="2271" b="1" spc="115">
                  <a:solidFill>
                    <a:srgbClr val="745345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3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5621993" y="3357021"/>
            <a:ext cx="1017404" cy="1017404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D88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5"/>
                </a:lnSpc>
              </a:pPr>
              <a:r>
                <a:rPr lang="en-US" sz="2271" b="1" spc="115">
                  <a:solidFill>
                    <a:srgbClr val="745345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1648623" y="3357021"/>
            <a:ext cx="1017404" cy="1017404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D88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5"/>
                </a:lnSpc>
              </a:pPr>
              <a:r>
                <a:rPr lang="en-US" sz="2271" b="1" spc="115">
                  <a:solidFill>
                    <a:srgbClr val="745345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4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4661919" y="6818394"/>
            <a:ext cx="1017404" cy="1017404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D88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5"/>
                </a:lnSpc>
              </a:pPr>
              <a:r>
                <a:rPr lang="en-US" sz="2271" b="1" spc="115">
                  <a:solidFill>
                    <a:srgbClr val="745345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5</a:t>
              </a:r>
            </a:p>
          </p:txBody>
        </p:sp>
      </p:grpSp>
      <p:sp>
        <p:nvSpPr>
          <p:cNvPr id="42" name="Freeform 42"/>
          <p:cNvSpPr/>
          <p:nvPr/>
        </p:nvSpPr>
        <p:spPr>
          <a:xfrm>
            <a:off x="2629279" y="4948454"/>
            <a:ext cx="976221" cy="829788"/>
          </a:xfrm>
          <a:custGeom>
            <a:avLst/>
            <a:gdLst/>
            <a:ahLst/>
            <a:cxnLst/>
            <a:rect l="l" t="t" r="r" b="b"/>
            <a:pathLst>
              <a:path w="976221" h="829788">
                <a:moveTo>
                  <a:pt x="0" y="0"/>
                </a:moveTo>
                <a:lnTo>
                  <a:pt x="976221" y="0"/>
                </a:lnTo>
                <a:lnTo>
                  <a:pt x="976221" y="829788"/>
                </a:lnTo>
                <a:lnTo>
                  <a:pt x="0" y="829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3" name="TextBox 43"/>
          <p:cNvSpPr txBox="1"/>
          <p:nvPr/>
        </p:nvSpPr>
        <p:spPr>
          <a:xfrm>
            <a:off x="1028700" y="1061496"/>
            <a:ext cx="16964330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6"/>
              </a:lnSpc>
            </a:pPr>
            <a:r>
              <a:rPr lang="en-US" sz="7580" b="1" spc="386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Metodología de trabajo</a:t>
            </a:r>
          </a:p>
          <a:p>
            <a:pPr algn="ctr">
              <a:lnSpc>
                <a:spcPts val="9096"/>
              </a:lnSpc>
              <a:spcBef>
                <a:spcPct val="0"/>
              </a:spcBef>
            </a:pPr>
            <a:r>
              <a:rPr lang="en-US" sz="7580" b="1" spc="386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“Design Thinking”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017265" y="5940167"/>
            <a:ext cx="2200249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5"/>
              </a:lnSpc>
              <a:spcBef>
                <a:spcPct val="0"/>
              </a:spcBef>
            </a:pPr>
            <a:r>
              <a:rPr lang="en-US" sz="2271" b="1" spc="115">
                <a:solidFill>
                  <a:srgbClr val="7453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EMPATIA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031276" y="5940167"/>
            <a:ext cx="219881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5"/>
              </a:lnSpc>
              <a:spcBef>
                <a:spcPct val="0"/>
              </a:spcBef>
            </a:pPr>
            <a:r>
              <a:rPr lang="en-US" sz="2271" b="1" spc="115">
                <a:solidFill>
                  <a:srgbClr val="7453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DEFINIR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8061436" y="5659100"/>
            <a:ext cx="2163658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5"/>
              </a:lnSpc>
              <a:spcBef>
                <a:spcPct val="0"/>
              </a:spcBef>
            </a:pPr>
            <a:r>
              <a:rPr lang="en-US" sz="2271" b="1" spc="115">
                <a:solidFill>
                  <a:srgbClr val="7453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ANALIZAR E IDEAR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060759" y="5569336"/>
            <a:ext cx="2193151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5"/>
              </a:lnSpc>
              <a:spcBef>
                <a:spcPct val="0"/>
              </a:spcBef>
            </a:pPr>
            <a:r>
              <a:rPr lang="en-US" sz="2271" b="1" spc="115">
                <a:solidFill>
                  <a:srgbClr val="7453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PROTOTIPOS ESCENARIOS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092349" y="5794373"/>
            <a:ext cx="2156542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5"/>
              </a:lnSpc>
              <a:spcBef>
                <a:spcPct val="0"/>
              </a:spcBef>
            </a:pPr>
            <a:r>
              <a:rPr lang="en-US" sz="2271" b="1" spc="115">
                <a:solidFill>
                  <a:srgbClr val="7453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EVALUAR IMPACTO</a:t>
            </a:r>
          </a:p>
        </p:txBody>
      </p:sp>
      <p:sp>
        <p:nvSpPr>
          <p:cNvPr id="49" name="Freeform 49"/>
          <p:cNvSpPr/>
          <p:nvPr/>
        </p:nvSpPr>
        <p:spPr>
          <a:xfrm>
            <a:off x="16208950" y="0"/>
            <a:ext cx="2079050" cy="2079050"/>
          </a:xfrm>
          <a:custGeom>
            <a:avLst/>
            <a:gdLst/>
            <a:ahLst/>
            <a:cxnLst/>
            <a:rect l="l" t="t" r="r" b="b"/>
            <a:pathLst>
              <a:path w="2079050" h="2079050">
                <a:moveTo>
                  <a:pt x="0" y="0"/>
                </a:moveTo>
                <a:lnTo>
                  <a:pt x="2079050" y="0"/>
                </a:lnTo>
                <a:lnTo>
                  <a:pt x="2079050" y="2079050"/>
                </a:lnTo>
                <a:lnTo>
                  <a:pt x="0" y="2079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0" name="TextBox 50"/>
          <p:cNvSpPr txBox="1"/>
          <p:nvPr/>
        </p:nvSpPr>
        <p:spPr>
          <a:xfrm>
            <a:off x="1823324" y="8355796"/>
            <a:ext cx="2699336" cy="1118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214" b="1" spc="35">
                <a:solidFill>
                  <a:srgbClr val="06458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Escuchar los actores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4781017" y="7708096"/>
            <a:ext cx="2699336" cy="2261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214" b="1" spc="35">
                <a:solidFill>
                  <a:srgbClr val="06458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Entender (Problemas</a:t>
            </a:r>
          </a:p>
          <a:p>
            <a:pPr algn="ctr">
              <a:lnSpc>
                <a:spcPts val="4500"/>
              </a:lnSpc>
            </a:pPr>
            <a:r>
              <a:rPr lang="en-US" sz="3214" b="1" spc="35">
                <a:solidFill>
                  <a:srgbClr val="06458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+</a:t>
            </a:r>
          </a:p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214" b="1" spc="35">
                <a:solidFill>
                  <a:srgbClr val="06458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Propuestas)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849954" y="8355796"/>
            <a:ext cx="2699336" cy="1118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214" b="1" spc="35">
                <a:solidFill>
                  <a:srgbClr val="06458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Identificar soluciones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0896001" y="8355796"/>
            <a:ext cx="2699336" cy="1118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214" b="1" spc="35">
                <a:solidFill>
                  <a:srgbClr val="06458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Diseñar escenarios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3876565" y="8355796"/>
            <a:ext cx="2699336" cy="1118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214" b="1" spc="35">
                <a:solidFill>
                  <a:srgbClr val="06458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Comparar Escenarios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35a11ef-c2bf-4d1e-b58b-639ade20a33f" xsi:nil="true"/>
    <lcf76f155ced4ddcb4097134ff3c332f xmlns="b61d6a7d-9cff-4fa8-ac7e-c8e11781a326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4BCAB1538BCB24D872BFF6C025C7C91" ma:contentTypeVersion="17" ma:contentTypeDescription="Crear nuevo documento." ma:contentTypeScope="" ma:versionID="26493cb4f6ea159ebd6878512499a8fe">
  <xsd:schema xmlns:xsd="http://www.w3.org/2001/XMLSchema" xmlns:xs="http://www.w3.org/2001/XMLSchema" xmlns:p="http://schemas.microsoft.com/office/2006/metadata/properties" xmlns:ns1="http://schemas.microsoft.com/sharepoint/v3" xmlns:ns2="b61d6a7d-9cff-4fa8-ac7e-c8e11781a326" xmlns:ns3="435a11ef-c2bf-4d1e-b58b-639ade20a33f" targetNamespace="http://schemas.microsoft.com/office/2006/metadata/properties" ma:root="true" ma:fieldsID="f833bdda316ee9d93aecb423397f5215" ns1:_="" ns2:_="" ns3:_="">
    <xsd:import namespace="http://schemas.microsoft.com/sharepoint/v3"/>
    <xsd:import namespace="b61d6a7d-9cff-4fa8-ac7e-c8e11781a326"/>
    <xsd:import namespace="435a11ef-c2bf-4d1e-b58b-639ade20a3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Propiedades de la Directiva de cumplimiento unificado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Acción de IU de la Directiva de cumplimiento unificad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1d6a7d-9cff-4fa8-ac7e-c8e11781a3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a7d64430-ea87-422f-8994-68a2babe36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5a11ef-c2bf-4d1e-b58b-639ade20a33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a0a844e-30ed-483a-bf2b-182cd547dc13}" ma:internalName="TaxCatchAll" ma:showField="CatchAllData" ma:web="435a11ef-c2bf-4d1e-b58b-639ade20a3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F95CB8-FE74-45FC-86AB-D29153BC10D5}">
  <ds:schemaRefs>
    <ds:schemaRef ds:uri="http://schemas.microsoft.com/office/2006/metadata/properties"/>
    <ds:schemaRef ds:uri="http://schemas.microsoft.com/office/infopath/2007/PartnerControls"/>
    <ds:schemaRef ds:uri="9d997725-21e6-4ae3-8851-2f4a3a37e0ed"/>
    <ds:schemaRef ds:uri="ed92b09d-d178-41c9-aef8-25303fc99325"/>
  </ds:schemaRefs>
</ds:datastoreItem>
</file>

<file path=customXml/itemProps2.xml><?xml version="1.0" encoding="utf-8"?>
<ds:datastoreItem xmlns:ds="http://schemas.openxmlformats.org/officeDocument/2006/customXml" ds:itemID="{A81A9048-7FD6-48AA-9DAF-26F354E978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DFFEB8-989B-4FBD-B1C7-094D30B147C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816</Words>
  <Application>Microsoft Office PowerPoint</Application>
  <PresentationFormat>Personalizado</PresentationFormat>
  <Paragraphs>171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modernizacion - UNP 13062024.pptx</dc:title>
  <cp:lastModifiedBy>Fabian Felipe Vaca Daza</cp:lastModifiedBy>
  <cp:revision>5</cp:revision>
  <dcterms:created xsi:type="dcterms:W3CDTF">2006-08-16T00:00:00Z</dcterms:created>
  <dcterms:modified xsi:type="dcterms:W3CDTF">2024-10-21T21:24:52Z</dcterms:modified>
  <dc:identifier>DAGSiWeyxh8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0x01010094BCAB1538BCB24D872BFF6C025C7C91</vt:lpwstr>
  </property>
  <property fmtid="{D5CDD505-2E9C-101B-9397-08002B2CF9AE}" pid="3" name="MediaServiceImageTags">
    <vt:lpwstr/>
  </property>
  <property fmtid="{D5CDD505-2E9C-101B-9397-08002B2CF9AE}" pid="4" name="Order">
    <vt:lpwstr>11800.0000000000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