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2.xml" ContentType="application/vnd.openxmlformats-officedocument.presentationml.slideLayout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style2.xml" ContentType="application/vnd.ms-office.chartstyle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2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81" r:id="rId2"/>
    <p:sldId id="3988" r:id="rId3"/>
    <p:sldId id="3987" r:id="rId4"/>
    <p:sldId id="3989" r:id="rId5"/>
    <p:sldId id="3985" r:id="rId6"/>
    <p:sldId id="3986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48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3341BC-E4A3-49B9-841E-2E06BE2801B9}" v="42" dt="2024-05-31T19:29:59.6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9482" autoAdjust="0"/>
  </p:normalViewPr>
  <p:slideViewPr>
    <p:cSldViewPr snapToGrid="0">
      <p:cViewPr varScale="1">
        <p:scale>
          <a:sx n="59" d="100"/>
          <a:sy n="59" d="100"/>
        </p:scale>
        <p:origin x="2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972211213965012E-2"/>
          <c:y val="3.7336519097883415E-2"/>
          <c:w val="0.9016481120225841"/>
          <c:h val="0.790649567235801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Gráficas!$A$2</c:f>
              <c:strCache>
                <c:ptCount val="1"/>
                <c:pt idx="0">
                  <c:v>Apropiación Inicial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964938204968032E-3"/>
                  <c:y val="1.09005498595461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B84-4251-B50B-091D681BD84C}"/>
                </c:ext>
              </c:extLst>
            </c:dLbl>
            <c:dLbl>
              <c:idx val="1"/>
              <c:layout>
                <c:manualLayout>
                  <c:x val="0"/>
                  <c:y val="-8.2371913296318578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B84-4251-B50B-091D681BD84C}"/>
                </c:ext>
              </c:extLst>
            </c:dLbl>
            <c:dLbl>
              <c:idx val="2"/>
              <c:layout>
                <c:manualLayout>
                  <c:x val="-1.0871314498530062E-16"/>
                  <c:y val="1.364628030275677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B84-4251-B50B-091D681BD8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Gráficas!$B$1:$D$1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Gráficas!$B$2:$D$2</c:f>
              <c:numCache>
                <c:formatCode>_-"$"\ * #,##0_-;\-"$"\ * #,##0_-;_-"$"\ * "-"??_-;_-@_-</c:formatCode>
                <c:ptCount val="3"/>
                <c:pt idx="0">
                  <c:v>1338616</c:v>
                </c:pt>
                <c:pt idx="1">
                  <c:v>1866442</c:v>
                </c:pt>
                <c:pt idx="2">
                  <c:v>2379199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1D-492E-AE01-58AA6395ED2F}"/>
            </c:ext>
          </c:extLst>
        </c:ser>
        <c:ser>
          <c:idx val="1"/>
          <c:order val="1"/>
          <c:tx>
            <c:strRef>
              <c:f>Gráficas!$A$3</c:f>
              <c:strCache>
                <c:ptCount val="1"/>
                <c:pt idx="0">
                  <c:v>Apropiación Definitiva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2.663358529914300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B84-4251-B50B-091D681BD84C}"/>
                </c:ext>
              </c:extLst>
            </c:dLbl>
            <c:dLbl>
              <c:idx val="1"/>
              <c:layout>
                <c:manualLayout>
                  <c:x val="2.9649382049680459E-3"/>
                  <c:y val="-8.2371913296318578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B84-4251-B50B-091D681BD84C}"/>
                </c:ext>
              </c:extLst>
            </c:dLbl>
            <c:dLbl>
              <c:idx val="2"/>
              <c:layout>
                <c:manualLayout>
                  <c:x val="1.0871314498530062E-16"/>
                  <c:y val="8.154819416335532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B84-4251-B50B-091D681BD8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Gráficas!$B$1:$D$1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Gráficas!$B$3:$D$3</c:f>
              <c:numCache>
                <c:formatCode>_-"$"\ * #,##0_-;\-"$"\ * #,##0_-;_-"$"\ * "-"??_-;_-@_-</c:formatCode>
                <c:ptCount val="3"/>
                <c:pt idx="0">
                  <c:v>1645168</c:v>
                </c:pt>
                <c:pt idx="1">
                  <c:v>2206467</c:v>
                </c:pt>
                <c:pt idx="2">
                  <c:v>2379199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1D-492E-AE01-58AA6395ED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9"/>
        <c:overlap val="-42"/>
        <c:axId val="1296952368"/>
        <c:axId val="1418245872"/>
      </c:barChart>
      <c:lineChart>
        <c:grouping val="standard"/>
        <c:varyColors val="0"/>
        <c:ser>
          <c:idx val="4"/>
          <c:order val="2"/>
          <c:tx>
            <c:strRef>
              <c:f>Gráficas!$A$6</c:f>
              <c:strCache>
                <c:ptCount val="1"/>
                <c:pt idx="0">
                  <c:v>Compromisos (%)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12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Gráficas!$B$1:$D$1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Gráficas!$B$6:$D$6</c:f>
              <c:numCache>
                <c:formatCode>0%</c:formatCode>
                <c:ptCount val="3"/>
                <c:pt idx="0">
                  <c:v>0.97102180446009156</c:v>
                </c:pt>
                <c:pt idx="1">
                  <c:v>0.97625344045480855</c:v>
                </c:pt>
                <c:pt idx="2">
                  <c:v>0.70746120858322481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B1D-492E-AE01-58AA6395ED2F}"/>
            </c:ext>
          </c:extLst>
        </c:ser>
        <c:ser>
          <c:idx val="5"/>
          <c:order val="3"/>
          <c:tx>
            <c:strRef>
              <c:f>Gráficas!$A$7</c:f>
              <c:strCache>
                <c:ptCount val="1"/>
                <c:pt idx="0">
                  <c:v>Obligaciones (%)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12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Gráficas!$B$1:$D$1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Gráficas!$B$7:$D$7</c:f>
              <c:numCache>
                <c:formatCode>0%</c:formatCode>
                <c:ptCount val="3"/>
                <c:pt idx="0">
                  <c:v>0.76681530396895636</c:v>
                </c:pt>
                <c:pt idx="1">
                  <c:v>0.77499867435134995</c:v>
                </c:pt>
                <c:pt idx="2">
                  <c:v>0.31477652773055131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B1D-492E-AE01-58AA6395ED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dropLines>
        <c:marker val="1"/>
        <c:smooth val="0"/>
        <c:axId val="1411918576"/>
        <c:axId val="1246167951"/>
      </c:lineChart>
      <c:catAx>
        <c:axId val="1296952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n-ea"/>
                <a:cs typeface="+mn-cs"/>
              </a:defRPr>
            </a:pPr>
            <a:endParaRPr lang="es-CO"/>
          </a:p>
        </c:txPr>
        <c:crossAx val="1418245872"/>
        <c:crosses val="autoZero"/>
        <c:auto val="1"/>
        <c:lblAlgn val="ctr"/>
        <c:lblOffset val="100"/>
        <c:noMultiLvlLbl val="0"/>
      </c:catAx>
      <c:valAx>
        <c:axId val="1418245872"/>
        <c:scaling>
          <c:orientation val="minMax"/>
        </c:scaling>
        <c:delete val="0"/>
        <c:axPos val="l"/>
        <c:numFmt formatCode="_-&quot;$&quot;\ * #,##0_-;\-&quot;$&quot;\ * #,##0_-;_-&quot;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n-ea"/>
                <a:cs typeface="+mn-cs"/>
              </a:defRPr>
            </a:pPr>
            <a:endParaRPr lang="es-CO"/>
          </a:p>
        </c:txPr>
        <c:crossAx val="1296952368"/>
        <c:crosses val="autoZero"/>
        <c:crossBetween val="between"/>
      </c:valAx>
      <c:valAx>
        <c:axId val="1246167951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solidFill>
            <a:schemeClr val="bg1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n-ea"/>
                <a:cs typeface="+mn-cs"/>
              </a:defRPr>
            </a:pPr>
            <a:endParaRPr lang="es-CO"/>
          </a:p>
        </c:txPr>
        <c:crossAx val="1411918576"/>
        <c:crosses val="max"/>
        <c:crossBetween val="between"/>
      </c:valAx>
      <c:catAx>
        <c:axId val="1411918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4616795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ontserrat" panose="00000500000000000000" pitchFamily="2" charset="0"/>
        </a:defRPr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Gráficas!$B$50</c:f>
              <c:strCache>
                <c:ptCount val="1"/>
                <c:pt idx="0">
                  <c:v>APROPIACIÓN</c:v>
                </c:pt>
              </c:strCache>
            </c:strRef>
          </c:tx>
          <c:spPr>
            <a:solidFill>
              <a:srgbClr val="D5485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Gráficas!$A$51:$A$53</c:f>
              <c:strCache>
                <c:ptCount val="3"/>
                <c:pt idx="0">
                  <c:v>FUNCIONAMIENTO</c:v>
                </c:pt>
                <c:pt idx="1">
                  <c:v>DEUDA</c:v>
                </c:pt>
                <c:pt idx="2">
                  <c:v>INVERSIÓN</c:v>
                </c:pt>
              </c:strCache>
            </c:strRef>
          </c:cat>
          <c:val>
            <c:numRef>
              <c:f>Gráficas!$B$51:$B$53</c:f>
              <c:numCache>
                <c:formatCode>_-"$"\ * #,##0_-;\-"$"\ * #,##0_-;_-"$"\ * "-"??_-;_-@_-</c:formatCode>
                <c:ptCount val="3"/>
                <c:pt idx="0">
                  <c:v>2371185.2999999998</c:v>
                </c:pt>
                <c:pt idx="1">
                  <c:v>3610.7117020000001</c:v>
                </c:pt>
                <c:pt idx="2">
                  <c:v>4403.31394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6E-43D0-9170-0BF71A63670D}"/>
            </c:ext>
          </c:extLst>
        </c:ser>
        <c:ser>
          <c:idx val="1"/>
          <c:order val="1"/>
          <c:tx>
            <c:strRef>
              <c:f>Gráficas!$C$50</c:f>
              <c:strCache>
                <c:ptCount val="1"/>
                <c:pt idx="0">
                  <c:v>COMPROMISO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6373976568883465E-2"/>
                  <c:y val="-4.52250695023853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6E-43D0-9170-0BF71A6367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Gráficas!$A$51:$A$53</c:f>
              <c:strCache>
                <c:ptCount val="3"/>
                <c:pt idx="0">
                  <c:v>FUNCIONAMIENTO</c:v>
                </c:pt>
                <c:pt idx="1">
                  <c:v>DEUDA</c:v>
                </c:pt>
                <c:pt idx="2">
                  <c:v>INVERSIÓN</c:v>
                </c:pt>
              </c:strCache>
            </c:strRef>
          </c:cat>
          <c:val>
            <c:numRef>
              <c:f>Gráficas!$C$51:$C$53</c:f>
              <c:numCache>
                <c:formatCode>_-"$"\ * #,##0_-;\-"$"\ * #,##0_-;_-"$"\ * "-"??_-;_-@_-</c:formatCode>
                <c:ptCount val="3"/>
                <c:pt idx="0">
                  <c:v>1683191.94742087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6E-43D0-9170-0BF71A63670D}"/>
            </c:ext>
          </c:extLst>
        </c:ser>
        <c:ser>
          <c:idx val="2"/>
          <c:order val="2"/>
          <c:tx>
            <c:strRef>
              <c:f>Gráficas!$D$50</c:f>
              <c:strCache>
                <c:ptCount val="1"/>
                <c:pt idx="0">
                  <c:v>OBLIGACIÓN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1578708101813743E-2"/>
                  <c:y val="-1.35675208507156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6E-43D0-9170-0BF71A6367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Gráficas!$A$51:$A$53</c:f>
              <c:strCache>
                <c:ptCount val="3"/>
                <c:pt idx="0">
                  <c:v>FUNCIONAMIENTO</c:v>
                </c:pt>
                <c:pt idx="1">
                  <c:v>DEUDA</c:v>
                </c:pt>
                <c:pt idx="2">
                  <c:v>INVERSIÓN</c:v>
                </c:pt>
              </c:strCache>
            </c:strRef>
          </c:cat>
          <c:val>
            <c:numRef>
              <c:f>Gráficas!$D$51:$D$53</c:f>
              <c:numCache>
                <c:formatCode>_-"$"\ * #,##0_-;\-"$"\ * #,##0_-;_-"$"\ * "-"??_-;_-@_-</c:formatCode>
                <c:ptCount val="3"/>
                <c:pt idx="0">
                  <c:v>748916.59390685998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66E-43D0-9170-0BF71A6367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"/>
        <c:axId val="1414673152"/>
        <c:axId val="1294766208"/>
      </c:barChart>
      <c:catAx>
        <c:axId val="1414673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n-ea"/>
                <a:cs typeface="+mn-cs"/>
              </a:defRPr>
            </a:pPr>
            <a:endParaRPr lang="es-CO"/>
          </a:p>
        </c:txPr>
        <c:crossAx val="1294766208"/>
        <c:crosses val="autoZero"/>
        <c:auto val="1"/>
        <c:lblAlgn val="ctr"/>
        <c:lblOffset val="100"/>
        <c:noMultiLvlLbl val="0"/>
      </c:catAx>
      <c:valAx>
        <c:axId val="1294766208"/>
        <c:scaling>
          <c:orientation val="minMax"/>
          <c:max val="2400000"/>
          <c:min val="0"/>
        </c:scaling>
        <c:delete val="1"/>
        <c:axPos val="l"/>
        <c:numFmt formatCode="_-&quot;$&quot;\ * #,##0_-;\-&quot;$&quot;\ * #,##0_-;_-&quot;$&quot;\ * &quot;-&quot;??_-;_-@_-" sourceLinked="1"/>
        <c:majorTickMark val="none"/>
        <c:minorTickMark val="none"/>
        <c:tickLblPos val="nextTo"/>
        <c:crossAx val="1414673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Montserrat" panose="00000500000000000000" pitchFamily="2" charset="0"/>
        </a:defRPr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Gráficas!$B$64</c:f>
              <c:strCache>
                <c:ptCount val="1"/>
                <c:pt idx="0">
                  <c:v>APROPIACIÓN</c:v>
                </c:pt>
              </c:strCache>
            </c:strRef>
          </c:tx>
          <c:spPr>
            <a:solidFill>
              <a:srgbClr val="D5485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0346046307059157E-2"/>
                  <c:y val="-6.18977647465110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FE7-4E41-A2BB-BB238060C56A}"/>
                </c:ext>
              </c:extLst>
            </c:dLbl>
            <c:dLbl>
              <c:idx val="3"/>
              <c:layout>
                <c:manualLayout>
                  <c:x val="-5.9847318651628919E-3"/>
                  <c:y val="-6.14266657509095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FE7-4E41-A2BB-BB238060C56A}"/>
                </c:ext>
              </c:extLst>
            </c:dLbl>
            <c:dLbl>
              <c:idx val="4"/>
              <c:layout>
                <c:manualLayout>
                  <c:x val="-1.0841318211806101E-2"/>
                  <c:y val="-0.1114318410684177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FE7-4E41-A2BB-BB238060C5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Gráficas!$A$65:$A$69</c:f>
              <c:strCache>
                <c:ptCount val="5"/>
                <c:pt idx="0">
                  <c:v>Gastos De Personal</c:v>
                </c:pt>
                <c:pt idx="1">
                  <c:v>Adquisición De Bienes  Y Servicios</c:v>
                </c:pt>
                <c:pt idx="2">
                  <c:v>Transferencias Corrientes</c:v>
                </c:pt>
                <c:pt idx="3">
                  <c:v>Gastos De Comercialización Y Producción</c:v>
                </c:pt>
                <c:pt idx="4">
                  <c:v>Gastos Por Tributos, Multas, Sanciones E Intereses De Mora</c:v>
                </c:pt>
              </c:strCache>
            </c:strRef>
          </c:cat>
          <c:val>
            <c:numRef>
              <c:f>Gráficas!$B$65:$B$69</c:f>
              <c:numCache>
                <c:formatCode>_-"$"\ * #,##0_-;\-"$"\ * #,##0_-;_-"$"\ * "-"??_-;_-@_-</c:formatCode>
                <c:ptCount val="5"/>
                <c:pt idx="0">
                  <c:v>121708.9</c:v>
                </c:pt>
                <c:pt idx="1">
                  <c:v>1710867.5</c:v>
                </c:pt>
                <c:pt idx="2">
                  <c:v>368977.3</c:v>
                </c:pt>
                <c:pt idx="3">
                  <c:v>164697</c:v>
                </c:pt>
                <c:pt idx="4">
                  <c:v>4934.6000000000004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E7-4E41-A2BB-BB238060C56A}"/>
            </c:ext>
          </c:extLst>
        </c:ser>
        <c:ser>
          <c:idx val="1"/>
          <c:order val="1"/>
          <c:tx>
            <c:strRef>
              <c:f>Gráficas!$C$64</c:f>
              <c:strCache>
                <c:ptCount val="1"/>
                <c:pt idx="0">
                  <c:v>COMPROMISO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3.3033049542898471E-2"/>
                  <c:y val="3.06349776010323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FE7-4E41-A2BB-BB238060C56A}"/>
                </c:ext>
              </c:extLst>
            </c:dLbl>
            <c:dLbl>
              <c:idx val="2"/>
              <c:layout>
                <c:manualLayout>
                  <c:x val="7.9796424868838547E-3"/>
                  <c:y val="-1.22853331501819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FE7-4E41-A2BB-BB238060C5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Gráficas!$A$65:$A$69</c:f>
              <c:strCache>
                <c:ptCount val="5"/>
                <c:pt idx="0">
                  <c:v>Gastos De Personal</c:v>
                </c:pt>
                <c:pt idx="1">
                  <c:v>Adquisición De Bienes  Y Servicios</c:v>
                </c:pt>
                <c:pt idx="2">
                  <c:v>Transferencias Corrientes</c:v>
                </c:pt>
                <c:pt idx="3">
                  <c:v>Gastos De Comercialización Y Producción</c:v>
                </c:pt>
                <c:pt idx="4">
                  <c:v>Gastos Por Tributos, Multas, Sanciones E Intereses De Mora</c:v>
                </c:pt>
              </c:strCache>
            </c:strRef>
          </c:cat>
          <c:val>
            <c:numRef>
              <c:f>Gráficas!$C$65:$C$69</c:f>
              <c:numCache>
                <c:formatCode>_-"$"\ * #,##0_-;\-"$"\ * #,##0_-;_-"$"\ * "-"??_-;_-@_-</c:formatCode>
                <c:ptCount val="5"/>
                <c:pt idx="0">
                  <c:v>47120.145522809995</c:v>
                </c:pt>
                <c:pt idx="1">
                  <c:v>1612134.9660257699</c:v>
                </c:pt>
                <c:pt idx="2">
                  <c:v>15391.922975290001</c:v>
                </c:pt>
                <c:pt idx="3">
                  <c:v>7535.177858</c:v>
                </c:pt>
                <c:pt idx="4">
                  <c:v>1009.735039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FE7-4E41-A2BB-BB238060C56A}"/>
            </c:ext>
          </c:extLst>
        </c:ser>
        <c:ser>
          <c:idx val="2"/>
          <c:order val="2"/>
          <c:tx>
            <c:strRef>
              <c:f>Gráficas!$D$64</c:f>
              <c:strCache>
                <c:ptCount val="1"/>
                <c:pt idx="0">
                  <c:v>OBLIGACIÓN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4558135151267615E-2"/>
                  <c:y val="-8.62328815490741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FE7-4E41-A2BB-BB238060C56A}"/>
                </c:ext>
              </c:extLst>
            </c:dLbl>
            <c:dLbl>
              <c:idx val="1"/>
              <c:layout>
                <c:manualLayout>
                  <c:x val="1.7954195595488602E-2"/>
                  <c:y val="-1.84279997252728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FE7-4E41-A2BB-BB238060C56A}"/>
                </c:ext>
              </c:extLst>
            </c:dLbl>
            <c:dLbl>
              <c:idx val="2"/>
              <c:layout>
                <c:manualLayout>
                  <c:x val="1.1969463730325784E-2"/>
                  <c:y val="-9.21399986263643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FE7-4E41-A2BB-BB238060C56A}"/>
                </c:ext>
              </c:extLst>
            </c:dLbl>
            <c:dLbl>
              <c:idx val="3"/>
              <c:layout>
                <c:manualLayout>
                  <c:x val="1.39643743520466E-2"/>
                  <c:y val="-0.1105679983516372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FE7-4E41-A2BB-BB238060C56A}"/>
                </c:ext>
              </c:extLst>
            </c:dLbl>
            <c:dLbl>
              <c:idx val="4"/>
              <c:layout>
                <c:manualLayout>
                  <c:x val="3.9898212434419274E-3"/>
                  <c:y val="-0.1114318410684176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FE7-4E41-A2BB-BB238060C5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Gráficas!$A$65:$A$69</c:f>
              <c:strCache>
                <c:ptCount val="5"/>
                <c:pt idx="0">
                  <c:v>Gastos De Personal</c:v>
                </c:pt>
                <c:pt idx="1">
                  <c:v>Adquisición De Bienes  Y Servicios</c:v>
                </c:pt>
                <c:pt idx="2">
                  <c:v>Transferencias Corrientes</c:v>
                </c:pt>
                <c:pt idx="3">
                  <c:v>Gastos De Comercialización Y Producción</c:v>
                </c:pt>
                <c:pt idx="4">
                  <c:v>Gastos Por Tributos, Multas, Sanciones E Intereses De Mora</c:v>
                </c:pt>
              </c:strCache>
            </c:strRef>
          </c:cat>
          <c:val>
            <c:numRef>
              <c:f>Gráficas!$D$65:$D$69</c:f>
              <c:numCache>
                <c:formatCode>_-"$"\ * #,##0_-;\-"$"\ * #,##0_-;_-"$"\ * "-"??_-;_-@_-</c:formatCode>
                <c:ptCount val="5"/>
                <c:pt idx="0">
                  <c:v>47100.555738499999</c:v>
                </c:pt>
                <c:pt idx="1">
                  <c:v>681751.54738836002</c:v>
                </c:pt>
                <c:pt idx="2">
                  <c:v>12942.225882999999</c:v>
                </c:pt>
                <c:pt idx="3">
                  <c:v>6112.5298579999999</c:v>
                </c:pt>
                <c:pt idx="4">
                  <c:v>1009.735039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FE7-4E41-A2BB-BB238060C56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44194224"/>
        <c:axId val="1333893632"/>
      </c:barChart>
      <c:catAx>
        <c:axId val="1344194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n-ea"/>
                <a:cs typeface="+mn-cs"/>
              </a:defRPr>
            </a:pPr>
            <a:endParaRPr lang="es-CO"/>
          </a:p>
        </c:txPr>
        <c:crossAx val="1333893632"/>
        <c:crosses val="autoZero"/>
        <c:auto val="1"/>
        <c:lblAlgn val="ctr"/>
        <c:lblOffset val="100"/>
        <c:noMultiLvlLbl val="0"/>
      </c:catAx>
      <c:valAx>
        <c:axId val="1333893632"/>
        <c:scaling>
          <c:orientation val="minMax"/>
        </c:scaling>
        <c:delete val="1"/>
        <c:axPos val="l"/>
        <c:numFmt formatCode="_-&quot;$&quot;\ * #,##0_-;\-&quot;$&quot;\ * #,##0_-;_-&quot;$&quot;\ * &quot;-&quot;??_-;_-@_-" sourceLinked="1"/>
        <c:majorTickMark val="none"/>
        <c:minorTickMark val="none"/>
        <c:tickLblPos val="nextTo"/>
        <c:crossAx val="1344194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Montserrat" panose="00000500000000000000" pitchFamily="2" charset="0"/>
        </a:defRPr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ivotFmts>
      <c:pivotFmt>
        <c:idx val="0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12700">
              <a:solidFill>
                <a:schemeClr val="l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 w="12700">
              <a:solidFill>
                <a:schemeClr val="l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dLbl>
          <c:idx val="0"/>
          <c:layout>
            <c:manualLayout>
              <c:x val="8.8888888888888837E-2"/>
              <c:y val="-1.395815106445029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dLbl>
          <c:idx val="0"/>
          <c:layout>
            <c:manualLayout>
              <c:x val="8.8888888888888837E-2"/>
              <c:y val="-1.395815106445029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dLbl>
          <c:idx val="0"/>
          <c:layout>
            <c:manualLayout>
              <c:x val="8.8888888888888837E-2"/>
              <c:y val="-1.395815106445029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Gráficas!$A$77</c:f>
              <c:strCache>
                <c:ptCount val="1"/>
                <c:pt idx="0">
                  <c:v>INVERSIÓN</c:v>
                </c:pt>
              </c:strCache>
            </c:strRef>
          </c:tx>
          <c:spPr>
            <a:solidFill>
              <a:srgbClr val="D54853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Gráficas!$B$76:$D$76</c:f>
              <c:strCache>
                <c:ptCount val="3"/>
                <c:pt idx="0">
                  <c:v>APROPIACIÓN</c:v>
                </c:pt>
                <c:pt idx="1">
                  <c:v>COMPROMISO</c:v>
                </c:pt>
                <c:pt idx="2">
                  <c:v>OBLIGACIÓN</c:v>
                </c:pt>
              </c:strCache>
            </c:strRef>
          </c:cat>
          <c:val>
            <c:numRef>
              <c:f>Gráficas!$B$77:$D$77</c:f>
              <c:numCache>
                <c:formatCode>_("$"* #,##0.00_);_("$"* \(#,##0.00\);_("$"* "-"??_);_(@_)</c:formatCode>
                <c:ptCount val="3"/>
                <c:pt idx="0">
                  <c:v>4403.31394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96-4F07-9961-01C74D03B7D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31942463"/>
        <c:axId val="12548559"/>
      </c:barChart>
      <c:catAx>
        <c:axId val="431942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2548559"/>
        <c:crosses val="autoZero"/>
        <c:auto val="1"/>
        <c:lblAlgn val="ctr"/>
        <c:lblOffset val="100"/>
        <c:noMultiLvlLbl val="0"/>
      </c:catAx>
      <c:valAx>
        <c:axId val="1254855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crossAx val="431942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  <c:extLst/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0ADE2-A1C9-492C-9DD6-88D578BA884E}" type="datetimeFigureOut">
              <a:rPr lang="es-CO" smtClean="0"/>
              <a:t>5/06/2024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A0447-340E-4350-BE58-26C9830653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4935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A0447-340E-4350-BE58-26C983065303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926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A0447-340E-4350-BE58-26C983065303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8832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D4379F-493D-42A6-838B-BE49AAD0FAC3}" type="slidenum">
              <a:rPr lang="es-CO" smtClean="0"/>
              <a:t>5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26978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A0447-340E-4350-BE58-26C983065303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5459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6489B0-4B34-472F-6108-4CB3ABBDB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97C8BB6-02D7-0DE3-055D-68D4A4419B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4F88EF-E70A-DF99-404F-1261BE53E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5/06/2024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2BDCDE-0E57-E0B8-76E3-A5E8B1D7D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730E5C-81F4-71AF-CB01-C169D4ABB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091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707F93-3742-23F5-4D53-B79A7668A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98957E-802F-2D08-0CCF-12F1315E1A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BC5593-19F6-FDEB-9C08-1B15DC704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5/06/2024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2E3BCC-4EC6-7C46-CCF3-21F23EB19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7982B8-9BCD-A2A6-BA63-F7563B50A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449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D2707E-960F-3A16-29D9-90D2E9735F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9CBBB3B-E52C-1B15-634A-3273BF5094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02F31D-4C9D-008A-4BEC-C16E8D7BA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5/06/2024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F1AC16-763A-7D38-BF0B-276F2458B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14F708-7F7A-6AD3-834A-9F1530BC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5839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354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CA77A9-597B-03A3-42A0-B9D057D5A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201016-262D-72B3-1721-88A81D6C9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1A2AD5-363E-B730-16B6-1F647AF17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5/06/2024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AFCDF7-5BBE-3B7F-9732-20A9B0044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FFF8D5-FBDD-F000-FAD1-64C12CE52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163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4F32A2-A743-0B29-FF11-D069D8738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BBC97C-59ED-CC18-B2E4-47DE95250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59C91D-F066-92FA-B4AD-E4D2B7238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5/06/2024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92E3A0-6BA3-AB3C-F016-51AD12539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B7653E-35B9-BEE3-EDF9-C7DF7B2A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082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EFC697-ABC0-F2CE-EB62-E568A567C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A7A3CD-3F69-F916-F046-42C0DD522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737CB8C-6871-5118-53B5-0AA2B26FD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CEF7C0-4856-0946-215C-1ACA3466B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5/06/2024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518FD7-B2CC-1512-4ED5-309413442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857E61-DE83-55B5-D98A-56019DDF7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847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F231FE-8624-BF85-0B84-2F7C9DB3B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00577D-A62E-19B1-1B5E-09FFCC184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E821A2-E57D-08A9-B933-B8AB558F9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8D01D1A-6646-EA6B-9A3E-713FD9C6D6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2DE10A0-65F7-E503-B1D2-D498560A33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005F614-2F56-3EBD-987E-2A4B0CADD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5/06/2024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B41513A-8116-101B-864F-7941B73BA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F9E8110-E1FC-1C1F-1B4D-BF2D37CD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8138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4E717A-97A8-4842-0F35-4548462DE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79619A1-EBC0-118C-1985-7E7577B43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5/06/2024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FE42C57-FF2D-CBA7-A242-48C95A5A5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7488B79-1514-131F-1D54-9041D39A3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8171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BF3510A-2C9E-FCE9-61A4-298AEAE37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5/06/2024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76C3BF1-2921-EB30-4AB4-51A0763A6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05F053-9F67-D0CA-2FBF-CBE009D78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3252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4B25A9-31C7-4433-5D81-0DFE47A6A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78C4C0-F6C9-EE78-9FFB-9F1446B83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6A0D6B3-6A82-48DB-3CE6-690015118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E360CA-1F61-9939-4C0B-AE95BB9FA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5/06/2024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60FB44-A753-C2BC-4EDE-185DEBC9A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8A19B6-4ACC-EBC9-E6B0-B081B06E6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2641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84EFF5-0C19-585E-7F76-4733A2D56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D16C5A8-C647-AD4D-3C7E-6CB55D40EB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5559F4-F341-148A-91A3-38A50FC05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BC97AA-7257-091B-C840-A731FC890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5/06/2024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0AAF1E5-72E3-4470-7F41-042C557FC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B5F27F-6F74-C675-0C11-47DF3CBE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991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A0F425B-DE67-01DD-84B3-0FF541D2A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D75A19-85DB-A9DB-EDB0-8061346B7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E83DEC-7F8A-6DE7-65E8-0F744B8BF0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23BA4-9F61-47B1-95D6-6ECFDFB06266}" type="datetimeFigureOut">
              <a:rPr lang="es-CO" smtClean="0"/>
              <a:t>5/06/2024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036B52-B5D4-BF09-B599-3ECE2C9317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404330-C066-D7E4-C12D-BEAF9DCE13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5400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svg"/><Relationship Id="rId11" Type="http://schemas.openxmlformats.org/officeDocument/2006/relationships/chart" Target="../charts/chart1.xml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6.svg"/><Relationship Id="rId4" Type="http://schemas.openxmlformats.org/officeDocument/2006/relationships/image" Target="../media/image8.sv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E0EC3FDA-6F4D-4069-9F62-23709D79E637}"/>
              </a:ext>
            </a:extLst>
          </p:cNvPr>
          <p:cNvSpPr/>
          <p:nvPr/>
        </p:nvSpPr>
        <p:spPr>
          <a:xfrm>
            <a:off x="-123986" y="-154983"/>
            <a:ext cx="12476135" cy="7012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90C9680D-D8F5-9AB9-13D2-7DBAC8C245F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104183" y="-1017918"/>
            <a:ext cx="15510296" cy="8333117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A11F5D4E-7973-8720-64E0-6D66A713935B}"/>
              </a:ext>
            </a:extLst>
          </p:cNvPr>
          <p:cNvSpPr txBox="1"/>
          <p:nvPr/>
        </p:nvSpPr>
        <p:spPr>
          <a:xfrm>
            <a:off x="627825" y="2063970"/>
            <a:ext cx="870486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Montserrat" pitchFamily="2" charset="0"/>
              </a:rPr>
              <a:t>Presupuesto</a:t>
            </a:r>
          </a:p>
          <a:p>
            <a:r>
              <a:rPr lang="es-CO" sz="2000" dirty="0">
                <a:solidFill>
                  <a:schemeClr val="bg1"/>
                </a:solidFill>
                <a:latin typeface="Montserrat" pitchFamily="2" charset="0"/>
              </a:rPr>
              <a:t>2022 - 2024</a:t>
            </a: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86645D16-7A56-EA06-8643-E1B4A0487F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32786" y="4409281"/>
            <a:ext cx="2927682" cy="1085085"/>
          </a:xfrm>
          <a:prstGeom prst="rect">
            <a:avLst/>
          </a:prstGeom>
        </p:spPr>
      </p:pic>
      <p:pic>
        <p:nvPicPr>
          <p:cNvPr id="2" name="Gráfico 1">
            <a:extLst>
              <a:ext uri="{FF2B5EF4-FFF2-40B4-BE49-F238E27FC236}">
                <a16:creationId xmlns:a16="http://schemas.microsoft.com/office/drawing/2014/main" id="{09AC75E5-A6C3-A0C2-A528-E1580CA24F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7825" y="4453619"/>
            <a:ext cx="3504560" cy="104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014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>
            <a:extLst>
              <a:ext uri="{FF2B5EF4-FFF2-40B4-BE49-F238E27FC236}">
                <a16:creationId xmlns:a16="http://schemas.microsoft.com/office/drawing/2014/main" id="{EB7E9CEB-3E12-B4AC-2BFB-321AF07BF3D4}"/>
              </a:ext>
            </a:extLst>
          </p:cNvPr>
          <p:cNvGrpSpPr/>
          <p:nvPr/>
        </p:nvGrpSpPr>
        <p:grpSpPr>
          <a:xfrm>
            <a:off x="5890" y="-58268"/>
            <a:ext cx="12192000" cy="1309378"/>
            <a:chOff x="0" y="-74949"/>
            <a:chExt cx="12192000" cy="1309378"/>
          </a:xfrm>
        </p:grpSpPr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F06B008B-7B85-39C8-DC9A-5858F4A6B385}"/>
                </a:ext>
              </a:extLst>
            </p:cNvPr>
            <p:cNvGrpSpPr/>
            <p:nvPr/>
          </p:nvGrpSpPr>
          <p:grpSpPr>
            <a:xfrm>
              <a:off x="0" y="-74949"/>
              <a:ext cx="12192000" cy="1309378"/>
              <a:chOff x="0" y="1"/>
              <a:chExt cx="12192000" cy="1309378"/>
            </a:xfrm>
          </p:grpSpPr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5940A365-B760-547B-0F8D-CD5F26DD39A0}"/>
                  </a:ext>
                </a:extLst>
              </p:cNvPr>
              <p:cNvSpPr/>
              <p:nvPr/>
            </p:nvSpPr>
            <p:spPr>
              <a:xfrm>
                <a:off x="0" y="1"/>
                <a:ext cx="12192000" cy="1309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dirty="0"/>
              </a:p>
            </p:txBody>
          </p:sp>
          <p:pic>
            <p:nvPicPr>
              <p:cNvPr id="32" name="Gráfico 31">
                <a:extLst>
                  <a:ext uri="{FF2B5EF4-FFF2-40B4-BE49-F238E27FC236}">
                    <a16:creationId xmlns:a16="http://schemas.microsoft.com/office/drawing/2014/main" id="{D692073A-34B5-5C93-127E-E08BE505FB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370809" y="397885"/>
                <a:ext cx="1181644" cy="411584"/>
              </a:xfrm>
              <a:prstGeom prst="rect">
                <a:avLst/>
              </a:prstGeom>
            </p:spPr>
          </p:pic>
        </p:grpSp>
        <p:grpSp>
          <p:nvGrpSpPr>
            <p:cNvPr id="28" name="Grupo 27">
              <a:extLst>
                <a:ext uri="{FF2B5EF4-FFF2-40B4-BE49-F238E27FC236}">
                  <a16:creationId xmlns:a16="http://schemas.microsoft.com/office/drawing/2014/main" id="{FFEA56C8-1C08-D047-8FEE-604C2115BAA3}"/>
                </a:ext>
              </a:extLst>
            </p:cNvPr>
            <p:cNvGrpSpPr/>
            <p:nvPr/>
          </p:nvGrpSpPr>
          <p:grpSpPr>
            <a:xfrm>
              <a:off x="501108" y="157092"/>
              <a:ext cx="2339484" cy="867081"/>
              <a:chOff x="501108" y="157092"/>
              <a:chExt cx="2339484" cy="867081"/>
            </a:xfrm>
          </p:grpSpPr>
          <p:pic>
            <p:nvPicPr>
              <p:cNvPr id="29" name="Gráfico 28">
                <a:extLst>
                  <a:ext uri="{FF2B5EF4-FFF2-40B4-BE49-F238E27FC236}">
                    <a16:creationId xmlns:a16="http://schemas.microsoft.com/office/drawing/2014/main" id="{24645B93-9DB9-EFA3-CAF0-7AA432732F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01108" y="157092"/>
                <a:ext cx="2339484" cy="867081"/>
              </a:xfrm>
              <a:prstGeom prst="rect">
                <a:avLst/>
              </a:prstGeom>
            </p:spPr>
          </p:pic>
          <p:cxnSp>
            <p:nvCxnSpPr>
              <p:cNvPr id="30" name="Conector recto 29">
                <a:extLst>
                  <a:ext uri="{FF2B5EF4-FFF2-40B4-BE49-F238E27FC236}">
                    <a16:creationId xmlns:a16="http://schemas.microsoft.com/office/drawing/2014/main" id="{ECBF28DC-7E19-6555-420E-E3955BE117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6721" y="391886"/>
                <a:ext cx="0" cy="436789"/>
              </a:xfrm>
              <a:prstGeom prst="line">
                <a:avLst/>
              </a:prstGeom>
              <a:ln>
                <a:solidFill>
                  <a:srgbClr val="51515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B143F61-04BA-AD1A-C386-72A085781114}"/>
              </a:ext>
            </a:extLst>
          </p:cNvPr>
          <p:cNvSpPr txBox="1"/>
          <p:nvPr/>
        </p:nvSpPr>
        <p:spPr>
          <a:xfrm>
            <a:off x="2282026" y="753668"/>
            <a:ext cx="6740217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Evolución Presupuestal </a:t>
            </a:r>
            <a:r>
              <a:rPr lang="es-CO" sz="22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2022-2024</a:t>
            </a:r>
          </a:p>
          <a:p>
            <a:pPr algn="ctr"/>
            <a:r>
              <a:rPr lang="es-CO" sz="16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Apropiación y Ejecución</a:t>
            </a:r>
          </a:p>
        </p:txBody>
      </p:sp>
      <p:pic>
        <p:nvPicPr>
          <p:cNvPr id="36" name="Gráfico 35">
            <a:extLst>
              <a:ext uri="{FF2B5EF4-FFF2-40B4-BE49-F238E27FC236}">
                <a16:creationId xmlns:a16="http://schemas.microsoft.com/office/drawing/2014/main" id="{C37D654C-07B0-F913-31A2-C8E68F556D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367730" y="919016"/>
            <a:ext cx="745671" cy="745671"/>
          </a:xfrm>
          <a:prstGeom prst="rect">
            <a:avLst/>
          </a:prstGeom>
        </p:spPr>
      </p:pic>
      <p:pic>
        <p:nvPicPr>
          <p:cNvPr id="3" name="Gráfico 2">
            <a:extLst>
              <a:ext uri="{FF2B5EF4-FFF2-40B4-BE49-F238E27FC236}">
                <a16:creationId xmlns:a16="http://schemas.microsoft.com/office/drawing/2014/main" id="{2B50E005-E44A-0A69-93F3-CF8BFDFFA58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329229" y="1850484"/>
            <a:ext cx="1229114" cy="122911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49E631C-2480-3430-0A14-BA02F09FE125}"/>
              </a:ext>
            </a:extLst>
          </p:cNvPr>
          <p:cNvSpPr txBox="1"/>
          <p:nvPr/>
        </p:nvSpPr>
        <p:spPr>
          <a:xfrm>
            <a:off x="948806" y="6314895"/>
            <a:ext cx="60987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900" dirty="0">
                <a:latin typeface="Montserrat" panose="00000500000000000000" pitchFamily="2" charset="0"/>
                <a:ea typeface="Verdana" panose="020B0604030504040204" pitchFamily="34" charset="0"/>
              </a:rPr>
              <a:t>Cifras en millones de pesos. </a:t>
            </a:r>
            <a:r>
              <a:rPr lang="es-MX" sz="900" b="1" dirty="0">
                <a:latin typeface="Montserrat" panose="00000500000000000000" pitchFamily="2" charset="0"/>
                <a:ea typeface="Verdana" panose="020B0604030504040204" pitchFamily="34" charset="0"/>
              </a:rPr>
              <a:t>Fuente:</a:t>
            </a:r>
            <a:r>
              <a:rPr lang="es-MX" sz="900" dirty="0">
                <a:latin typeface="Montserrat" panose="00000500000000000000" pitchFamily="2" charset="0"/>
                <a:ea typeface="Verdana" panose="020B0604030504040204" pitchFamily="34" charset="0"/>
              </a:rPr>
              <a:t> SIIF Nación II  - 31 de diciembre de cada vigencia. </a:t>
            </a:r>
          </a:p>
          <a:p>
            <a:pPr algn="ctr"/>
            <a:r>
              <a:rPr lang="es-MX" sz="900" dirty="0">
                <a:latin typeface="Montserrat" panose="00000500000000000000" pitchFamily="2" charset="0"/>
                <a:ea typeface="Verdana" panose="020B0604030504040204" pitchFamily="34" charset="0"/>
              </a:rPr>
              <a:t>* Corte 31 de mayo 2024</a:t>
            </a:r>
            <a:endParaRPr lang="es-CO" sz="900" dirty="0">
              <a:latin typeface="Montserrat" panose="000005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267C608-1065-5C1A-E8F0-2A6781AABF3F}"/>
              </a:ext>
            </a:extLst>
          </p:cNvPr>
          <p:cNvSpPr txBox="1"/>
          <p:nvPr/>
        </p:nvSpPr>
        <p:spPr>
          <a:xfrm>
            <a:off x="9430720" y="3352800"/>
            <a:ext cx="2761280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50" b="1" dirty="0">
                <a:latin typeface="Montserrat" pitchFamily="2" charset="0"/>
              </a:rPr>
              <a:t>Vigencia 2022: </a:t>
            </a:r>
            <a:r>
              <a:rPr lang="es-ES" sz="1050" dirty="0">
                <a:latin typeface="Montserrat" pitchFamily="2" charset="0"/>
              </a:rPr>
              <a:t>Producto de la gestión institucional se aprobó adición presupuestal por</a:t>
            </a:r>
            <a:r>
              <a:rPr lang="es-ES" sz="1050" b="1" dirty="0">
                <a:latin typeface="Montserrat" pitchFamily="2" charset="0"/>
              </a:rPr>
              <a:t> $306 mil millones. </a:t>
            </a:r>
            <a:r>
              <a:rPr lang="es-ES" sz="1050" b="1" dirty="0">
                <a:solidFill>
                  <a:srgbClr val="D54853"/>
                </a:solidFill>
                <a:latin typeface="Montserrat" pitchFamily="2" charset="0"/>
              </a:rPr>
              <a:t>(23% adición al presupuesto  inicial).</a:t>
            </a:r>
          </a:p>
          <a:p>
            <a:pPr algn="just"/>
            <a:endParaRPr lang="es-ES" sz="1050" dirty="0">
              <a:latin typeface="Montserrat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50" b="1" dirty="0">
                <a:latin typeface="Montserrat" pitchFamily="2" charset="0"/>
              </a:rPr>
              <a:t>Vigencia 2023:  </a:t>
            </a:r>
            <a:r>
              <a:rPr lang="es-ES" sz="1050" dirty="0">
                <a:latin typeface="Montserrat" pitchFamily="2" charset="0"/>
              </a:rPr>
              <a:t>Producto de la gestión institucional se aprobó adición presupuestal por</a:t>
            </a:r>
            <a:r>
              <a:rPr lang="es-ES" sz="1050" b="1" dirty="0">
                <a:latin typeface="Montserrat" pitchFamily="2" charset="0"/>
              </a:rPr>
              <a:t> $340 mil millones. </a:t>
            </a:r>
            <a:r>
              <a:rPr lang="es-ES" sz="1050" b="1" dirty="0">
                <a:solidFill>
                  <a:srgbClr val="D54853"/>
                </a:solidFill>
                <a:latin typeface="Montserrat" pitchFamily="2" charset="0"/>
              </a:rPr>
              <a:t>(18% adición al presupuesto inicial).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B19E50A1-86EE-0733-14D4-3A6AE5A1F5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4210111"/>
              </p:ext>
            </p:extLst>
          </p:nvPr>
        </p:nvGraphicFramePr>
        <p:xfrm>
          <a:off x="482931" y="1664687"/>
          <a:ext cx="8566789" cy="4625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</p:spTree>
    <p:extLst>
      <p:ext uri="{BB962C8B-B14F-4D97-AF65-F5344CB8AC3E}">
        <p14:creationId xmlns:p14="http://schemas.microsoft.com/office/powerpoint/2010/main" val="504113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>
            <a:extLst>
              <a:ext uri="{FF2B5EF4-FFF2-40B4-BE49-F238E27FC236}">
                <a16:creationId xmlns:a16="http://schemas.microsoft.com/office/drawing/2014/main" id="{EB7E9CEB-3E12-B4AC-2BFB-321AF07BF3D4}"/>
              </a:ext>
            </a:extLst>
          </p:cNvPr>
          <p:cNvGrpSpPr/>
          <p:nvPr/>
        </p:nvGrpSpPr>
        <p:grpSpPr>
          <a:xfrm>
            <a:off x="5890" y="-58268"/>
            <a:ext cx="12192000" cy="1309378"/>
            <a:chOff x="0" y="-74949"/>
            <a:chExt cx="12192000" cy="1309378"/>
          </a:xfrm>
        </p:grpSpPr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F06B008B-7B85-39C8-DC9A-5858F4A6B385}"/>
                </a:ext>
              </a:extLst>
            </p:cNvPr>
            <p:cNvGrpSpPr/>
            <p:nvPr/>
          </p:nvGrpSpPr>
          <p:grpSpPr>
            <a:xfrm>
              <a:off x="0" y="-74949"/>
              <a:ext cx="12192000" cy="1309378"/>
              <a:chOff x="0" y="1"/>
              <a:chExt cx="12192000" cy="1309378"/>
            </a:xfrm>
          </p:grpSpPr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5940A365-B760-547B-0F8D-CD5F26DD39A0}"/>
                  </a:ext>
                </a:extLst>
              </p:cNvPr>
              <p:cNvSpPr/>
              <p:nvPr/>
            </p:nvSpPr>
            <p:spPr>
              <a:xfrm>
                <a:off x="0" y="1"/>
                <a:ext cx="12192000" cy="1309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dirty="0"/>
              </a:p>
            </p:txBody>
          </p:sp>
          <p:pic>
            <p:nvPicPr>
              <p:cNvPr id="32" name="Gráfico 31">
                <a:extLst>
                  <a:ext uri="{FF2B5EF4-FFF2-40B4-BE49-F238E27FC236}">
                    <a16:creationId xmlns:a16="http://schemas.microsoft.com/office/drawing/2014/main" id="{D692073A-34B5-5C93-127E-E08BE505FB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370809" y="397885"/>
                <a:ext cx="1181644" cy="411584"/>
              </a:xfrm>
              <a:prstGeom prst="rect">
                <a:avLst/>
              </a:prstGeom>
            </p:spPr>
          </p:pic>
        </p:grpSp>
        <p:grpSp>
          <p:nvGrpSpPr>
            <p:cNvPr id="28" name="Grupo 27">
              <a:extLst>
                <a:ext uri="{FF2B5EF4-FFF2-40B4-BE49-F238E27FC236}">
                  <a16:creationId xmlns:a16="http://schemas.microsoft.com/office/drawing/2014/main" id="{FFEA56C8-1C08-D047-8FEE-604C2115BAA3}"/>
                </a:ext>
              </a:extLst>
            </p:cNvPr>
            <p:cNvGrpSpPr/>
            <p:nvPr/>
          </p:nvGrpSpPr>
          <p:grpSpPr>
            <a:xfrm>
              <a:off x="501108" y="157092"/>
              <a:ext cx="2339484" cy="867081"/>
              <a:chOff x="501108" y="157092"/>
              <a:chExt cx="2339484" cy="867081"/>
            </a:xfrm>
          </p:grpSpPr>
          <p:pic>
            <p:nvPicPr>
              <p:cNvPr id="29" name="Gráfico 28">
                <a:extLst>
                  <a:ext uri="{FF2B5EF4-FFF2-40B4-BE49-F238E27FC236}">
                    <a16:creationId xmlns:a16="http://schemas.microsoft.com/office/drawing/2014/main" id="{24645B93-9DB9-EFA3-CAF0-7AA432732F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01108" y="157092"/>
                <a:ext cx="2339484" cy="867081"/>
              </a:xfrm>
              <a:prstGeom prst="rect">
                <a:avLst/>
              </a:prstGeom>
            </p:spPr>
          </p:pic>
          <p:cxnSp>
            <p:nvCxnSpPr>
              <p:cNvPr id="30" name="Conector recto 29">
                <a:extLst>
                  <a:ext uri="{FF2B5EF4-FFF2-40B4-BE49-F238E27FC236}">
                    <a16:creationId xmlns:a16="http://schemas.microsoft.com/office/drawing/2014/main" id="{ECBF28DC-7E19-6555-420E-E3955BE117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6721" y="391886"/>
                <a:ext cx="0" cy="436789"/>
              </a:xfrm>
              <a:prstGeom prst="line">
                <a:avLst/>
              </a:prstGeom>
              <a:ln>
                <a:solidFill>
                  <a:srgbClr val="51515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6" name="Gráfico 35">
            <a:extLst>
              <a:ext uri="{FF2B5EF4-FFF2-40B4-BE49-F238E27FC236}">
                <a16:creationId xmlns:a16="http://schemas.microsoft.com/office/drawing/2014/main" id="{C37D654C-07B0-F913-31A2-C8E68F556D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740024" y="1167136"/>
            <a:ext cx="745671" cy="745671"/>
          </a:xfrm>
          <a:prstGeom prst="rect">
            <a:avLst/>
          </a:prstGeom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F9922EA3-406C-C9BA-2AF6-056D9CAEDE2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658142" y="1262538"/>
            <a:ext cx="1309379" cy="1309379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09D51B6-B79C-4706-566A-B51A5845670F}"/>
              </a:ext>
            </a:extLst>
          </p:cNvPr>
          <p:cNvSpPr txBox="1"/>
          <p:nvPr/>
        </p:nvSpPr>
        <p:spPr>
          <a:xfrm>
            <a:off x="795787" y="6142062"/>
            <a:ext cx="131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Cifras en millones. </a:t>
            </a:r>
          </a:p>
          <a:p>
            <a:r>
              <a:rPr lang="es-ES" sz="900" dirty="0"/>
              <a:t>*Fuente: SIIF Nación</a:t>
            </a:r>
            <a:endParaRPr lang="es-CO" sz="900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333E3364-374E-734E-2430-EF22AE2CA5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616534"/>
              </p:ext>
            </p:extLst>
          </p:nvPr>
        </p:nvGraphicFramePr>
        <p:xfrm>
          <a:off x="838200" y="2514625"/>
          <a:ext cx="10236200" cy="3627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68">
                  <a:extLst>
                    <a:ext uri="{9D8B030D-6E8A-4147-A177-3AD203B41FA5}">
                      <a16:colId xmlns:a16="http://schemas.microsoft.com/office/drawing/2014/main" val="1030558747"/>
                    </a:ext>
                  </a:extLst>
                </a:gridCol>
                <a:gridCol w="1453274">
                  <a:extLst>
                    <a:ext uri="{9D8B030D-6E8A-4147-A177-3AD203B41FA5}">
                      <a16:colId xmlns:a16="http://schemas.microsoft.com/office/drawing/2014/main" val="27243275"/>
                    </a:ext>
                  </a:extLst>
                </a:gridCol>
                <a:gridCol w="923469">
                  <a:extLst>
                    <a:ext uri="{9D8B030D-6E8A-4147-A177-3AD203B41FA5}">
                      <a16:colId xmlns:a16="http://schemas.microsoft.com/office/drawing/2014/main" val="4052616637"/>
                    </a:ext>
                  </a:extLst>
                </a:gridCol>
                <a:gridCol w="1701532">
                  <a:extLst>
                    <a:ext uri="{9D8B030D-6E8A-4147-A177-3AD203B41FA5}">
                      <a16:colId xmlns:a16="http://schemas.microsoft.com/office/drawing/2014/main" val="136179696"/>
                    </a:ext>
                  </a:extLst>
                </a:gridCol>
                <a:gridCol w="1323414">
                  <a:extLst>
                    <a:ext uri="{9D8B030D-6E8A-4147-A177-3AD203B41FA5}">
                      <a16:colId xmlns:a16="http://schemas.microsoft.com/office/drawing/2014/main" val="9262385"/>
                    </a:ext>
                  </a:extLst>
                </a:gridCol>
                <a:gridCol w="1559988">
                  <a:extLst>
                    <a:ext uri="{9D8B030D-6E8A-4147-A177-3AD203B41FA5}">
                      <a16:colId xmlns:a16="http://schemas.microsoft.com/office/drawing/2014/main" val="1712671050"/>
                    </a:ext>
                  </a:extLst>
                </a:gridCol>
                <a:gridCol w="1140855">
                  <a:extLst>
                    <a:ext uri="{9D8B030D-6E8A-4147-A177-3AD203B41FA5}">
                      <a16:colId xmlns:a16="http://schemas.microsoft.com/office/drawing/2014/main" val="1026918216"/>
                    </a:ext>
                  </a:extLst>
                </a:gridCol>
              </a:tblGrid>
              <a:tr h="46922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CATEGORÍA 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2022</a:t>
                      </a:r>
                      <a:endParaRPr lang="es-CO" sz="1400" b="1" i="0" u="none" strike="noStrike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2023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2024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075350"/>
                  </a:ext>
                </a:extLst>
              </a:tr>
              <a:tr h="37898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814300"/>
                  </a:ext>
                </a:extLst>
              </a:tr>
              <a:tr h="9203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400" u="none" strike="noStrike" dirty="0">
                          <a:effectLst/>
                          <a:latin typeface="Montserrat" panose="00000500000000000000" pitchFamily="2" charset="0"/>
                        </a:rPr>
                        <a:t>FUNCIONAMIENTO</a:t>
                      </a:r>
                      <a:endParaRPr lang="es-CO" sz="1400" b="0" i="0" u="none" strike="noStrike" dirty="0">
                        <a:solidFill>
                          <a:srgbClr val="51515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1.624.904,07 </a:t>
                      </a:r>
                    </a:p>
                  </a:txBody>
                  <a:tcPr marL="9525" marR="17145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98,77%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2.192.978,49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99,39%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2.371.185,30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99,66%</a:t>
                      </a:r>
                    </a:p>
                  </a:txBody>
                  <a:tcPr marL="9065" marR="9065" marT="90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046901"/>
                  </a:ext>
                </a:extLst>
              </a:tr>
              <a:tr h="9203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u="none" strike="noStrike">
                          <a:effectLst/>
                          <a:latin typeface="Montserrat" panose="00000500000000000000" pitchFamily="2" charset="0"/>
                        </a:rPr>
                        <a:t>SERVICIO A LA DEUDA PÚBLICA</a:t>
                      </a:r>
                      <a:endParaRPr lang="es-ES" sz="1400" b="0" i="0" u="none" strike="noStrike">
                        <a:solidFill>
                          <a:srgbClr val="51515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  11.264,21 </a:t>
                      </a:r>
                    </a:p>
                  </a:txBody>
                  <a:tcPr marL="9525" marR="171450" marT="9525" marB="0" anchor="ctr"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0,68%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8.488,57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0,38%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      3.610,71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0,15%</a:t>
                      </a:r>
                    </a:p>
                  </a:txBody>
                  <a:tcPr marL="9065" marR="9065" marT="9065" marB="0" anchor="ctr">
                    <a:solidFill>
                      <a:srgbClr val="D54853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443085"/>
                  </a:ext>
                </a:extLst>
              </a:tr>
              <a:tr h="46922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400" u="none" strike="noStrike">
                          <a:effectLst/>
                          <a:latin typeface="Montserrat" panose="00000500000000000000" pitchFamily="2" charset="0"/>
                        </a:rPr>
                        <a:t>INVERSIÓN</a:t>
                      </a:r>
                      <a:endParaRPr lang="es-CO" sz="1400" b="0" i="0" u="none" strike="noStrike">
                        <a:solidFill>
                          <a:srgbClr val="51515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 9.000,00 </a:t>
                      </a:r>
                    </a:p>
                  </a:txBody>
                  <a:tcPr marL="9525" marR="17145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0,55%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5.000,00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0,23%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    4.403,31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0,19%</a:t>
                      </a:r>
                    </a:p>
                  </a:txBody>
                  <a:tcPr marL="9065" marR="9065" marT="90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819285"/>
                  </a:ext>
                </a:extLst>
              </a:tr>
              <a:tr h="46922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 TOTA</a:t>
                      </a:r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L</a:t>
                      </a:r>
                      <a:endParaRPr lang="es-CO" sz="1400" b="1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 1.645.168,28 </a:t>
                      </a:r>
                    </a:p>
                  </a:txBody>
                  <a:tcPr marL="9525" marR="171450" marT="9525" marB="0" anchor="ctr"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     2.206.467,06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  2.379.199,33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538900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4B880CEF-E4DA-5E18-B5F1-41358B4E8648}"/>
              </a:ext>
            </a:extLst>
          </p:cNvPr>
          <p:cNvSpPr txBox="1"/>
          <p:nvPr/>
        </p:nvSpPr>
        <p:spPr>
          <a:xfrm>
            <a:off x="2538918" y="1378813"/>
            <a:ext cx="3996036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Distribución Presupuestal</a:t>
            </a:r>
          </a:p>
          <a:p>
            <a:r>
              <a:rPr lang="es-CO" sz="16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Grandes rubros</a:t>
            </a:r>
          </a:p>
        </p:txBody>
      </p:sp>
    </p:spTree>
    <p:extLst>
      <p:ext uri="{BB962C8B-B14F-4D97-AF65-F5344CB8AC3E}">
        <p14:creationId xmlns:p14="http://schemas.microsoft.com/office/powerpoint/2010/main" val="739969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32B37B-278B-0617-3866-0CC49A0E65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993BCB1-E4E5-2DB4-6B50-6026AD3C0198}"/>
              </a:ext>
            </a:extLst>
          </p:cNvPr>
          <p:cNvSpPr/>
          <p:nvPr/>
        </p:nvSpPr>
        <p:spPr>
          <a:xfrm>
            <a:off x="-123986" y="-154983"/>
            <a:ext cx="12476135" cy="7012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D46258E1-AE80-9A18-7924-17BE7E9D4E0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104183" y="-1017918"/>
            <a:ext cx="15510296" cy="8333117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1C0F08CC-1233-9DCB-6B41-909B4A12887A}"/>
              </a:ext>
            </a:extLst>
          </p:cNvPr>
          <p:cNvSpPr txBox="1"/>
          <p:nvPr/>
        </p:nvSpPr>
        <p:spPr>
          <a:xfrm>
            <a:off x="627825" y="2063970"/>
            <a:ext cx="870486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Montserrat" pitchFamily="2" charset="0"/>
              </a:rPr>
              <a:t>Seguimiento a la Ejecución Presupuestal de la Vigencia</a:t>
            </a:r>
          </a:p>
          <a:p>
            <a:r>
              <a:rPr lang="es-CO" sz="2000" dirty="0">
                <a:solidFill>
                  <a:schemeClr val="bg1"/>
                </a:solidFill>
                <a:latin typeface="Montserrat" pitchFamily="2" charset="0"/>
              </a:rPr>
              <a:t>Corte: Mayo 2024</a:t>
            </a: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EB7CBC65-0399-967C-118A-57875317B3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32786" y="4409281"/>
            <a:ext cx="2927682" cy="1085085"/>
          </a:xfrm>
          <a:prstGeom prst="rect">
            <a:avLst/>
          </a:prstGeom>
        </p:spPr>
      </p:pic>
      <p:pic>
        <p:nvPicPr>
          <p:cNvPr id="2" name="Gráfico 1">
            <a:extLst>
              <a:ext uri="{FF2B5EF4-FFF2-40B4-BE49-F238E27FC236}">
                <a16:creationId xmlns:a16="http://schemas.microsoft.com/office/drawing/2014/main" id="{0C0F1D9F-CC6D-471B-B2E8-15E2795E01B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7825" y="4453619"/>
            <a:ext cx="3504560" cy="104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357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B2006085-3366-056D-5DFC-AD10242279D1}"/>
              </a:ext>
            </a:extLst>
          </p:cNvPr>
          <p:cNvSpPr/>
          <p:nvPr/>
        </p:nvSpPr>
        <p:spPr>
          <a:xfrm>
            <a:off x="5690030" y="4308740"/>
            <a:ext cx="6366201" cy="2158840"/>
          </a:xfrm>
          <a:prstGeom prst="roundRect">
            <a:avLst>
              <a:gd name="adj" fmla="val 5599"/>
            </a:avLst>
          </a:prstGeom>
          <a:solidFill>
            <a:srgbClr val="F0F0F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66F571BF-0061-07F3-0F62-DACC64D31115}"/>
              </a:ext>
            </a:extLst>
          </p:cNvPr>
          <p:cNvSpPr/>
          <p:nvPr/>
        </p:nvSpPr>
        <p:spPr>
          <a:xfrm>
            <a:off x="5690031" y="1270161"/>
            <a:ext cx="6366201" cy="2470566"/>
          </a:xfrm>
          <a:prstGeom prst="roundRect">
            <a:avLst>
              <a:gd name="adj" fmla="val 5599"/>
            </a:avLst>
          </a:prstGeom>
          <a:solidFill>
            <a:srgbClr val="F0F0F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0BC58821-7DF6-C7D5-4171-E930DFF71443}"/>
              </a:ext>
            </a:extLst>
          </p:cNvPr>
          <p:cNvSpPr/>
          <p:nvPr/>
        </p:nvSpPr>
        <p:spPr>
          <a:xfrm>
            <a:off x="135768" y="1707337"/>
            <a:ext cx="5296888" cy="3677464"/>
          </a:xfrm>
          <a:prstGeom prst="roundRect">
            <a:avLst>
              <a:gd name="adj" fmla="val 5599"/>
            </a:avLst>
          </a:prstGeom>
          <a:solidFill>
            <a:srgbClr val="F0F0F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2263A3B5-DEEA-BBE8-DD1A-04B2E489993A}"/>
              </a:ext>
            </a:extLst>
          </p:cNvPr>
          <p:cNvSpPr txBox="1"/>
          <p:nvPr/>
        </p:nvSpPr>
        <p:spPr>
          <a:xfrm>
            <a:off x="8114190" y="6637325"/>
            <a:ext cx="42428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Fuente: SIIF NACIÓN- Cifra en millones – Corte octubre 23/ 2023.</a:t>
            </a:r>
            <a:endParaRPr lang="es-CO" sz="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2DFAD153-EE78-6891-E1B1-76CE3330EE99}"/>
              </a:ext>
            </a:extLst>
          </p:cNvPr>
          <p:cNvSpPr/>
          <p:nvPr/>
        </p:nvSpPr>
        <p:spPr>
          <a:xfrm>
            <a:off x="561975" y="5508361"/>
            <a:ext cx="4496056" cy="1078829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b="1" dirty="0">
                <a:solidFill>
                  <a:srgbClr val="FFFFFF"/>
                </a:solidFill>
                <a:latin typeface="Montserrat" panose="00000500000000000000" pitchFamily="2" charset="0"/>
                <a:ea typeface="Verdana" panose="020B0604030504040204" pitchFamily="34" charset="0"/>
              </a:rPr>
              <a:t>70,75</a:t>
            </a:r>
            <a:r>
              <a:rPr lang="es-CO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%</a:t>
            </a:r>
          </a:p>
          <a:p>
            <a:pPr algn="ctr"/>
            <a:r>
              <a:rPr lang="es-CO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Ejecución Presupuestal (Compromiso  - RP)</a:t>
            </a:r>
          </a:p>
          <a:p>
            <a:pPr algn="ctr"/>
            <a:r>
              <a:rPr lang="es-CO" sz="1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Comportamiento normal según periodo de corte.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E8C813A-F6BE-722E-6D4A-F5E53549F24A}"/>
              </a:ext>
            </a:extLst>
          </p:cNvPr>
          <p:cNvSpPr txBox="1"/>
          <p:nvPr/>
        </p:nvSpPr>
        <p:spPr>
          <a:xfrm>
            <a:off x="430817" y="1068674"/>
            <a:ext cx="3344495" cy="63866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algn="ctr">
              <a:defRPr sz="11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sz="1400" dirty="0"/>
              <a:t>Presupuesto 2024</a:t>
            </a:r>
          </a:p>
          <a:p>
            <a:r>
              <a:rPr lang="es-CO" sz="2000" b="1" dirty="0"/>
              <a:t>$2.379.199 millones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C227B4D-BEDB-D430-7B1A-363C95BBEE94}"/>
              </a:ext>
            </a:extLst>
          </p:cNvPr>
          <p:cNvSpPr txBox="1"/>
          <p:nvPr/>
        </p:nvSpPr>
        <p:spPr>
          <a:xfrm>
            <a:off x="1624924" y="112953"/>
            <a:ext cx="924693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defRPr/>
            </a:pPr>
            <a:r>
              <a:rPr lang="es-MX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Seguimiento Presupuestal 2024</a:t>
            </a:r>
          </a:p>
          <a:p>
            <a:pPr algn="ctr" fontAlgn="base">
              <a:defRPr/>
            </a:pPr>
            <a:r>
              <a:rPr lang="es-MX" sz="22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Corte: Mayo 31</a:t>
            </a:r>
            <a:endParaRPr lang="es-ES" sz="2200" dirty="0">
              <a:solidFill>
                <a:srgbClr val="515151"/>
              </a:solidFill>
              <a:latin typeface="Montserrat" pitchFamily="2" charset="77"/>
              <a:cs typeface="Arial" panose="020B0604020202020204" pitchFamily="34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9558676-0502-A592-3125-B96C856DC5AD}"/>
              </a:ext>
            </a:extLst>
          </p:cNvPr>
          <p:cNvSpPr txBox="1"/>
          <p:nvPr/>
        </p:nvSpPr>
        <p:spPr>
          <a:xfrm>
            <a:off x="4936067" y="6639446"/>
            <a:ext cx="23198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www.justiciamilitar.gov.co</a:t>
            </a: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E0BE6588-B2F8-E120-2AEC-1F2D21CF78B6}"/>
              </a:ext>
            </a:extLst>
          </p:cNvPr>
          <p:cNvSpPr/>
          <p:nvPr/>
        </p:nvSpPr>
        <p:spPr>
          <a:xfrm>
            <a:off x="9183327" y="3908515"/>
            <a:ext cx="2759290" cy="539309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0%</a:t>
            </a:r>
          </a:p>
          <a:p>
            <a:pPr algn="ctr"/>
            <a:r>
              <a:rPr lang="es-CO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Ejecución Presupuestal </a:t>
            </a:r>
            <a:r>
              <a:rPr lang="es-CO" sz="1000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Inversión</a:t>
            </a:r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42E07B60-2DD0-1929-6058-41333E830584}"/>
              </a:ext>
            </a:extLst>
          </p:cNvPr>
          <p:cNvSpPr/>
          <p:nvPr/>
        </p:nvSpPr>
        <p:spPr>
          <a:xfrm>
            <a:off x="8667346" y="672232"/>
            <a:ext cx="3275272" cy="63866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solidFill>
                  <a:srgbClr val="FFFFFF"/>
                </a:solidFill>
                <a:latin typeface="Montserrat" panose="00000500000000000000" pitchFamily="2" charset="0"/>
              </a:rPr>
              <a:t>70,99</a:t>
            </a:r>
            <a:r>
              <a:rPr lang="es-CO" sz="1600" b="1" i="0" u="none" strike="noStrike" dirty="0">
                <a:solidFill>
                  <a:srgbClr val="FFFFFF"/>
                </a:solidFill>
                <a:effectLst/>
                <a:latin typeface="Montserrat" panose="00000500000000000000" pitchFamily="2" charset="0"/>
              </a:rPr>
              <a:t>%</a:t>
            </a:r>
            <a:endParaRPr lang="es-CO" sz="1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s-CO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Ejecución Presupuestal </a:t>
            </a:r>
            <a:r>
              <a:rPr lang="es-CO" sz="1000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Funcionamiento</a:t>
            </a:r>
          </a:p>
          <a:p>
            <a:pPr algn="ctr"/>
            <a:r>
              <a:rPr lang="es-CO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(Compromisos  - RP)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DE67D98-DD94-A362-1B25-27C3A1546C68}"/>
              </a:ext>
            </a:extLst>
          </p:cNvPr>
          <p:cNvSpPr txBox="1"/>
          <p:nvPr/>
        </p:nvSpPr>
        <p:spPr>
          <a:xfrm>
            <a:off x="228788" y="4894869"/>
            <a:ext cx="5110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800" dirty="0">
                <a:latin typeface="Montserrat" panose="00000500000000000000" pitchFamily="2" charset="0"/>
                <a:ea typeface="Verdana" panose="020B0604030504040204" pitchFamily="34" charset="0"/>
              </a:rPr>
              <a:t>Nota 1. Por inconvenientes en el MHCP en el PAC, se presenta baja ejecución de éste.</a:t>
            </a:r>
          </a:p>
          <a:p>
            <a:pPr algn="just"/>
            <a:r>
              <a:rPr lang="es-MX" sz="800" dirty="0">
                <a:latin typeface="Montserrat" panose="00000500000000000000" pitchFamily="2" charset="0"/>
                <a:ea typeface="Verdana" panose="020B0604030504040204" pitchFamily="34" charset="0"/>
              </a:rPr>
              <a:t>Nota 2. Pendiente que el MHCP adicione recursos del aporte al FCEE por valor de $10.775 millones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3B2EB4AF-C734-847E-819A-1BC2234F302F}"/>
              </a:ext>
            </a:extLst>
          </p:cNvPr>
          <p:cNvSpPr txBox="1"/>
          <p:nvPr/>
        </p:nvSpPr>
        <p:spPr>
          <a:xfrm>
            <a:off x="6021761" y="3388565"/>
            <a:ext cx="57683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>
                <a:latin typeface="Montserrat" panose="00000500000000000000" pitchFamily="2" charset="0"/>
                <a:ea typeface="Verdana" panose="020B0604030504040204" pitchFamily="34" charset="0"/>
              </a:rPr>
              <a:t>Nota. En el presupuesto de Funcionamiento se encuentra en “Transferencias Corrientes – Distribución Previo Concepto” $31.000 millones. (en apropiación bloqueada)</a:t>
            </a:r>
            <a:endParaRPr lang="es-CO" sz="800" dirty="0">
              <a:latin typeface="Montserrat" panose="000005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2A23B61-208B-8215-6414-44D36CEE020C}"/>
              </a:ext>
            </a:extLst>
          </p:cNvPr>
          <p:cNvSpPr txBox="1"/>
          <p:nvPr/>
        </p:nvSpPr>
        <p:spPr>
          <a:xfrm>
            <a:off x="6073054" y="6527552"/>
            <a:ext cx="57683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800" dirty="0">
                <a:latin typeface="Verdana" panose="020B0604030504040204" pitchFamily="34" charset="0"/>
                <a:ea typeface="Verdana" panose="020B0604030504040204" pitchFamily="34" charset="0"/>
              </a:rPr>
              <a:t>Cifras en millones de $. </a:t>
            </a:r>
            <a:r>
              <a:rPr lang="es-MX" sz="800" b="1" dirty="0">
                <a:latin typeface="Verdana" panose="020B0604030504040204" pitchFamily="34" charset="0"/>
                <a:ea typeface="Verdana" panose="020B0604030504040204" pitchFamily="34" charset="0"/>
              </a:rPr>
              <a:t>Fuente de Información</a:t>
            </a:r>
            <a:r>
              <a:rPr lang="es-MX" sz="800" dirty="0">
                <a:latin typeface="Verdana" panose="020B0604030504040204" pitchFamily="34" charset="0"/>
                <a:ea typeface="Verdana" panose="020B0604030504040204" pitchFamily="34" charset="0"/>
              </a:rPr>
              <a:t>. SIIF Nación II </a:t>
            </a:r>
            <a:endParaRPr lang="es-CO" sz="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F8154DE-F2A0-83E4-B732-913B98D761A9}"/>
              </a:ext>
            </a:extLst>
          </p:cNvPr>
          <p:cNvSpPr txBox="1"/>
          <p:nvPr/>
        </p:nvSpPr>
        <p:spPr>
          <a:xfrm>
            <a:off x="5873568" y="6057663"/>
            <a:ext cx="59165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800" dirty="0">
                <a:latin typeface="Verdana" panose="020B0604030504040204" pitchFamily="34" charset="0"/>
                <a:ea typeface="Verdana" panose="020B0604030504040204" pitchFamily="34" charset="0"/>
              </a:rPr>
              <a:t>Nota 1. Los $4.403 millones apropiados en Inversión están en previo concepto por el DNP por lo tanto hasta que no se retire esta “etiqueta” no se pueden ejecutar.</a:t>
            </a: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9EC7C633-C335-AEFF-278C-B99D7FC85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0559923"/>
              </p:ext>
            </p:extLst>
          </p:nvPr>
        </p:nvGraphicFramePr>
        <p:xfrm>
          <a:off x="135767" y="1771591"/>
          <a:ext cx="5085853" cy="3123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A2BA8D54-F815-985D-644F-9E94FACFA2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9780135"/>
              </p:ext>
            </p:extLst>
          </p:nvPr>
        </p:nvGraphicFramePr>
        <p:xfrm>
          <a:off x="5690030" y="1321059"/>
          <a:ext cx="6366200" cy="2067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CEF673CE-7435-CA09-9C08-61E5BCA49C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2579305"/>
              </p:ext>
            </p:extLst>
          </p:nvPr>
        </p:nvGraphicFramePr>
        <p:xfrm>
          <a:off x="5555543" y="4193232"/>
          <a:ext cx="6267369" cy="1864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50226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>
            <a:extLst>
              <a:ext uri="{FF2B5EF4-FFF2-40B4-BE49-F238E27FC236}">
                <a16:creationId xmlns:a16="http://schemas.microsoft.com/office/drawing/2014/main" id="{EB7E9CEB-3E12-B4AC-2BFB-321AF07BF3D4}"/>
              </a:ext>
            </a:extLst>
          </p:cNvPr>
          <p:cNvGrpSpPr/>
          <p:nvPr/>
        </p:nvGrpSpPr>
        <p:grpSpPr>
          <a:xfrm>
            <a:off x="5890" y="-58268"/>
            <a:ext cx="12192000" cy="1309378"/>
            <a:chOff x="0" y="-74949"/>
            <a:chExt cx="12192000" cy="1309378"/>
          </a:xfrm>
        </p:grpSpPr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F06B008B-7B85-39C8-DC9A-5858F4A6B385}"/>
                </a:ext>
              </a:extLst>
            </p:cNvPr>
            <p:cNvGrpSpPr/>
            <p:nvPr/>
          </p:nvGrpSpPr>
          <p:grpSpPr>
            <a:xfrm>
              <a:off x="0" y="-74949"/>
              <a:ext cx="12192000" cy="1309378"/>
              <a:chOff x="0" y="1"/>
              <a:chExt cx="12192000" cy="1309378"/>
            </a:xfrm>
          </p:grpSpPr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5940A365-B760-547B-0F8D-CD5F26DD39A0}"/>
                  </a:ext>
                </a:extLst>
              </p:cNvPr>
              <p:cNvSpPr/>
              <p:nvPr/>
            </p:nvSpPr>
            <p:spPr>
              <a:xfrm>
                <a:off x="0" y="1"/>
                <a:ext cx="12192000" cy="1309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dirty="0"/>
              </a:p>
            </p:txBody>
          </p:sp>
          <p:pic>
            <p:nvPicPr>
              <p:cNvPr id="32" name="Gráfico 31">
                <a:extLst>
                  <a:ext uri="{FF2B5EF4-FFF2-40B4-BE49-F238E27FC236}">
                    <a16:creationId xmlns:a16="http://schemas.microsoft.com/office/drawing/2014/main" id="{D692073A-34B5-5C93-127E-E08BE505FB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370809" y="397885"/>
                <a:ext cx="1181644" cy="411584"/>
              </a:xfrm>
              <a:prstGeom prst="rect">
                <a:avLst/>
              </a:prstGeom>
            </p:spPr>
          </p:pic>
        </p:grpSp>
        <p:grpSp>
          <p:nvGrpSpPr>
            <p:cNvPr id="28" name="Grupo 27">
              <a:extLst>
                <a:ext uri="{FF2B5EF4-FFF2-40B4-BE49-F238E27FC236}">
                  <a16:creationId xmlns:a16="http://schemas.microsoft.com/office/drawing/2014/main" id="{FFEA56C8-1C08-D047-8FEE-604C2115BAA3}"/>
                </a:ext>
              </a:extLst>
            </p:cNvPr>
            <p:cNvGrpSpPr/>
            <p:nvPr/>
          </p:nvGrpSpPr>
          <p:grpSpPr>
            <a:xfrm>
              <a:off x="501108" y="157092"/>
              <a:ext cx="2339484" cy="867081"/>
              <a:chOff x="501108" y="157092"/>
              <a:chExt cx="2339484" cy="867081"/>
            </a:xfrm>
          </p:grpSpPr>
          <p:pic>
            <p:nvPicPr>
              <p:cNvPr id="29" name="Gráfico 28">
                <a:extLst>
                  <a:ext uri="{FF2B5EF4-FFF2-40B4-BE49-F238E27FC236}">
                    <a16:creationId xmlns:a16="http://schemas.microsoft.com/office/drawing/2014/main" id="{24645B93-9DB9-EFA3-CAF0-7AA432732F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01108" y="157092"/>
                <a:ext cx="2339484" cy="867081"/>
              </a:xfrm>
              <a:prstGeom prst="rect">
                <a:avLst/>
              </a:prstGeom>
            </p:spPr>
          </p:pic>
          <p:cxnSp>
            <p:nvCxnSpPr>
              <p:cNvPr id="30" name="Conector recto 29">
                <a:extLst>
                  <a:ext uri="{FF2B5EF4-FFF2-40B4-BE49-F238E27FC236}">
                    <a16:creationId xmlns:a16="http://schemas.microsoft.com/office/drawing/2014/main" id="{ECBF28DC-7E19-6555-420E-E3955BE117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6721" y="391886"/>
                <a:ext cx="0" cy="436789"/>
              </a:xfrm>
              <a:prstGeom prst="line">
                <a:avLst/>
              </a:prstGeom>
              <a:ln>
                <a:solidFill>
                  <a:srgbClr val="51515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B143F61-04BA-AD1A-C386-72A085781114}"/>
              </a:ext>
            </a:extLst>
          </p:cNvPr>
          <p:cNvSpPr txBox="1"/>
          <p:nvPr/>
        </p:nvSpPr>
        <p:spPr>
          <a:xfrm>
            <a:off x="2422411" y="744487"/>
            <a:ext cx="700233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Evolución Presupuestal 2024</a:t>
            </a:r>
          </a:p>
          <a:p>
            <a:pPr algn="ctr"/>
            <a:r>
              <a:rPr lang="es-CO" sz="2000" dirty="0">
                <a:latin typeface="Montserrat" pitchFamily="2" charset="77"/>
                <a:cs typeface="Arial" panose="020B0604020202020204" pitchFamily="34" charset="0"/>
              </a:rPr>
              <a:t>Corte: Mayo 31</a:t>
            </a:r>
          </a:p>
        </p:txBody>
      </p:sp>
      <p:pic>
        <p:nvPicPr>
          <p:cNvPr id="36" name="Gráfico 35">
            <a:extLst>
              <a:ext uri="{FF2B5EF4-FFF2-40B4-BE49-F238E27FC236}">
                <a16:creationId xmlns:a16="http://schemas.microsoft.com/office/drawing/2014/main" id="{C37D654C-07B0-F913-31A2-C8E68F556D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31232" y="673185"/>
            <a:ext cx="745671" cy="745671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27A17A36-A592-418D-B078-D6D921502C19}"/>
              </a:ext>
            </a:extLst>
          </p:cNvPr>
          <p:cNvSpPr txBox="1"/>
          <p:nvPr/>
        </p:nvSpPr>
        <p:spPr>
          <a:xfrm>
            <a:off x="383886" y="6568811"/>
            <a:ext cx="40770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>
                <a:latin typeface="Monserrat"/>
                <a:ea typeface="Verdana" panose="020B0604030504040204" pitchFamily="34" charset="0"/>
              </a:rPr>
              <a:t>Fuente de Información. SIIF Nación II</a:t>
            </a:r>
            <a:r>
              <a:rPr lang="es-CO" sz="900" dirty="0">
                <a:latin typeface="Monserrat"/>
                <a:ea typeface="Verdana" panose="020B0604030504040204" pitchFamily="34" charset="0"/>
              </a:rPr>
              <a:t>. Cifras en millones de $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2FA0701A-547C-3B31-F375-365FA08C2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661775"/>
              </p:ext>
            </p:extLst>
          </p:nvPr>
        </p:nvGraphicFramePr>
        <p:xfrm>
          <a:off x="383886" y="1490157"/>
          <a:ext cx="11663566" cy="5028229"/>
        </p:xfrm>
        <a:graphic>
          <a:graphicData uri="http://schemas.openxmlformats.org/drawingml/2006/table">
            <a:tbl>
              <a:tblPr firstRow="1" bandRow="1"/>
              <a:tblGrid>
                <a:gridCol w="1746847">
                  <a:extLst>
                    <a:ext uri="{9D8B030D-6E8A-4147-A177-3AD203B41FA5}">
                      <a16:colId xmlns:a16="http://schemas.microsoft.com/office/drawing/2014/main" val="4083535977"/>
                    </a:ext>
                  </a:extLst>
                </a:gridCol>
                <a:gridCol w="1746847">
                  <a:extLst>
                    <a:ext uri="{9D8B030D-6E8A-4147-A177-3AD203B41FA5}">
                      <a16:colId xmlns:a16="http://schemas.microsoft.com/office/drawing/2014/main" val="2443772960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2562344137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2944498030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509177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486453402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3595043756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519609068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3526063575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61471379"/>
                    </a:ext>
                  </a:extLst>
                </a:gridCol>
              </a:tblGrid>
              <a:tr h="23179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RUBRO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CONCEPTO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APR. VIGENTE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COMPROMISO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OBLIGACIÓN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PAGOS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373177"/>
                  </a:ext>
                </a:extLst>
              </a:tr>
              <a:tr h="46359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Peso % del rubro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 $ 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011412"/>
                  </a:ext>
                </a:extLst>
              </a:tr>
              <a:tr h="543833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FUNCIONAMIENTO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Gastos De Personal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121.709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5,12%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effectLst/>
                          <a:latin typeface="Montserrat" panose="00000500000000000000" pitchFamily="2" charset="0"/>
                        </a:rPr>
                        <a:t>47.120                              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38,72%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47.101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38,70%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46.785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38,44%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833251"/>
                  </a:ext>
                </a:extLst>
              </a:tr>
              <a:tr h="543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Adquisición De Bienes  Y Servicios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1.710.868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71,91%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effectLst/>
                          <a:latin typeface="Montserrat" panose="00000500000000000000" pitchFamily="2" charset="0"/>
                        </a:rPr>
                        <a:t>                            1.612.135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94,23%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681.752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39,85%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665.934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38,92%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705750"/>
                  </a:ext>
                </a:extLst>
              </a:tr>
              <a:tr h="543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Transferencias Corrientes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368.977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15,51%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effectLst/>
                          <a:latin typeface="Montserrat" panose="00000500000000000000" pitchFamily="2" charset="0"/>
                        </a:rPr>
                        <a:t>  15.392                               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4,17%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12.942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3,51%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12.942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3,51%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7649513"/>
                  </a:ext>
                </a:extLst>
              </a:tr>
              <a:tr h="543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Gastos De Comercialización Y Producción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164.697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6,92%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effectLst/>
                          <a:latin typeface="Montserrat" panose="00000500000000000000" pitchFamily="2" charset="0"/>
                        </a:rPr>
                        <a:t>                                   7.535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4,58%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6.113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3,71%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6.109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3,71%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50316"/>
                  </a:ext>
                </a:extLst>
              </a:tr>
              <a:tr h="543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Gastos Por Tributos, Multas, Sanciones E Intereses De Mora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4.935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0,21%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effectLst/>
                          <a:latin typeface="Montserrat" panose="00000500000000000000" pitchFamily="2" charset="0"/>
                        </a:rPr>
                        <a:t>1.010                                   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20,46%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1.010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20,46%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1.010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20,46%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373138"/>
                  </a:ext>
                </a:extLst>
              </a:tr>
              <a:tr h="42793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SUBTOTAL FUNCIONAMIENTO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2.371.185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99,66%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1.683.192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70,99%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748.917</a:t>
                      </a:r>
                      <a:endParaRPr lang="es-CO" sz="1000" b="1" i="0" u="none" strike="noStrike" dirty="0">
                        <a:solidFill>
                          <a:srgbClr val="FFFFFF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31,58%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732.780</a:t>
                      </a:r>
                      <a:endParaRPr lang="es-CO" sz="1000" b="1" i="0" u="none" strike="noStrike" dirty="0">
                        <a:solidFill>
                          <a:srgbClr val="FFFFFF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30,99%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51107"/>
                  </a:ext>
                </a:extLst>
              </a:tr>
              <a:tr h="4368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DEUDA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Servicio De La Deuda Pública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3.611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0,15%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56272"/>
                  </a:ext>
                </a:extLst>
              </a:tr>
              <a:tr h="2317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INVERSIÓN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Gestión Documental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4.403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0,19%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118913"/>
                  </a:ext>
                </a:extLst>
              </a:tr>
              <a:tr h="517087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TOTAL PRESUPUESTO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2.379.199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100,00%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1.683.192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70,99%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748.917</a:t>
                      </a:r>
                      <a:endParaRPr lang="es-CO" sz="1100" b="1" i="0" u="none" strike="noStrike" dirty="0">
                        <a:solidFill>
                          <a:srgbClr val="FFFFFF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31,58%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732.780</a:t>
                      </a:r>
                      <a:endParaRPr lang="es-CO" sz="1100" b="1" i="0" u="none" strike="noStrike" dirty="0">
                        <a:solidFill>
                          <a:srgbClr val="FFFFFF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30,99%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442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2841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CAB1538BCB24D872BFF6C025C7C91" ma:contentTypeVersion="17" ma:contentTypeDescription="Crear nuevo documento." ma:contentTypeScope="" ma:versionID="26493cb4f6ea159ebd6878512499a8fe">
  <xsd:schema xmlns:xsd="http://www.w3.org/2001/XMLSchema" xmlns:xs="http://www.w3.org/2001/XMLSchema" xmlns:p="http://schemas.microsoft.com/office/2006/metadata/properties" xmlns:ns1="http://schemas.microsoft.com/sharepoint/v3" xmlns:ns2="b61d6a7d-9cff-4fa8-ac7e-c8e11781a326" xmlns:ns3="435a11ef-c2bf-4d1e-b58b-639ade20a33f" targetNamespace="http://schemas.microsoft.com/office/2006/metadata/properties" ma:root="true" ma:fieldsID="f833bdda316ee9d93aecb423397f5215" ns1:_="" ns2:_="" ns3:_="">
    <xsd:import namespace="http://schemas.microsoft.com/sharepoint/v3"/>
    <xsd:import namespace="b61d6a7d-9cff-4fa8-ac7e-c8e11781a326"/>
    <xsd:import namespace="435a11ef-c2bf-4d1e-b58b-639ade20a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d6a7d-9cff-4fa8-ac7e-c8e11781a3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7d64430-ea87-422f-8994-68a2babe3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a11ef-c2bf-4d1e-b58b-639ade20a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a0a844e-30ed-483a-bf2b-182cd547dc13}" ma:internalName="TaxCatchAll" ma:showField="CatchAllData" ma:web="435a11ef-c2bf-4d1e-b58b-639ade20a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61d6a7d-9cff-4fa8-ac7e-c8e11781a326">
      <Terms xmlns="http://schemas.microsoft.com/office/infopath/2007/PartnerControls"/>
    </lcf76f155ced4ddcb4097134ff3c332f>
    <_ip_UnifiedCompliancePolicyUIAction xmlns="http://schemas.microsoft.com/sharepoint/v3" xsi:nil="true"/>
    <TaxCatchAll xmlns="435a11ef-c2bf-4d1e-b58b-639ade20a33f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548A593-27DD-43AF-889C-5B75C4FF00A6}"/>
</file>

<file path=customXml/itemProps2.xml><?xml version="1.0" encoding="utf-8"?>
<ds:datastoreItem xmlns:ds="http://schemas.openxmlformats.org/officeDocument/2006/customXml" ds:itemID="{80CDAF2D-B26D-414D-BFEB-CDC29B576BBF}"/>
</file>

<file path=customXml/itemProps3.xml><?xml version="1.0" encoding="utf-8"?>
<ds:datastoreItem xmlns:ds="http://schemas.openxmlformats.org/officeDocument/2006/customXml" ds:itemID="{6394862E-C44F-4778-B737-3E202FEE8696}"/>
</file>

<file path=docProps/app.xml><?xml version="1.0" encoding="utf-8"?>
<Properties xmlns="http://schemas.openxmlformats.org/officeDocument/2006/extended-properties" xmlns:vt="http://schemas.openxmlformats.org/officeDocument/2006/docPropsVTypes">
  <TotalTime>2253</TotalTime>
  <Words>578</Words>
  <Application>Microsoft Office PowerPoint</Application>
  <PresentationFormat>Panorámica</PresentationFormat>
  <Paragraphs>196</Paragraphs>
  <Slides>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Monserrat</vt:lpstr>
      <vt:lpstr>Montserrat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Fernanda Reyes Sarmiento</dc:creator>
  <cp:lastModifiedBy>Maria Fernanda Reyes Sarmiento</cp:lastModifiedBy>
  <cp:revision>14</cp:revision>
  <dcterms:created xsi:type="dcterms:W3CDTF">2024-02-12T21:59:26Z</dcterms:created>
  <dcterms:modified xsi:type="dcterms:W3CDTF">2024-06-05T15:00:31Z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0x01010094BCAB1538BCB24D872BFF6C025C7C91</vt:lpwstr>
  </property>
</Properties>
</file>