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81" r:id="rId2"/>
    <p:sldId id="3988" r:id="rId3"/>
    <p:sldId id="3987" r:id="rId4"/>
    <p:sldId id="3989" r:id="rId5"/>
    <p:sldId id="3985" r:id="rId6"/>
    <p:sldId id="398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3FE2E9-D846-4296-9BE2-52792019C060}" v="31" dt="2024-08-01T13:45:35.3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482" autoAdjust="0"/>
  </p:normalViewPr>
  <p:slideViewPr>
    <p:cSldViewPr snapToGrid="0">
      <p:cViewPr varScale="1">
        <p:scale>
          <a:sx n="102" d="100"/>
          <a:sy n="102" d="100"/>
        </p:scale>
        <p:origin x="8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Hilario Brito Lubo" userId="ca710823-68c8-4164-88e9-a50bdfe5f470" providerId="ADAL" clId="{C03FE2E9-D846-4296-9BE2-52792019C060}"/>
    <pc:docChg chg="custSel modSld">
      <pc:chgData name="Jose Hilario Brito Lubo" userId="ca710823-68c8-4164-88e9-a50bdfe5f470" providerId="ADAL" clId="{C03FE2E9-D846-4296-9BE2-52792019C060}" dt="2024-08-01T13:47:41.815" v="400" actId="20577"/>
      <pc:docMkLst>
        <pc:docMk/>
      </pc:docMkLst>
      <pc:sldChg chg="addSp delSp modSp mod">
        <pc:chgData name="Jose Hilario Brito Lubo" userId="ca710823-68c8-4164-88e9-a50bdfe5f470" providerId="ADAL" clId="{C03FE2E9-D846-4296-9BE2-52792019C060}" dt="2024-08-01T13:33:47.147" v="215" actId="20577"/>
        <pc:sldMkLst>
          <pc:docMk/>
          <pc:sldMk cId="750226945" sldId="3985"/>
        </pc:sldMkLst>
        <pc:spChg chg="mod">
          <ac:chgData name="Jose Hilario Brito Lubo" userId="ca710823-68c8-4164-88e9-a50bdfe5f470" providerId="ADAL" clId="{C03FE2E9-D846-4296-9BE2-52792019C060}" dt="2024-08-01T13:23:37.049" v="23" actId="20577"/>
          <ac:spMkLst>
            <pc:docMk/>
            <pc:sldMk cId="750226945" sldId="3985"/>
            <ac:spMk id="2" creationId="{CC227B4D-BEDB-D430-7B1A-363C95BBEE94}"/>
          </ac:spMkLst>
        </pc:spChg>
        <pc:spChg chg="mod">
          <ac:chgData name="Jose Hilario Brito Lubo" userId="ca710823-68c8-4164-88e9-a50bdfe5f470" providerId="ADAL" clId="{C03FE2E9-D846-4296-9BE2-52792019C060}" dt="2024-08-01T13:24:28.603" v="29" actId="20577"/>
          <ac:spMkLst>
            <pc:docMk/>
            <pc:sldMk cId="750226945" sldId="3985"/>
            <ac:spMk id="5" creationId="{2DFAD153-EE78-6891-E1B1-76CE3330EE99}"/>
          </ac:spMkLst>
        </pc:spChg>
        <pc:spChg chg="mod">
          <ac:chgData name="Jose Hilario Brito Lubo" userId="ca710823-68c8-4164-88e9-a50bdfe5f470" providerId="ADAL" clId="{C03FE2E9-D846-4296-9BE2-52792019C060}" dt="2024-08-01T13:33:47.147" v="215" actId="20577"/>
          <ac:spMkLst>
            <pc:docMk/>
            <pc:sldMk cId="750226945" sldId="3985"/>
            <ac:spMk id="17" creationId="{5F8154DE-F2A0-83E4-B732-913B98D761A9}"/>
          </ac:spMkLst>
        </pc:spChg>
        <pc:spChg chg="mod">
          <ac:chgData name="Jose Hilario Brito Lubo" userId="ca710823-68c8-4164-88e9-a50bdfe5f470" providerId="ADAL" clId="{C03FE2E9-D846-4296-9BE2-52792019C060}" dt="2024-08-01T13:24:38.921" v="35" actId="20577"/>
          <ac:spMkLst>
            <pc:docMk/>
            <pc:sldMk cId="750226945" sldId="3985"/>
            <ac:spMk id="18" creationId="{42E07B60-2DD0-1929-6058-41333E830584}"/>
          </ac:spMkLst>
        </pc:spChg>
        <pc:spChg chg="mod">
          <ac:chgData name="Jose Hilario Brito Lubo" userId="ca710823-68c8-4164-88e9-a50bdfe5f470" providerId="ADAL" clId="{C03FE2E9-D846-4296-9BE2-52792019C060}" dt="2024-08-01T13:27:55.787" v="47" actId="20577"/>
          <ac:spMkLst>
            <pc:docMk/>
            <pc:sldMk cId="750226945" sldId="3985"/>
            <ac:spMk id="20" creationId="{2DE67D98-DD94-A362-1B25-27C3A1546C68}"/>
          </ac:spMkLst>
        </pc:spChg>
        <pc:graphicFrameChg chg="add mod">
          <ac:chgData name="Jose Hilario Brito Lubo" userId="ca710823-68c8-4164-88e9-a50bdfe5f470" providerId="ADAL" clId="{C03FE2E9-D846-4296-9BE2-52792019C060}" dt="2024-08-01T13:25:53.921" v="41" actId="1076"/>
          <ac:graphicFrameMkLst>
            <pc:docMk/>
            <pc:sldMk cId="750226945" sldId="3985"/>
            <ac:graphicFrameMk id="3" creationId="{9EC7C633-C335-AEFF-278C-B99D7FC851D7}"/>
          </ac:graphicFrameMkLst>
        </pc:graphicFrameChg>
        <pc:graphicFrameChg chg="add mod">
          <ac:chgData name="Jose Hilario Brito Lubo" userId="ca710823-68c8-4164-88e9-a50bdfe5f470" providerId="ADAL" clId="{C03FE2E9-D846-4296-9BE2-52792019C060}" dt="2024-08-01T13:31:13.213" v="65"/>
          <ac:graphicFrameMkLst>
            <pc:docMk/>
            <pc:sldMk cId="750226945" sldId="3985"/>
            <ac:graphicFrameMk id="8" creationId="{A2BA8D54-F815-985D-644F-9E94FACFA2C3}"/>
          </ac:graphicFrameMkLst>
        </pc:graphicFrameChg>
        <pc:graphicFrameChg chg="del">
          <ac:chgData name="Jose Hilario Brito Lubo" userId="ca710823-68c8-4164-88e9-a50bdfe5f470" providerId="ADAL" clId="{C03FE2E9-D846-4296-9BE2-52792019C060}" dt="2024-08-01T13:25:13.748" v="36" actId="478"/>
          <ac:graphicFrameMkLst>
            <pc:docMk/>
            <pc:sldMk cId="750226945" sldId="3985"/>
            <ac:graphicFrameMk id="12" creationId="{9EC7C633-C335-AEFF-278C-B99D7FC851D7}"/>
          </ac:graphicFrameMkLst>
        </pc:graphicFrameChg>
        <pc:graphicFrameChg chg="del">
          <ac:chgData name="Jose Hilario Brito Lubo" userId="ca710823-68c8-4164-88e9-a50bdfe5f470" providerId="ADAL" clId="{C03FE2E9-D846-4296-9BE2-52792019C060}" dt="2024-08-01T13:28:30.961" v="48" actId="478"/>
          <ac:graphicFrameMkLst>
            <pc:docMk/>
            <pc:sldMk cId="750226945" sldId="3985"/>
            <ac:graphicFrameMk id="13" creationId="{A2BA8D54-F815-985D-644F-9E94FACFA2C3}"/>
          </ac:graphicFrameMkLst>
        </pc:graphicFrameChg>
      </pc:sldChg>
      <pc:sldChg chg="modSp mod">
        <pc:chgData name="Jose Hilario Brito Lubo" userId="ca710823-68c8-4164-88e9-a50bdfe5f470" providerId="ADAL" clId="{C03FE2E9-D846-4296-9BE2-52792019C060}" dt="2024-08-01T13:47:41.815" v="400" actId="20577"/>
        <pc:sldMkLst>
          <pc:docMk/>
          <pc:sldMk cId="3848284146" sldId="3986"/>
        </pc:sldMkLst>
        <pc:spChg chg="mod">
          <ac:chgData name="Jose Hilario Brito Lubo" userId="ca710823-68c8-4164-88e9-a50bdfe5f470" providerId="ADAL" clId="{C03FE2E9-D846-4296-9BE2-52792019C060}" dt="2024-08-01T13:46:04.951" v="365" actId="20577"/>
          <ac:spMkLst>
            <pc:docMk/>
            <pc:sldMk cId="3848284146" sldId="3986"/>
            <ac:spMk id="12" creationId="{9B143F61-04BA-AD1A-C386-72A085781114}"/>
          </ac:spMkLst>
        </pc:spChg>
        <pc:graphicFrameChg chg="mod modGraphic">
          <ac:chgData name="Jose Hilario Brito Lubo" userId="ca710823-68c8-4164-88e9-a50bdfe5f470" providerId="ADAL" clId="{C03FE2E9-D846-4296-9BE2-52792019C060}" dt="2024-08-01T13:47:41.815" v="400" actId="20577"/>
          <ac:graphicFrameMkLst>
            <pc:docMk/>
            <pc:sldMk cId="3848284146" sldId="3986"/>
            <ac:graphicFrameMk id="6" creationId="{2FA0701A-547C-3B31-F375-365FA08C2CE6}"/>
          </ac:graphicFrameMkLst>
        </pc:graphicFrameChg>
      </pc:sldChg>
      <pc:sldChg chg="addSp delSp modSp mod">
        <pc:chgData name="Jose Hilario Brito Lubo" userId="ca710823-68c8-4164-88e9-a50bdfe5f470" providerId="ADAL" clId="{C03FE2E9-D846-4296-9BE2-52792019C060}" dt="2024-08-01T13:22:43.466" v="19" actId="20577"/>
        <pc:sldMkLst>
          <pc:docMk/>
          <pc:sldMk cId="504113891" sldId="3988"/>
        </pc:sldMkLst>
        <pc:spChg chg="mod">
          <ac:chgData name="Jose Hilario Brito Lubo" userId="ca710823-68c8-4164-88e9-a50bdfe5f470" providerId="ADAL" clId="{C03FE2E9-D846-4296-9BE2-52792019C060}" dt="2024-08-01T13:22:43.466" v="19" actId="20577"/>
          <ac:spMkLst>
            <pc:docMk/>
            <pc:sldMk cId="504113891" sldId="3988"/>
            <ac:spMk id="4" creationId="{D49E631C-2480-3430-0A14-BA02F09FE125}"/>
          </ac:spMkLst>
        </pc:spChg>
        <pc:graphicFrameChg chg="add mod">
          <ac:chgData name="Jose Hilario Brito Lubo" userId="ca710823-68c8-4164-88e9-a50bdfe5f470" providerId="ADAL" clId="{C03FE2E9-D846-4296-9BE2-52792019C060}" dt="2024-08-01T13:22:04.583" v="13" actId="1076"/>
          <ac:graphicFrameMkLst>
            <pc:docMk/>
            <pc:sldMk cId="504113891" sldId="3988"/>
            <ac:graphicFrameMk id="5" creationId="{B19E50A1-86EE-0733-14D4-3A6AE5A1F530}"/>
          </ac:graphicFrameMkLst>
        </pc:graphicFrameChg>
        <pc:graphicFrameChg chg="del">
          <ac:chgData name="Jose Hilario Brito Lubo" userId="ca710823-68c8-4164-88e9-a50bdfe5f470" providerId="ADAL" clId="{C03FE2E9-D846-4296-9BE2-52792019C060}" dt="2024-08-01T13:20:19.458" v="0" actId="478"/>
          <ac:graphicFrameMkLst>
            <pc:docMk/>
            <pc:sldMk cId="504113891" sldId="3988"/>
            <ac:graphicFrameMk id="8" creationId="{B19E50A1-86EE-0733-14D4-3A6AE5A1F530}"/>
          </ac:graphicFrameMkLst>
        </pc:graphicFrameChg>
      </pc:sldChg>
      <pc:sldChg chg="modSp mod">
        <pc:chgData name="Jose Hilario Brito Lubo" userId="ca710823-68c8-4164-88e9-a50bdfe5f470" providerId="ADAL" clId="{C03FE2E9-D846-4296-9BE2-52792019C060}" dt="2024-08-01T13:23:24.217" v="21" actId="20577"/>
        <pc:sldMkLst>
          <pc:docMk/>
          <pc:sldMk cId="4039357887" sldId="3989"/>
        </pc:sldMkLst>
        <pc:spChg chg="mod">
          <ac:chgData name="Jose Hilario Brito Lubo" userId="ca710823-68c8-4164-88e9-a50bdfe5f470" providerId="ADAL" clId="{C03FE2E9-D846-4296-9BE2-52792019C060}" dt="2024-08-01T13:23:24.217" v="21" actId="20577"/>
          <ac:spMkLst>
            <pc:docMk/>
            <pc:sldMk cId="4039357887" sldId="3989"/>
            <ac:spMk id="13" creationId="{1C0F08CC-1233-9DCB-6B41-909B4A12887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jose_brito_unp_gov_co/Documents/PLANEACION/2024/desagregacion/PRESENTACION/JULIO/EXCEL%20GUIA%20PRESENTACION%20JUL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jose_brito_unp_gov_co/Documents/PLANEACION/2024/desagregacion/PRESENTACION/JULIO/EXCEL%20GUIA%20PRESENTACION%20JULI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972211213965012E-2"/>
          <c:y val="3.7336519097883415E-2"/>
          <c:w val="0.9016481120225841"/>
          <c:h val="0.79064956723580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Gráficas!$A$2</c:f>
              <c:strCache>
                <c:ptCount val="1"/>
                <c:pt idx="0">
                  <c:v>Apropiación Inicial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Gráficas!$B$2:$D$2</c:f>
              <c:numCache>
                <c:formatCode>_-"$"\ * #,##0_-;\-"$"\ * #,##0_-;_-"$"\ * "-"??_-;_-@_-</c:formatCode>
                <c:ptCount val="3"/>
                <c:pt idx="0">
                  <c:v>1338616</c:v>
                </c:pt>
                <c:pt idx="1">
                  <c:v>1866442</c:v>
                </c:pt>
                <c:pt idx="2">
                  <c:v>2379199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A-485F-9B39-B8853026F449}"/>
            </c:ext>
          </c:extLst>
        </c:ser>
        <c:ser>
          <c:idx val="1"/>
          <c:order val="1"/>
          <c:tx>
            <c:strRef>
              <c:f>Gráficas!$A$3</c:f>
              <c:strCache>
                <c:ptCount val="1"/>
                <c:pt idx="0">
                  <c:v>Apropiación Definitiva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Gráficas!$B$3:$D$3</c:f>
              <c:numCache>
                <c:formatCode>_-"$"\ * #,##0_-;\-"$"\ * #,##0_-;_-"$"\ * "-"??_-;_-@_-</c:formatCode>
                <c:ptCount val="3"/>
                <c:pt idx="0">
                  <c:v>1645168</c:v>
                </c:pt>
                <c:pt idx="1">
                  <c:v>2206467</c:v>
                </c:pt>
                <c:pt idx="2">
                  <c:v>2420195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5A-485F-9B39-B8853026F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42"/>
        <c:axId val="1296952368"/>
        <c:axId val="1418245872"/>
      </c:barChart>
      <c:lineChart>
        <c:grouping val="standard"/>
        <c:varyColors val="0"/>
        <c:ser>
          <c:idx val="4"/>
          <c:order val="2"/>
          <c:tx>
            <c:strRef>
              <c:f>Gráficas!$A$6</c:f>
              <c:strCache>
                <c:ptCount val="1"/>
                <c:pt idx="0">
                  <c:v>Compromisos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Gráficas!$B$6:$D$6</c:f>
              <c:numCache>
                <c:formatCode>0%</c:formatCode>
                <c:ptCount val="3"/>
                <c:pt idx="0">
                  <c:v>0.97102180446009156</c:v>
                </c:pt>
                <c:pt idx="1">
                  <c:v>0.97625344045480855</c:v>
                </c:pt>
                <c:pt idx="2">
                  <c:v>0.79104700241096271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5A-485F-9B39-B8853026F449}"/>
            </c:ext>
          </c:extLst>
        </c:ser>
        <c:ser>
          <c:idx val="5"/>
          <c:order val="3"/>
          <c:tx>
            <c:strRef>
              <c:f>Gráficas!$A$7</c:f>
              <c:strCache>
                <c:ptCount val="1"/>
                <c:pt idx="0">
                  <c:v>Obligaciones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Gráficas!$B$1:$D$1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Gráficas!$B$7:$D$7</c:f>
              <c:numCache>
                <c:formatCode>0%</c:formatCode>
                <c:ptCount val="3"/>
                <c:pt idx="0">
                  <c:v>0.76681530396895636</c:v>
                </c:pt>
                <c:pt idx="1">
                  <c:v>0.77499867435134995</c:v>
                </c:pt>
                <c:pt idx="2">
                  <c:v>0.47085668716776952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5A-485F-9B39-B8853026F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1411918576"/>
        <c:axId val="1246167951"/>
      </c:lineChart>
      <c:catAx>
        <c:axId val="129695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8245872"/>
        <c:crosses val="autoZero"/>
        <c:auto val="1"/>
        <c:lblAlgn val="ctr"/>
        <c:lblOffset val="100"/>
        <c:noMultiLvlLbl val="0"/>
      </c:catAx>
      <c:valAx>
        <c:axId val="1418245872"/>
        <c:scaling>
          <c:orientation val="minMax"/>
        </c:scaling>
        <c:delete val="0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96952368"/>
        <c:crosses val="autoZero"/>
        <c:crossBetween val="between"/>
      </c:valAx>
      <c:valAx>
        <c:axId val="1246167951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1918576"/>
        <c:crosses val="max"/>
        <c:crossBetween val="between"/>
      </c:valAx>
      <c:catAx>
        <c:axId val="141191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461679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l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dLbl>
          <c:idx val="0"/>
          <c:layout>
            <c:manualLayout>
              <c:x val="8.8888888888888837E-2"/>
              <c:y val="-1.39581510644502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gradFill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Gráficas!$A$77</c:f>
              <c:strCache>
                <c:ptCount val="1"/>
                <c:pt idx="0">
                  <c:v>INVERSIÓN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Gráficas!$B$76:$D$76</c:f>
              <c:strCache>
                <c:ptCount val="3"/>
                <c:pt idx="0">
                  <c:v>APROPIACIÓN</c:v>
                </c:pt>
                <c:pt idx="1">
                  <c:v>COMPROMISO</c:v>
                </c:pt>
                <c:pt idx="2">
                  <c:v>OBLIGACIÓN</c:v>
                </c:pt>
              </c:strCache>
            </c:strRef>
          </c:cat>
          <c:val>
            <c:numRef>
              <c:f>Gráficas!$B$77:$D$77</c:f>
              <c:numCache>
                <c:formatCode>_("$"* #,##0.00_);_("$"* \(#,##0.00\);_("$"* "-"??_);_(@_)</c:formatCode>
                <c:ptCount val="3"/>
                <c:pt idx="0">
                  <c:v>4403.31394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96-4F07-9961-01C74D03B7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1942463"/>
        <c:axId val="12548559"/>
      </c:barChart>
      <c:catAx>
        <c:axId val="431942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548559"/>
        <c:crosses val="autoZero"/>
        <c:auto val="1"/>
        <c:lblAlgn val="ctr"/>
        <c:lblOffset val="100"/>
        <c:noMultiLvlLbl val="0"/>
      </c:catAx>
      <c:valAx>
        <c:axId val="125485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431942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Gráficas!$B$50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5419990001676461E-2"/>
                  <c:y val="4.97903088017600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6B-4E93-A27A-15A0A9771A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Gráficas!$B$51:$B$53</c:f>
              <c:numCache>
                <c:formatCode>_-"$"\ * #,##0_-;\-"$"\ * #,##0_-;_-"$"\ * "-"??_-;_-@_-</c:formatCode>
                <c:ptCount val="3"/>
                <c:pt idx="0">
                  <c:v>2412181.815378</c:v>
                </c:pt>
                <c:pt idx="1">
                  <c:v>3610.7117020000001</c:v>
                </c:pt>
                <c:pt idx="2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6B-4E93-A27A-15A0A9771AC9}"/>
            </c:ext>
          </c:extLst>
        </c:ser>
        <c:ser>
          <c:idx val="1"/>
          <c:order val="1"/>
          <c:tx>
            <c:strRef>
              <c:f>Gráficas!$C$50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3507735107859563E-2"/>
                  <c:y val="7.90648167832725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6B-4E93-A27A-15A0A9771A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Gráficas!$C$51:$C$53</c:f>
              <c:numCache>
                <c:formatCode>_-"$"\ * #,##0_-;\-"$"\ * #,##0_-;_-"$"\ * "-"??_-;_-@_-</c:formatCode>
                <c:ptCount val="3"/>
                <c:pt idx="0">
                  <c:v>1914488.0048007299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6B-4E93-A27A-15A0A9771AC9}"/>
            </c:ext>
          </c:extLst>
        </c:ser>
        <c:ser>
          <c:idx val="2"/>
          <c:order val="2"/>
          <c:tx>
            <c:strRef>
              <c:f>Gráficas!$D$50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712466640789842E-2"/>
                  <c:y val="7.99272980300030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6B-4E93-A27A-15A0A9771A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Gráficas!$A$51:$A$53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Gráficas!$D$51:$D$53</c:f>
              <c:numCache>
                <c:formatCode>_-"$"\ * #,##0_-;\-"$"\ * #,##0_-;_-"$"\ * "-"??_-;_-@_-</c:formatCode>
                <c:ptCount val="3"/>
                <c:pt idx="0">
                  <c:v>1139565.4882375896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6B-4E93-A27A-15A0A9771AC9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"/>
        <c:axId val="1414673152"/>
        <c:axId val="1294766208"/>
      </c:barChart>
      <c:catAx>
        <c:axId val="141467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94766208"/>
        <c:crosses val="autoZero"/>
        <c:auto val="1"/>
        <c:lblAlgn val="ctr"/>
        <c:lblOffset val="100"/>
        <c:noMultiLvlLbl val="0"/>
      </c:catAx>
      <c:valAx>
        <c:axId val="1294766208"/>
        <c:scaling>
          <c:orientation val="minMax"/>
          <c:max val="2400000"/>
          <c:min val="0"/>
        </c:scaling>
        <c:delete val="1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crossAx val="141467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Gráficas!$B$64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3562291045224321E-3"/>
                  <c:y val="-3.73272146745919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B2-4079-9E96-1C83D62AC406}"/>
                </c:ext>
              </c:extLst>
            </c:dLbl>
            <c:dLbl>
              <c:idx val="2"/>
              <c:layout>
                <c:manualLayout>
                  <c:x val="-2.3938927460651568E-2"/>
                  <c:y val="-3.12286378904195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B2-4079-9E96-1C83D62AC406}"/>
                </c:ext>
              </c:extLst>
            </c:dLbl>
            <c:dLbl>
              <c:idx val="3"/>
              <c:layout>
                <c:manualLayout>
                  <c:x val="-7.9796424868839293E-3"/>
                  <c:y val="-1.87371827342516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B2-4079-9E96-1C83D62AC406}"/>
                </c:ext>
              </c:extLst>
            </c:dLbl>
            <c:dLbl>
              <c:idx val="4"/>
              <c:layout>
                <c:manualLayout>
                  <c:x val="-1.4831201243885674E-2"/>
                  <c:y val="-6.843322690341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B2-4079-9E96-1C83D62AC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Gráficas!$B$65:$B$69</c:f>
              <c:numCache>
                <c:formatCode>_-"$"\ * #,##0_-;\-"$"\ * #,##0_-;_-"$"\ * "-"??_-;_-@_-</c:formatCode>
                <c:ptCount val="5"/>
                <c:pt idx="0">
                  <c:v>121708.9</c:v>
                </c:pt>
                <c:pt idx="1">
                  <c:v>1954778.7</c:v>
                </c:pt>
                <c:pt idx="2">
                  <c:v>125066.1</c:v>
                </c:pt>
                <c:pt idx="3">
                  <c:v>205693.51537800001</c:v>
                </c:pt>
                <c:pt idx="4">
                  <c:v>4934.6000000000004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B2-4079-9E96-1C83D62AC406}"/>
            </c:ext>
          </c:extLst>
        </c:ser>
        <c:ser>
          <c:idx val="1"/>
          <c:order val="1"/>
          <c:tx>
            <c:strRef>
              <c:f>Gráficas!$C$64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7022870786340326E-2"/>
                  <c:y val="2.45894786538449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B2-4079-9E96-1C83D62AC406}"/>
                </c:ext>
              </c:extLst>
            </c:dLbl>
            <c:dLbl>
              <c:idx val="3"/>
              <c:layout>
                <c:manualLayout>
                  <c:x val="3.9898212434418545E-3"/>
                  <c:y val="1.87371827342516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DB2-4079-9E96-1C83D62AC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Gráficas!$C$65:$C$69</c:f>
              <c:numCache>
                <c:formatCode>_-"$"\ * #,##0_-;\-"$"\ * #,##0_-;_-"$"\ * "-"??_-;_-@_-</c:formatCode>
                <c:ptCount val="5"/>
                <c:pt idx="0">
                  <c:v>69995.15653973</c:v>
                </c:pt>
                <c:pt idx="1">
                  <c:v>1663222.4812937099</c:v>
                </c:pt>
                <c:pt idx="2">
                  <c:v>24110.58143129</c:v>
                </c:pt>
                <c:pt idx="3">
                  <c:v>156149.88049700001</c:v>
                </c:pt>
                <c:pt idx="4">
                  <c:v>1009.905039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B2-4079-9E96-1C83D62AC406}"/>
            </c:ext>
          </c:extLst>
        </c:ser>
        <c:ser>
          <c:idx val="2"/>
          <c:order val="2"/>
          <c:tx>
            <c:strRef>
              <c:f>Gráficas!$D$64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54795639470956E-2"/>
                  <c:y val="-4.3646324610625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B2-4079-9E96-1C83D62AC406}"/>
                </c:ext>
              </c:extLst>
            </c:dLbl>
            <c:dLbl>
              <c:idx val="1"/>
              <c:layout>
                <c:manualLayout>
                  <c:x val="3.1918569947535419E-2"/>
                  <c:y val="-1.87371827342516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DB2-4079-9E96-1C83D62AC406}"/>
                </c:ext>
              </c:extLst>
            </c:dLbl>
            <c:dLbl>
              <c:idx val="2"/>
              <c:layout>
                <c:manualLayout>
                  <c:x val="5.9847318651628919E-3"/>
                  <c:y val="-4.9965820624671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B2-4079-9E96-1C83D62AC406}"/>
                </c:ext>
              </c:extLst>
            </c:dLbl>
            <c:dLbl>
              <c:idx val="3"/>
              <c:layout>
                <c:manualLayout>
                  <c:x val="2.1944016838930602E-2"/>
                  <c:y val="-6.2457275780838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DB2-4079-9E96-1C83D62AC406}"/>
                </c:ext>
              </c:extLst>
            </c:dLbl>
            <c:dLbl>
              <c:idx val="4"/>
              <c:layout>
                <c:manualLayout>
                  <c:x val="-1.5537269434303593E-16"/>
                  <c:y val="-6.843322690341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B2-4079-9E96-1C83D62AC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Gráficas!$A$65:$A$69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Gráficas!$D$65:$D$69</c:f>
              <c:numCache>
                <c:formatCode>_-"$"\ * #,##0_-;\-"$"\ * #,##0_-;_-"$"\ * "-"??_-;_-@_-</c:formatCode>
                <c:ptCount val="5"/>
                <c:pt idx="0">
                  <c:v>69976.447694459988</c:v>
                </c:pt>
                <c:pt idx="1">
                  <c:v>1040715.78360913</c:v>
                </c:pt>
                <c:pt idx="2">
                  <c:v>20007.590407</c:v>
                </c:pt>
                <c:pt idx="3">
                  <c:v>7855.765488</c:v>
                </c:pt>
                <c:pt idx="4">
                  <c:v>1009.901039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B2-4079-9E96-1C83D62AC4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44194224"/>
        <c:axId val="1333893632"/>
      </c:barChart>
      <c:catAx>
        <c:axId val="134419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333893632"/>
        <c:crosses val="autoZero"/>
        <c:auto val="1"/>
        <c:lblAlgn val="ctr"/>
        <c:lblOffset val="100"/>
        <c:noMultiLvlLbl val="0"/>
      </c:catAx>
      <c:valAx>
        <c:axId val="1333893632"/>
        <c:scaling>
          <c:orientation val="minMax"/>
        </c:scaling>
        <c:delete val="1"/>
        <c:axPos val="l"/>
        <c:numFmt formatCode="_-&quot;$&quot;\ * #,##0_-;\-&quot;$&quot;\ * #,##0_-;_-&quot;$&quot;\ * &quot;-&quot;??_-;_-@_-" sourceLinked="1"/>
        <c:majorTickMark val="none"/>
        <c:minorTickMark val="none"/>
        <c:tickLblPos val="nextTo"/>
        <c:crossAx val="134419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ADE2-A1C9-492C-9DD6-88D578BA884E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0447-340E-4350-BE58-26C9830653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93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2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83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379F-493D-42A6-838B-BE49AAD0FAC3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97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45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489B0-4B34-472F-6108-4CB3ABBDB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C8BB6-02D7-0DE3-055D-68D4A4419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88EF-E70A-DF99-404F-1261BE53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BDCDE-0E57-E0B8-76E3-A5E8B1D7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30E5C-81F4-71AF-CB01-C169D4AB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9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07F93-3742-23F5-4D53-B79A766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98957E-802F-2D08-0CCF-12F1315E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C5593-19F6-FDEB-9C08-1B15DC7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E3BCC-4EC6-7C46-CCF3-21F23EB1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982B8-9BCD-A2A6-BA63-F7563B5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D2707E-960F-3A16-29D9-90D2E973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BBB3B-E52C-1B15-634A-3273BF50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02F31D-4C9D-008A-4BEC-C16E8D7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1AC16-763A-7D38-BF0B-276F2458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4F708-7F7A-6AD3-834A-9F1530B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5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77A9-597B-03A3-42A0-B9D057D5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1016-262D-72B3-1721-88A81D6C9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A2AD5-363E-B730-16B6-1F647AF1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FCDF7-5BBE-3B7F-9732-20A9B004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FF8D5-FBDD-F000-FAD1-64C12CE5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F32A2-A743-0B29-FF11-D069D873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BC97C-59ED-CC18-B2E4-47DE9525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59C91D-F066-92FA-B4AD-E4D2B723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2E3A0-6BA3-AB3C-F016-51AD1253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653E-35B9-BEE3-EDF9-C7DF7B2A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08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FC697-ABC0-F2CE-EB62-E568A567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A3CD-3F69-F916-F046-42C0DD522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7CB8C-6871-5118-53B5-0AA2B26FD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EF7C0-4856-0946-215C-1ACA3466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8FD7-B2CC-1512-4ED5-30941344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57E61-DE83-55B5-D98A-56019DD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47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231FE-8624-BF85-0B84-2F7C9DB3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0577D-A62E-19B1-1B5E-09FFCC18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1A2-E57D-08A9-B933-B8AB558F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D01D1A-6646-EA6B-9A3E-713FD9C6D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DE10A0-65F7-E503-B1D2-D498560A3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05F614-2F56-3EBD-987E-2A4B0CAD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1513A-8116-101B-864F-7941B73B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E8110-E1FC-1C1F-1B4D-BF2D37C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1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717A-97A8-4842-0F35-4548462D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9619A1-EBC0-118C-1985-7E7577B4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E42C57-FF2D-CBA7-A242-48C95A5A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488B79-1514-131F-1D54-9041D39A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1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3510A-2C9E-FCE9-61A4-298AEAE3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3BF1-2921-EB30-4AB4-51A0763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05F053-9F67-D0CA-2FBF-CBE009D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2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B25A9-31C7-4433-5D81-0DFE47A6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8C4C0-F6C9-EE78-9FFB-9F1446B8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A0D6B3-6A82-48DB-3CE6-69001511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60CA-1F61-9939-4C0B-AE95BB9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0FB44-A753-C2BC-4EDE-185DEBC9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A19B6-4ACC-EBC9-E6B0-B081B06E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64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EFF5-0C19-585E-7F76-4733A2D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6C5A8-C647-AD4D-3C7E-6CB55D40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559F4-F341-148A-91A3-38A50FC05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C97AA-7257-091B-C840-A731FC89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AF1E5-72E3-4470-7F41-042C557F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5F27F-6F74-C675-0C11-47DF3CBE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9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0F425B-DE67-01DD-84B3-0FF541D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75A19-85DB-A9DB-EDB0-8061346B7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83DEC-7F8A-6DE7-65E8-0F744B8BF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BA4-9F61-47B1-95D6-6ECFDFB06266}" type="datetimeFigureOut">
              <a:rPr lang="es-CO" smtClean="0"/>
              <a:t>1/08/2024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036B52-B5D4-BF09-B599-3ECE2C931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4330-C066-D7E4-C12D-BEAF9DCE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4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chart" Target="../charts/chart1.xm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6.svg"/><Relationship Id="rId4" Type="http://schemas.openxmlformats.org/officeDocument/2006/relationships/image" Target="../media/image8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E0EC3FDA-6F4D-4069-9F62-23709D79E637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90C9680D-D8F5-9AB9-13D2-7DBAC8C24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11F5D4E-7973-8720-64E0-6D66A713935B}"/>
              </a:ext>
            </a:extLst>
          </p:cNvPr>
          <p:cNvSpPr txBox="1"/>
          <p:nvPr/>
        </p:nvSpPr>
        <p:spPr>
          <a:xfrm>
            <a:off x="627825" y="2063970"/>
            <a:ext cx="8704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Presupuesto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2022 - 2024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6645D16-7A56-EA06-8643-E1B4A048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9AC75E5-A6C3-A0C2-A528-E1580CA2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1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282026" y="753668"/>
            <a:ext cx="67402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</a:t>
            </a:r>
            <a:r>
              <a:rPr lang="es-CO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2022-2024</a:t>
            </a:r>
          </a:p>
          <a:p>
            <a:pPr algn="ctr"/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Apropiación y Ejecución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67730" y="919016"/>
            <a:ext cx="745671" cy="745671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2B50E005-E44A-0A69-93F3-CF8BFDFFA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329229" y="1850484"/>
            <a:ext cx="1229114" cy="122911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49E631C-2480-3430-0A14-BA02F09FE125}"/>
              </a:ext>
            </a:extLst>
          </p:cNvPr>
          <p:cNvSpPr txBox="1"/>
          <p:nvPr/>
        </p:nvSpPr>
        <p:spPr>
          <a:xfrm>
            <a:off x="948806" y="6314895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Cifras en millones de pesos. </a:t>
            </a:r>
            <a:r>
              <a:rPr lang="es-MX" sz="900" b="1" dirty="0">
                <a:latin typeface="Montserrat" panose="00000500000000000000" pitchFamily="2" charset="0"/>
                <a:ea typeface="Verdana" panose="020B0604030504040204" pitchFamily="34" charset="0"/>
              </a:rPr>
              <a:t>Fuente:</a:t>
            </a:r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 SIIF Nación II  - 31 de diciembre de cada vigencia. </a:t>
            </a:r>
          </a:p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* Corte julio 2024</a:t>
            </a:r>
            <a:endParaRPr lang="es-CO" sz="9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67C608-1065-5C1A-E8F0-2A6781AABF3F}"/>
              </a:ext>
            </a:extLst>
          </p:cNvPr>
          <p:cNvSpPr txBox="1"/>
          <p:nvPr/>
        </p:nvSpPr>
        <p:spPr>
          <a:xfrm>
            <a:off x="9430720" y="3079598"/>
            <a:ext cx="2761280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2022: </a:t>
            </a:r>
            <a:r>
              <a:rPr lang="es-ES" sz="1050" dirty="0">
                <a:latin typeface="Montserrat" pitchFamily="2" charset="0"/>
              </a:rPr>
              <a:t>Producto de la gestión institucional se aprobó adición presupuestal por</a:t>
            </a:r>
            <a:r>
              <a:rPr lang="es-ES" sz="1050" b="1" dirty="0">
                <a:latin typeface="Montserrat" pitchFamily="2" charset="0"/>
              </a:rPr>
              <a:t> $306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(23% adición al presupuesto  inicial).</a:t>
            </a:r>
          </a:p>
          <a:p>
            <a:pPr algn="just"/>
            <a:endParaRPr lang="es-ES" sz="1050" dirty="0"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2023:  </a:t>
            </a:r>
            <a:r>
              <a:rPr lang="es-ES" sz="1050" dirty="0">
                <a:latin typeface="Montserrat" pitchFamily="2" charset="0"/>
              </a:rPr>
              <a:t>Producto de la gestión institucional se aprobó adición presupuestal por</a:t>
            </a:r>
            <a:r>
              <a:rPr lang="es-ES" sz="1050" b="1" dirty="0">
                <a:latin typeface="Montserrat" pitchFamily="2" charset="0"/>
              </a:rPr>
              <a:t> $340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(18% adición al presupuesto inicial).</a:t>
            </a:r>
          </a:p>
          <a:p>
            <a:pPr algn="just"/>
            <a:endParaRPr lang="es-ES" sz="1050" b="1" dirty="0">
              <a:solidFill>
                <a:srgbClr val="D54853"/>
              </a:solidFill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2024:  </a:t>
            </a:r>
            <a:r>
              <a:rPr lang="es-ES" sz="1050" dirty="0">
                <a:latin typeface="Montserrat" pitchFamily="2" charset="0"/>
              </a:rPr>
              <a:t>Producto de la gestión institucional se aprobó incorporación presupuestal por</a:t>
            </a:r>
            <a:r>
              <a:rPr lang="es-ES" sz="1050" b="1" dirty="0">
                <a:latin typeface="Montserrat" pitchFamily="2" charset="0"/>
              </a:rPr>
              <a:t> $40.9 mil millones. </a:t>
            </a:r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(1.72% adición al presupuesto inicial).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050" b="1" dirty="0">
              <a:solidFill>
                <a:srgbClr val="D54853"/>
              </a:solidFill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050" b="1" dirty="0">
              <a:latin typeface="Montserrat" pitchFamily="2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19E50A1-86EE-0733-14D4-3A6AE5A1F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937298"/>
              </p:ext>
            </p:extLst>
          </p:nvPr>
        </p:nvGraphicFramePr>
        <p:xfrm>
          <a:off x="-24365" y="1657292"/>
          <a:ext cx="9934311" cy="474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50411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40024" y="1167136"/>
            <a:ext cx="745671" cy="74567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9922EA3-406C-C9BA-2AF6-056D9CAEDE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58142" y="1262538"/>
            <a:ext cx="1309379" cy="13093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D51B6-B79C-4706-566A-B51A5845670F}"/>
              </a:ext>
            </a:extLst>
          </p:cNvPr>
          <p:cNvSpPr txBox="1"/>
          <p:nvPr/>
        </p:nvSpPr>
        <p:spPr>
          <a:xfrm>
            <a:off x="795787" y="6142062"/>
            <a:ext cx="131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Cifras en millones. </a:t>
            </a:r>
          </a:p>
          <a:p>
            <a:r>
              <a:rPr lang="es-ES" sz="900" dirty="0"/>
              <a:t>*Fuente: SIIF Nación</a:t>
            </a:r>
            <a:endParaRPr lang="es-CO" sz="9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3E3364-374E-734E-2430-EF22AE2C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443563"/>
              </p:ext>
            </p:extLst>
          </p:nvPr>
        </p:nvGraphicFramePr>
        <p:xfrm>
          <a:off x="838200" y="2514625"/>
          <a:ext cx="102362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68">
                  <a:extLst>
                    <a:ext uri="{9D8B030D-6E8A-4147-A177-3AD203B41FA5}">
                      <a16:colId xmlns:a16="http://schemas.microsoft.com/office/drawing/2014/main" val="1030558747"/>
                    </a:ext>
                  </a:extLst>
                </a:gridCol>
                <a:gridCol w="1453274">
                  <a:extLst>
                    <a:ext uri="{9D8B030D-6E8A-4147-A177-3AD203B41FA5}">
                      <a16:colId xmlns:a16="http://schemas.microsoft.com/office/drawing/2014/main" val="27243275"/>
                    </a:ext>
                  </a:extLst>
                </a:gridCol>
                <a:gridCol w="923469">
                  <a:extLst>
                    <a:ext uri="{9D8B030D-6E8A-4147-A177-3AD203B41FA5}">
                      <a16:colId xmlns:a16="http://schemas.microsoft.com/office/drawing/2014/main" val="4052616637"/>
                    </a:ext>
                  </a:extLst>
                </a:gridCol>
                <a:gridCol w="1701532">
                  <a:extLst>
                    <a:ext uri="{9D8B030D-6E8A-4147-A177-3AD203B41FA5}">
                      <a16:colId xmlns:a16="http://schemas.microsoft.com/office/drawing/2014/main" val="136179696"/>
                    </a:ext>
                  </a:extLst>
                </a:gridCol>
                <a:gridCol w="1323414">
                  <a:extLst>
                    <a:ext uri="{9D8B030D-6E8A-4147-A177-3AD203B41FA5}">
                      <a16:colId xmlns:a16="http://schemas.microsoft.com/office/drawing/2014/main" val="9262385"/>
                    </a:ext>
                  </a:extLst>
                </a:gridCol>
                <a:gridCol w="1559988">
                  <a:extLst>
                    <a:ext uri="{9D8B030D-6E8A-4147-A177-3AD203B41FA5}">
                      <a16:colId xmlns:a16="http://schemas.microsoft.com/office/drawing/2014/main" val="1712671050"/>
                    </a:ext>
                  </a:extLst>
                </a:gridCol>
                <a:gridCol w="1140855">
                  <a:extLst>
                    <a:ext uri="{9D8B030D-6E8A-4147-A177-3AD203B41FA5}">
                      <a16:colId xmlns:a16="http://schemas.microsoft.com/office/drawing/2014/main" val="1026918216"/>
                    </a:ext>
                  </a:extLst>
                </a:gridCol>
              </a:tblGrid>
              <a:tr h="46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CATEGORÍA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2022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75350"/>
                  </a:ext>
                </a:extLst>
              </a:tr>
              <a:tr h="3789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143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400" b="0" i="0" u="none" strike="noStrike" dirty="0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1.624.904,07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98,77%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2.192.978,49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99,39%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0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$ 2.412.181,82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46901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u="none" strike="noStrike">
                          <a:effectLst/>
                          <a:latin typeface="Montserrat" panose="00000500000000000000" pitchFamily="2" charset="0"/>
                        </a:rPr>
                        <a:t>SERVICIO A LA DEUDA PÚBLICA</a:t>
                      </a:r>
                      <a:endParaRPr lang="es-ES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11.264,21 </a:t>
                      </a:r>
                    </a:p>
                  </a:txBody>
                  <a:tcPr marL="9525" marR="171450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0,68%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8.488,57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0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$ 3.610,71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30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9.000,00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0,55%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5.000,00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0,23%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0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$ 4.403,31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192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 TOTA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L</a:t>
                      </a:r>
                      <a:endParaRPr lang="es-CO" sz="1400" b="1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1.645.168,28 </a:t>
                      </a:r>
                    </a:p>
                  </a:txBody>
                  <a:tcPr marL="9525" marR="171450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2.206.467,06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CO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$ 2.420.195,84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3890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4B880CEF-E4DA-5E18-B5F1-41358B4E8648}"/>
              </a:ext>
            </a:extLst>
          </p:cNvPr>
          <p:cNvSpPr txBox="1"/>
          <p:nvPr/>
        </p:nvSpPr>
        <p:spPr>
          <a:xfrm>
            <a:off x="2538918" y="1378813"/>
            <a:ext cx="39960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Distribución Presupuestal</a:t>
            </a:r>
          </a:p>
          <a:p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Grandes rubros</a:t>
            </a:r>
          </a:p>
        </p:txBody>
      </p:sp>
    </p:spTree>
    <p:extLst>
      <p:ext uri="{BB962C8B-B14F-4D97-AF65-F5344CB8AC3E}">
        <p14:creationId xmlns:p14="http://schemas.microsoft.com/office/powerpoint/2010/main" val="73996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37B-278B-0617-3866-0CC49A0E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93BCB1-E4E5-2DB4-6B50-6026AD3C0198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D46258E1-AE80-9A18-7924-17BE7E9D4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C0F08CC-1233-9DCB-6B41-909B4A12887A}"/>
              </a:ext>
            </a:extLst>
          </p:cNvPr>
          <p:cNvSpPr txBox="1"/>
          <p:nvPr/>
        </p:nvSpPr>
        <p:spPr>
          <a:xfrm>
            <a:off x="627825" y="2063970"/>
            <a:ext cx="8704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Seguimiento a la Ejecución Presupuestal de la Vigencia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Corte: Julio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B7CBC65-0399-967C-118A-57875317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C0F1D9F-CC6D-471B-B2E8-15E2795E01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5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006085-3366-056D-5DFC-AD10242279D1}"/>
              </a:ext>
            </a:extLst>
          </p:cNvPr>
          <p:cNvSpPr/>
          <p:nvPr/>
        </p:nvSpPr>
        <p:spPr>
          <a:xfrm>
            <a:off x="5690030" y="4308740"/>
            <a:ext cx="6366201" cy="2158840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F571BF-0061-07F3-0F62-DACC64D31115}"/>
              </a:ext>
            </a:extLst>
          </p:cNvPr>
          <p:cNvSpPr/>
          <p:nvPr/>
        </p:nvSpPr>
        <p:spPr>
          <a:xfrm>
            <a:off x="5690031" y="1270161"/>
            <a:ext cx="6366201" cy="2470566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BC58821-7DF6-C7D5-4171-E930DFF71443}"/>
              </a:ext>
            </a:extLst>
          </p:cNvPr>
          <p:cNvSpPr/>
          <p:nvPr/>
        </p:nvSpPr>
        <p:spPr>
          <a:xfrm>
            <a:off x="135768" y="1707337"/>
            <a:ext cx="5296888" cy="3677464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3A3B5-DEEA-BBE8-DD1A-04B2E489993A}"/>
              </a:ext>
            </a:extLst>
          </p:cNvPr>
          <p:cNvSpPr txBox="1"/>
          <p:nvPr/>
        </p:nvSpPr>
        <p:spPr>
          <a:xfrm>
            <a:off x="8114190" y="6637325"/>
            <a:ext cx="4242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Fuente: SIIF NACIÓN- Cifra en millones – Corte octubre 23/ 2023.</a:t>
            </a:r>
            <a:endParaRPr lang="es-CO" sz="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DFAD153-EE78-6891-E1B1-76CE3330EE99}"/>
              </a:ext>
            </a:extLst>
          </p:cNvPr>
          <p:cNvSpPr/>
          <p:nvPr/>
        </p:nvSpPr>
        <p:spPr>
          <a:xfrm>
            <a:off x="561975" y="5508361"/>
            <a:ext cx="4496056" cy="107882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>
                <a:solidFill>
                  <a:srgbClr val="FFFFFF"/>
                </a:solidFill>
                <a:latin typeface="Montserrat" panose="00000500000000000000" pitchFamily="2" charset="0"/>
                <a:ea typeface="Verdana" panose="020B0604030504040204" pitchFamily="34" charset="0"/>
              </a:rPr>
              <a:t>79,10</a:t>
            </a:r>
            <a:r>
              <a:rPr lang="es-CO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(Compromiso  - RP)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Comportamiento normal según periodo de corte.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E8C813A-F6BE-722E-6D4A-F5E53549F24A}"/>
              </a:ext>
            </a:extLst>
          </p:cNvPr>
          <p:cNvSpPr txBox="1"/>
          <p:nvPr/>
        </p:nvSpPr>
        <p:spPr>
          <a:xfrm>
            <a:off x="430817" y="1068674"/>
            <a:ext cx="3344495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1400" dirty="0"/>
              <a:t>Presupuesto 2024</a:t>
            </a:r>
          </a:p>
          <a:p>
            <a:r>
              <a:rPr lang="es-CO" sz="2000" b="1" dirty="0"/>
              <a:t>$2.420.195 millones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227B4D-BEDB-D430-7B1A-363C95BBEE94}"/>
              </a:ext>
            </a:extLst>
          </p:cNvPr>
          <p:cNvSpPr txBox="1"/>
          <p:nvPr/>
        </p:nvSpPr>
        <p:spPr>
          <a:xfrm>
            <a:off x="1624924" y="112953"/>
            <a:ext cx="92469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defRPr/>
            </a:pPr>
            <a:r>
              <a:rPr lang="es-MX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Seguimiento Presupuestal 2024</a:t>
            </a:r>
          </a:p>
          <a:p>
            <a:pPr algn="ctr" fontAlgn="base">
              <a:defRPr/>
            </a:pPr>
            <a:r>
              <a:rPr lang="es-MX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Corte: Julio</a:t>
            </a:r>
            <a:endParaRPr lang="es-ES" sz="2200" dirty="0">
              <a:solidFill>
                <a:srgbClr val="515151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9558676-0502-A592-3125-B96C856DC5AD}"/>
              </a:ext>
            </a:extLst>
          </p:cNvPr>
          <p:cNvSpPr txBox="1"/>
          <p:nvPr/>
        </p:nvSpPr>
        <p:spPr>
          <a:xfrm>
            <a:off x="4936067" y="6639446"/>
            <a:ext cx="2319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www.justiciamilitar.gov.co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0BE6588-B2F8-E120-2AEC-1F2D21CF78B6}"/>
              </a:ext>
            </a:extLst>
          </p:cNvPr>
          <p:cNvSpPr/>
          <p:nvPr/>
        </p:nvSpPr>
        <p:spPr>
          <a:xfrm>
            <a:off x="9183327" y="3908515"/>
            <a:ext cx="2759290" cy="53930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Inversión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42E07B60-2DD0-1929-6058-41333E830584}"/>
              </a:ext>
            </a:extLst>
          </p:cNvPr>
          <p:cNvSpPr/>
          <p:nvPr/>
        </p:nvSpPr>
        <p:spPr>
          <a:xfrm>
            <a:off x="8667346" y="672232"/>
            <a:ext cx="3275272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rgbClr val="FFFFFF"/>
                </a:solidFill>
                <a:latin typeface="Montserrat" panose="00000500000000000000" pitchFamily="2" charset="0"/>
              </a:rPr>
              <a:t>79,37</a:t>
            </a:r>
            <a:r>
              <a:rPr lang="es-CO" sz="1600" b="1" i="0" u="none" strike="noStrike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%</a:t>
            </a:r>
            <a:endParaRPr lang="es-CO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</a:t>
            </a:r>
            <a:r>
              <a:rPr lang="es-CO" sz="10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Funcionamiento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(Compromisos  - RP)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DE67D98-DD94-A362-1B25-27C3A1546C68}"/>
              </a:ext>
            </a:extLst>
          </p:cNvPr>
          <p:cNvSpPr txBox="1"/>
          <p:nvPr/>
        </p:nvSpPr>
        <p:spPr>
          <a:xfrm>
            <a:off x="228788" y="4894869"/>
            <a:ext cx="511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1. Por inconvenientes en el MHCP en el PAC, se presenta baja ejecución de éste.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2. Pendiente que el MHCP adicione recursos del aporte al FCEE por valor de $10.775 millones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B2EB4AF-C734-847E-819A-1BC2234F302F}"/>
              </a:ext>
            </a:extLst>
          </p:cNvPr>
          <p:cNvSpPr txBox="1"/>
          <p:nvPr/>
        </p:nvSpPr>
        <p:spPr>
          <a:xfrm>
            <a:off x="6021761" y="3388565"/>
            <a:ext cx="5768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Nota. En el presupuesto de Funcionamiento se encuentra en “Transferencias Corrientes – Distribución Previo Concepto” $31.000 millones. (en apropiación bloqueada)</a:t>
            </a:r>
            <a:endParaRPr lang="es-CO" sz="8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A23B61-208B-8215-6414-44D36CEE020C}"/>
              </a:ext>
            </a:extLst>
          </p:cNvPr>
          <p:cNvSpPr txBox="1"/>
          <p:nvPr/>
        </p:nvSpPr>
        <p:spPr>
          <a:xfrm>
            <a:off x="6073054" y="6527552"/>
            <a:ext cx="5768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Cifras en millones de $. </a:t>
            </a:r>
            <a:r>
              <a:rPr lang="es-MX" sz="800" b="1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</a:t>
            </a:r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. SIIF Nación II </a:t>
            </a:r>
            <a:endParaRPr lang="es-CO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8154DE-F2A0-83E4-B732-913B98D761A9}"/>
              </a:ext>
            </a:extLst>
          </p:cNvPr>
          <p:cNvSpPr txBox="1"/>
          <p:nvPr/>
        </p:nvSpPr>
        <p:spPr>
          <a:xfrm>
            <a:off x="5873568" y="6057663"/>
            <a:ext cx="5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Nota 1. Los $4.403 millones apropiados en Inversión están en CDP (Certificado de Disponibilidad Presupuestal) y ya se pueden ejecutar.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EF673CE-7435-CA09-9C08-61E5BCA49C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579305"/>
              </p:ext>
            </p:extLst>
          </p:nvPr>
        </p:nvGraphicFramePr>
        <p:xfrm>
          <a:off x="5555543" y="4193232"/>
          <a:ext cx="6267369" cy="1864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7C633-C335-AEFF-278C-B99D7FC85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308383"/>
              </p:ext>
            </p:extLst>
          </p:nvPr>
        </p:nvGraphicFramePr>
        <p:xfrm>
          <a:off x="7081" y="1707337"/>
          <a:ext cx="5554262" cy="315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A2BA8D54-F815-985D-644F-9E94FACFA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109842"/>
              </p:ext>
            </p:extLst>
          </p:nvPr>
        </p:nvGraphicFramePr>
        <p:xfrm>
          <a:off x="5670286" y="1334899"/>
          <a:ext cx="6366200" cy="2033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2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422411" y="744487"/>
            <a:ext cx="70023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2024</a:t>
            </a:r>
          </a:p>
          <a:p>
            <a:pPr algn="ctr"/>
            <a:r>
              <a:rPr lang="es-CO" sz="2000" dirty="0">
                <a:latin typeface="Montserrat" pitchFamily="2" charset="77"/>
                <a:cs typeface="Arial" panose="020B0604020202020204" pitchFamily="34" charset="0"/>
              </a:rPr>
              <a:t>Corte: Julio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1232" y="673185"/>
            <a:ext cx="745671" cy="74567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A17A36-A592-418D-B078-D6D921502C19}"/>
              </a:ext>
            </a:extLst>
          </p:cNvPr>
          <p:cNvSpPr txBox="1"/>
          <p:nvPr/>
        </p:nvSpPr>
        <p:spPr>
          <a:xfrm>
            <a:off x="383886" y="6568811"/>
            <a:ext cx="4077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Monserrat"/>
                <a:ea typeface="Verdana" panose="020B0604030504040204" pitchFamily="34" charset="0"/>
              </a:rPr>
              <a:t>Fuente de Información. SIIF Nación II</a:t>
            </a:r>
            <a:r>
              <a:rPr lang="es-CO" sz="900" dirty="0">
                <a:latin typeface="Monserrat"/>
                <a:ea typeface="Verdana" panose="020B0604030504040204" pitchFamily="34" charset="0"/>
              </a:rPr>
              <a:t>. Cifras en millones de $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FA0701A-547C-3B31-F375-365FA08C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318079"/>
              </p:ext>
            </p:extLst>
          </p:nvPr>
        </p:nvGraphicFramePr>
        <p:xfrm>
          <a:off x="383886" y="1490157"/>
          <a:ext cx="11663566" cy="5110755"/>
        </p:xfrm>
        <a:graphic>
          <a:graphicData uri="http://schemas.openxmlformats.org/drawingml/2006/table">
            <a:tbl>
              <a:tblPr firstRow="1" bandRow="1"/>
              <a:tblGrid>
                <a:gridCol w="1746847">
                  <a:extLst>
                    <a:ext uri="{9D8B030D-6E8A-4147-A177-3AD203B41FA5}">
                      <a16:colId xmlns:a16="http://schemas.microsoft.com/office/drawing/2014/main" val="4083535977"/>
                    </a:ext>
                  </a:extLst>
                </a:gridCol>
                <a:gridCol w="1746847">
                  <a:extLst>
                    <a:ext uri="{9D8B030D-6E8A-4147-A177-3AD203B41FA5}">
                      <a16:colId xmlns:a16="http://schemas.microsoft.com/office/drawing/2014/main" val="244377296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56234413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94449803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0917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486453402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95043756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19609068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26063575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61471379"/>
                    </a:ext>
                  </a:extLst>
                </a:gridCol>
              </a:tblGrid>
              <a:tr h="2317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CONCEPTO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APR. VIGENTE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COMPROMISO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OBLIGACIÓN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PAGOS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373177"/>
                  </a:ext>
                </a:extLst>
              </a:tr>
              <a:tr h="463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 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$ 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11412"/>
                  </a:ext>
                </a:extLst>
              </a:tr>
              <a:tr h="54383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Personal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121.709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69.995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57,51%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69.995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57,51%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69.976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57,49%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833251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Adquisición De Bienes  Y Servicios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1.710.868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70,69%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1.663.222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85,08%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1.663.222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85,08%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998.516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51,08%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05750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Transferencias Corrientes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368.977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15,25%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24.111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19,28%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24.111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19,28%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20.008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16,00%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49513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Comercialización Y Producción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205.694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156.150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75,91%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156.150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75,91%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6.645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3,23%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0316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Por Tributos, Multas, Sanciones E Intereses De Mora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    4.935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1.010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20,47%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1.010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20,47%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20,47%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373138"/>
                  </a:ext>
                </a:extLst>
              </a:tr>
              <a:tr h="42793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SUBTOTAL 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2.412.182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1.914.488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79,37%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1.139.565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47,24%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1.096.155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45,44%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1107"/>
                  </a:ext>
                </a:extLst>
              </a:tr>
              <a:tr h="436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DEUDA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Servicio De La Deuda Pública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    3.611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56272"/>
                  </a:ext>
                </a:extLst>
              </a:tr>
              <a:tr h="23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Gestión Documental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          4.403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- 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18913"/>
                  </a:ext>
                </a:extLst>
              </a:tr>
              <a:tr h="51708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TOTAL PRESUPUESTO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                   2.420.196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                  1.914.488 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79,10%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1.139.565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47,09%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 1.096.155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CO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s-CO" sz="11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45,29%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4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3E9A94E-B0D4-4B13-B3F2-42D8F6A567CB}"/>
</file>

<file path=customXml/itemProps2.xml><?xml version="1.0" encoding="utf-8"?>
<ds:datastoreItem xmlns:ds="http://schemas.openxmlformats.org/officeDocument/2006/customXml" ds:itemID="{D44C5ECE-B28E-4360-905C-34A70F48240B}"/>
</file>

<file path=customXml/itemProps3.xml><?xml version="1.0" encoding="utf-8"?>
<ds:datastoreItem xmlns:ds="http://schemas.openxmlformats.org/officeDocument/2006/customXml" ds:itemID="{42666A7C-A65C-4B90-8747-FC3B491B9B00}"/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615</Words>
  <Application>Microsoft Office PowerPoint</Application>
  <PresentationFormat>Panorámica</PresentationFormat>
  <Paragraphs>235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Monserrat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Reyes Sarmiento</dc:creator>
  <cp:lastModifiedBy>Jose Hilario Brito Lubo</cp:lastModifiedBy>
  <cp:revision>16</cp:revision>
  <dcterms:created xsi:type="dcterms:W3CDTF">2024-02-12T21:59:26Z</dcterms:created>
  <dcterms:modified xsi:type="dcterms:W3CDTF">2024-08-01T13:47:43Z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