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81" r:id="rId2"/>
    <p:sldId id="3988" r:id="rId3"/>
    <p:sldId id="3987" r:id="rId4"/>
    <p:sldId id="3989" r:id="rId5"/>
    <p:sldId id="3985" r:id="rId6"/>
    <p:sldId id="3986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4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482" autoAdjust="0"/>
  </p:normalViewPr>
  <p:slideViewPr>
    <p:cSldViewPr snapToGrid="0">
      <p:cViewPr varScale="1">
        <p:scale>
          <a:sx n="98" d="100"/>
          <a:sy n="98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jose_brito_unp_gov_co/Documents/PLANEACION/2024/desagregacion/PRESENTACION/FEBRERO/RESUMEN%20POR%20A&#209;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proteccion-my.sharepoint.com/personal/angy_correa_unp_gov_co/Documents/05.%20PROYECTOS_PRESUPUESTO/Seguimiento%20a%20la%20Ejecuci&#243;n%202024/Enero/EjecucionPresupuestalAgregada%20ENER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ly.ovalle\AppData\Local\Microsoft\Windows\INetCache\Content.Outlook\17X9D9K3\EjecucionPresupuestalAgregada%20FEBRER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ly.ovalle\AppData\Local\Microsoft\Windows\INetCache\Content.Outlook\17X9D9K3\EjecucionPresupuestalAgregada%20FEBRE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Hoja1!$B$28</c:f>
              <c:strCache>
                <c:ptCount val="1"/>
                <c:pt idx="0">
                  <c:v> APR. INICIAL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606180737003203E-3"/>
                  <c:y val="5.295182240956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43-4C02-AADE-B1FE5E271F7B}"/>
                </c:ext>
              </c:extLst>
            </c:dLbl>
            <c:dLbl>
              <c:idx val="1"/>
              <c:layout>
                <c:manualLayout>
                  <c:x val="0"/>
                  <c:y val="8.20462303269111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43-4C02-AADE-B1FE5E271F7B}"/>
                </c:ext>
              </c:extLst>
            </c:dLbl>
            <c:dLbl>
              <c:idx val="2"/>
              <c:layout>
                <c:manualLayout>
                  <c:x val="-2.8606180737004382E-3"/>
                  <c:y val="1.402350461615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43-4C02-AADE-B1FE5E27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Hoja1!$C$28:$E$28</c:f>
              <c:numCache>
                <c:formatCode>"$"#,###,,</c:formatCode>
                <c:ptCount val="3"/>
                <c:pt idx="0">
                  <c:v>1338615611624</c:v>
                </c:pt>
                <c:pt idx="1">
                  <c:v>1866441868144</c:v>
                </c:pt>
                <c:pt idx="2">
                  <c:v>2379199325642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A7-4412-A30C-850FC82775FF}"/>
            </c:ext>
          </c:extLst>
        </c:ser>
        <c:ser>
          <c:idx val="1"/>
          <c:order val="1"/>
          <c:tx>
            <c:strRef>
              <c:f>Hoja1!$B$29</c:f>
              <c:strCache>
                <c:ptCount val="1"/>
                <c:pt idx="0">
                  <c:v>APR. VIGENTE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40235046161599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43-4C02-AADE-B1FE5E271F7B}"/>
                </c:ext>
              </c:extLst>
            </c:dLbl>
            <c:dLbl>
              <c:idx val="1"/>
              <c:layout>
                <c:manualLayout>
                  <c:x val="0"/>
                  <c:y val="-6.3425809259810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43-4C02-AADE-B1FE5E271F7B}"/>
                </c:ext>
              </c:extLst>
            </c:dLbl>
            <c:dLbl>
              <c:idx val="2"/>
              <c:layout>
                <c:manualLayout>
                  <c:x val="0"/>
                  <c:y val="1.4023504616159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43-4C02-AADE-B1FE5E27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Hoja1!$C$29:$E$29</c:f>
              <c:numCache>
                <c:formatCode>"$"#,###,,</c:formatCode>
                <c:ptCount val="3"/>
                <c:pt idx="0">
                  <c:v>1645168284600</c:v>
                </c:pt>
                <c:pt idx="1">
                  <c:v>2206467055717</c:v>
                </c:pt>
                <c:pt idx="2">
                  <c:v>2379199325642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A7-4412-A30C-850FC82775F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9"/>
        <c:overlap val="-42"/>
        <c:axId val="1296952368"/>
        <c:axId val="1418245872"/>
      </c:barChart>
      <c:lineChart>
        <c:grouping val="standard"/>
        <c:varyColors val="0"/>
        <c:ser>
          <c:idx val="4"/>
          <c:order val="2"/>
          <c:tx>
            <c:strRef>
              <c:f>Hoja1!$B$30</c:f>
              <c:strCache>
                <c:ptCount val="1"/>
                <c:pt idx="0">
                  <c:v>COMPROMISO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343-4C02-AADE-B1FE5E27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Hoja1!$C$30:$E$30</c:f>
              <c:numCache>
                <c:formatCode>0%</c:formatCode>
                <c:ptCount val="3"/>
                <c:pt idx="0">
                  <c:v>0.97102162584686502</c:v>
                </c:pt>
                <c:pt idx="1">
                  <c:v>0.97625357583198946</c:v>
                </c:pt>
                <c:pt idx="2">
                  <c:v>0.64980378966245123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A7-4412-A30C-850FC82775FF}"/>
            </c:ext>
          </c:extLst>
        </c:ser>
        <c:ser>
          <c:idx val="5"/>
          <c:order val="3"/>
          <c:tx>
            <c:strRef>
              <c:f>Hoja1!$B$31</c:f>
              <c:strCache>
                <c:ptCount val="1"/>
                <c:pt idx="0">
                  <c:v>OBLIGACION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Hoja1!$C$27:$E$27</c:f>
              <c:numCache>
                <c:formatCode>@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Hoja1!$C$31:$E$31</c:f>
              <c:numCache>
                <c:formatCode>0%</c:formatCode>
                <c:ptCount val="3"/>
                <c:pt idx="0">
                  <c:v>0.76681506035628799</c:v>
                </c:pt>
                <c:pt idx="1">
                  <c:v>0.77499862472136294</c:v>
                </c:pt>
                <c:pt idx="2">
                  <c:v>3.2350897627495219E-2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A7-4412-A30C-850FC82775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1411918576"/>
        <c:axId val="1246167951"/>
      </c:lineChart>
      <c:catAx>
        <c:axId val="129695236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418245872"/>
        <c:crosses val="autoZero"/>
        <c:auto val="1"/>
        <c:lblAlgn val="ctr"/>
        <c:lblOffset val="100"/>
        <c:noMultiLvlLbl val="0"/>
      </c:catAx>
      <c:valAx>
        <c:axId val="1418245872"/>
        <c:scaling>
          <c:orientation val="minMax"/>
        </c:scaling>
        <c:delete val="0"/>
        <c:axPos val="l"/>
        <c:numFmt formatCode="&quot;$&quot;#,###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96952368"/>
        <c:crosses val="autoZero"/>
        <c:crossBetween val="between"/>
      </c:valAx>
      <c:valAx>
        <c:axId val="1246167951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411918576"/>
        <c:crosses val="max"/>
        <c:crossBetween val="between"/>
      </c:valAx>
      <c:catAx>
        <c:axId val="1411918576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12461679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'[EjecucionPresupuestalAgregada ENERO.xlsx]Gráficas'!$C$15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59-4EC5-B89B-A27BDD0210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ENERO.xlsx]Gráficas'!$C$18</c:f>
              <c:numCache>
                <c:formatCode>_-* #,##0_-;\-* #,##0_-;_-* "-"??_-;_-@_-</c:formatCode>
                <c:ptCount val="1"/>
                <c:pt idx="0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59-4EC5-B89B-A27BDD021004}"/>
            </c:ext>
          </c:extLst>
        </c:ser>
        <c:ser>
          <c:idx val="1"/>
          <c:order val="1"/>
          <c:tx>
            <c:strRef>
              <c:f>'[EjecucionPresupuestalAgregada ENERO.xlsx]Gráficas'!$D$15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ENERO.xlsx]Gráficas'!$D$18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59-4EC5-B89B-A27BDD021004}"/>
            </c:ext>
          </c:extLst>
        </c:ser>
        <c:ser>
          <c:idx val="2"/>
          <c:order val="2"/>
          <c:tx>
            <c:strRef>
              <c:f>'[EjecucionPresupuestalAgregada ENERO.xlsx]Gráficas'!$E$15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'[EjecucionPresupuestalAgregada ENERO.xlsx]Gráficas'!$B$18</c:f>
              <c:strCache>
                <c:ptCount val="1"/>
                <c:pt idx="0">
                  <c:v>Inversión</c:v>
                </c:pt>
              </c:strCache>
            </c:strRef>
          </c:cat>
          <c:val>
            <c:numRef>
              <c:f>'[EjecucionPresupuestalAgregada ENERO.xlsx]Gráficas'!$E$18</c:f>
              <c:numCache>
                <c:formatCode>_-* #,##0_-;\-* #,##0_-;_-* "-"??_-;_-@_-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59-4EC5-B89B-A27BDD0210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Gráficas!$C$15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D2-48E0-BBD1-12E2E8EE18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Gráficas!$C$16:$C$18</c:f>
              <c:numCache>
                <c:formatCode>_-* #,##0_-;\-* #,##0_-;_-* "-"??_-;_-@_-</c:formatCode>
                <c:ptCount val="3"/>
                <c:pt idx="0">
                  <c:v>2371185.2999999998</c:v>
                </c:pt>
                <c:pt idx="1">
                  <c:v>3610.7117020000001</c:v>
                </c:pt>
                <c:pt idx="2">
                  <c:v>4403.31394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2-48E0-BBD1-12E2E8EE18CA}"/>
            </c:ext>
          </c:extLst>
        </c:ser>
        <c:ser>
          <c:idx val="1"/>
          <c:order val="1"/>
          <c:tx>
            <c:strRef>
              <c:f>Gráficas!$D$15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Gráficas!$D$16:$D$18</c:f>
              <c:numCache>
                <c:formatCode>_-* #,##0_-;\-* #,##0_-;_-* "-"??_-;_-@_-</c:formatCode>
                <c:ptCount val="3"/>
                <c:pt idx="0">
                  <c:v>1594383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D2-48E0-BBD1-12E2E8EE18CA}"/>
            </c:ext>
          </c:extLst>
        </c:ser>
        <c:ser>
          <c:idx val="2"/>
          <c:order val="2"/>
          <c:tx>
            <c:strRef>
              <c:f>Gráficas!$E$15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Gráficas!$B$16:$B$18</c:f>
              <c:strCache>
                <c:ptCount val="3"/>
                <c:pt idx="0">
                  <c:v>Funcionamiento</c:v>
                </c:pt>
                <c:pt idx="1">
                  <c:v>Deuda</c:v>
                </c:pt>
                <c:pt idx="2">
                  <c:v>Inversión</c:v>
                </c:pt>
              </c:strCache>
            </c:strRef>
          </c:cat>
          <c:val>
            <c:numRef>
              <c:f>Gráficas!$E$16:$E$18</c:f>
              <c:numCache>
                <c:formatCode>_-* #,##0_-;\-* #,##0_-;_-* "-"??_-;_-@_-</c:formatCode>
                <c:ptCount val="3"/>
                <c:pt idx="0">
                  <c:v>275231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D2-48E0-BBD1-12E2E8EE1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53837179620093E-2"/>
          <c:y val="7.1755429554094197E-2"/>
          <c:w val="0.9652902220277908"/>
          <c:h val="0.6343631975287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Gráficas!$C$15</c:f>
              <c:strCache>
                <c:ptCount val="1"/>
                <c:pt idx="0">
                  <c:v>Apropiación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43-4B9A-B477-ECB315F5BD17}"/>
              </c:ext>
            </c:extLst>
          </c:dPt>
          <c:dLbls>
            <c:dLbl>
              <c:idx val="1"/>
              <c:layout>
                <c:manualLayout>
                  <c:x val="-3.9281036744437163E-2"/>
                  <c:y val="6.5232208685540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7F-4BDB-8B91-151338A7F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Gráficas!$C$30:$C$34</c:f>
              <c:numCache>
                <c:formatCode>_-* #,##0_-;\-* #,##0_-;_-* "-"??_-;_-@_-</c:formatCode>
                <c:ptCount val="5"/>
                <c:pt idx="0">
                  <c:v>121708.9</c:v>
                </c:pt>
                <c:pt idx="1">
                  <c:v>1710867.5</c:v>
                </c:pt>
                <c:pt idx="2">
                  <c:v>368977.3</c:v>
                </c:pt>
                <c:pt idx="3">
                  <c:v>164697</c:v>
                </c:pt>
                <c:pt idx="4">
                  <c:v>4934.6000000000004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43-4B9A-B477-ECB315F5BD17}"/>
            </c:ext>
          </c:extLst>
        </c:ser>
        <c:ser>
          <c:idx val="1"/>
          <c:order val="1"/>
          <c:tx>
            <c:strRef>
              <c:f>Gráficas!$D$15</c:f>
              <c:strCache>
                <c:ptCount val="1"/>
                <c:pt idx="0">
                  <c:v>Compromiso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Gráficas!$D$30:$D$34</c:f>
              <c:numCache>
                <c:formatCode>_-* #,##0_-;\-* #,##0_-;_-* "-"??_-;_-@_-</c:formatCode>
                <c:ptCount val="5"/>
                <c:pt idx="0">
                  <c:v>26228</c:v>
                </c:pt>
                <c:pt idx="1">
                  <c:v>1555149</c:v>
                </c:pt>
                <c:pt idx="2">
                  <c:v>6138</c:v>
                </c:pt>
                <c:pt idx="3">
                  <c:v>6183</c:v>
                </c:pt>
                <c:pt idx="4">
                  <c:v>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43-4B9A-B477-ECB315F5BD17}"/>
            </c:ext>
          </c:extLst>
        </c:ser>
        <c:ser>
          <c:idx val="2"/>
          <c:order val="2"/>
          <c:tx>
            <c:strRef>
              <c:f>Gráficas!$E$15</c:f>
              <c:strCache>
                <c:ptCount val="1"/>
                <c:pt idx="0">
                  <c:v>Obligación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Gráficas!$B$30:$B$34</c:f>
              <c:strCache>
                <c:ptCount val="5"/>
                <c:pt idx="0">
                  <c:v>Gastos De Personal</c:v>
                </c:pt>
                <c:pt idx="1">
                  <c:v>Adquisición De Bienes  Y Servicios</c:v>
                </c:pt>
                <c:pt idx="2">
                  <c:v>Transferencias Corrientes</c:v>
                </c:pt>
                <c:pt idx="3">
                  <c:v>Gastos De Comercialización Y Producción</c:v>
                </c:pt>
                <c:pt idx="4">
                  <c:v>Gastos Por Tributos, Multas, Sanciones E Intereses De Mora</c:v>
                </c:pt>
              </c:strCache>
            </c:strRef>
          </c:cat>
          <c:val>
            <c:numRef>
              <c:f>Gráficas!$E$30:$E$34</c:f>
              <c:numCache>
                <c:formatCode>_-* #,##0_-;\-* #,##0_-;_-* "-"??_-;_-@_-</c:formatCode>
                <c:ptCount val="5"/>
                <c:pt idx="0">
                  <c:v>26140</c:v>
                </c:pt>
                <c:pt idx="1">
                  <c:v>237014</c:v>
                </c:pt>
                <c:pt idx="2">
                  <c:v>5743</c:v>
                </c:pt>
                <c:pt idx="3">
                  <c:v>5650</c:v>
                </c:pt>
                <c:pt idx="4">
                  <c:v>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43-4B9A-B477-ECB315F5B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323324559"/>
        <c:axId val="1244635136"/>
      </c:barChart>
      <c:catAx>
        <c:axId val="13233245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s-CO"/>
          </a:p>
        </c:txPr>
        <c:crossAx val="1244635136"/>
        <c:crosses val="autoZero"/>
        <c:auto val="1"/>
        <c:lblAlgn val="ctr"/>
        <c:lblOffset val="100"/>
        <c:noMultiLvlLbl val="0"/>
      </c:catAx>
      <c:valAx>
        <c:axId val="1244635136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2332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Montserrat" panose="00000500000000000000" pitchFamily="2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ADE2-A1C9-492C-9DD6-88D578BA884E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0447-340E-4350-BE58-26C9830653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493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92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8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379F-493D-42A6-838B-BE49AAD0FAC3}" type="slidenum">
              <a:rPr lang="es-CO" smtClean="0"/>
              <a:t>5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97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8A0447-340E-4350-BE58-26C983065303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45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489B0-4B34-472F-6108-4CB3ABBDB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7C8BB6-02D7-0DE3-055D-68D4A441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4F88EF-E70A-DF99-404F-1261BE53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2BDCDE-0E57-E0B8-76E3-A5E8B1D7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30E5C-81F4-71AF-CB01-C169D4AB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9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707F93-3742-23F5-4D53-B79A7668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98957E-802F-2D08-0CCF-12F1315E1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BC5593-19F6-FDEB-9C08-1B15DC70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E3BCC-4EC6-7C46-CCF3-21F23EB1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982B8-9BCD-A2A6-BA63-F7563B5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4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D2707E-960F-3A16-29D9-90D2E9735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CBBB3B-E52C-1B15-634A-3273BF509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02F31D-4C9D-008A-4BEC-C16E8D7B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1AC16-763A-7D38-BF0B-276F2458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14F708-7F7A-6AD3-834A-9F1530B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583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4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A77A9-597B-03A3-42A0-B9D057D5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01016-262D-72B3-1721-88A81D6C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A2AD5-363E-B730-16B6-1F647AF1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AFCDF7-5BBE-3B7F-9732-20A9B004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FFF8D5-FBDD-F000-FAD1-64C12CE5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63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F32A2-A743-0B29-FF11-D069D873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BBC97C-59ED-CC18-B2E4-47DE95250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59C91D-F066-92FA-B4AD-E4D2B7238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2E3A0-6BA3-AB3C-F016-51AD1253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653E-35B9-BEE3-EDF9-C7DF7B2A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8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FC697-ABC0-F2CE-EB62-E568A567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7A3CD-3F69-F916-F046-42C0DD522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37CB8C-6871-5118-53B5-0AA2B26FD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EF7C0-4856-0946-215C-1ACA3466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518FD7-B2CC-1512-4ED5-30941344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857E61-DE83-55B5-D98A-56019DD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84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231FE-8624-BF85-0B84-2F7C9DB3B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00577D-A62E-19B1-1B5E-09FFCC18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E821A2-E57D-08A9-B933-B8AB558F9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D01D1A-6646-EA6B-9A3E-713FD9C6D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DE10A0-65F7-E503-B1D2-D498560A3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05F614-2F56-3EBD-987E-2A4B0CAD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41513A-8116-101B-864F-7941B73BA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E8110-E1FC-1C1F-1B4D-BF2D37C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1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4E717A-97A8-4842-0F35-4548462D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9619A1-EBC0-118C-1985-7E7577B4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E42C57-FF2D-CBA7-A242-48C95A5A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488B79-1514-131F-1D54-9041D39A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17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BF3510A-2C9E-FCE9-61A4-298AEAE37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3BF1-2921-EB30-4AB4-51A0763A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05F053-9F67-D0CA-2FBF-CBE009D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2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B25A9-31C7-4433-5D81-0DFE47A6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8C4C0-F6C9-EE78-9FFB-9F1446B8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A0D6B3-6A82-48DB-3CE6-69001511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E360CA-1F61-9939-4C0B-AE95BB9F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0FB44-A753-C2BC-4EDE-185DEBC9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8A19B6-4ACC-EBC9-E6B0-B081B06E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6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4EFF5-0C19-585E-7F76-4733A2D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16C5A8-C647-AD4D-3C7E-6CB55D40E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5559F4-F341-148A-91A3-38A50FC05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BC97AA-7257-091B-C840-A731FC89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AAF1E5-72E3-4470-7F41-042C557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B5F27F-6F74-C675-0C11-47DF3CBE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91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0F425B-DE67-01DD-84B3-0FF541D2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D75A19-85DB-A9DB-EDB0-8061346B7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83DEC-7F8A-6DE7-65E8-0F744B8BF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23BA4-9F61-47B1-95D6-6ECFDFB06266}" type="datetimeFigureOut">
              <a:rPr lang="es-CO" smtClean="0"/>
              <a:t>2/04/2024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036B52-B5D4-BF09-B599-3ECE2C931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04330-C066-D7E4-C12D-BEAF9DCE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E608-A550-4FEA-8B85-C5D9A2680B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54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11" Type="http://schemas.openxmlformats.org/officeDocument/2006/relationships/chart" Target="../charts/chart1.xm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6.svg"/><Relationship Id="rId4" Type="http://schemas.openxmlformats.org/officeDocument/2006/relationships/image" Target="../media/image8.sv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E0EC3FDA-6F4D-4069-9F62-23709D79E637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90C9680D-D8F5-9AB9-13D2-7DBAC8C24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11F5D4E-7973-8720-64E0-6D66A713935B}"/>
              </a:ext>
            </a:extLst>
          </p:cNvPr>
          <p:cNvSpPr txBox="1"/>
          <p:nvPr/>
        </p:nvSpPr>
        <p:spPr>
          <a:xfrm>
            <a:off x="627825" y="2063970"/>
            <a:ext cx="87048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Presupuesto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2022 - 2024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6645D16-7A56-EA06-8643-E1B4A0487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9AC75E5-A6C3-A0C2-A528-E1580CA24F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1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510781" y="1195080"/>
            <a:ext cx="674021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</a:t>
            </a:r>
            <a:r>
              <a:rPr lang="es-CO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2022-2024</a:t>
            </a:r>
          </a:p>
          <a:p>
            <a:pPr algn="ctr"/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Apropiación y Ejecución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11888" y="983403"/>
            <a:ext cx="745671" cy="745671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2B50E005-E44A-0A69-93F3-CF8BFDFFA5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0998" y="2523596"/>
            <a:ext cx="1229114" cy="122911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9E631C-2480-3430-0A14-BA02F09FE125}"/>
              </a:ext>
            </a:extLst>
          </p:cNvPr>
          <p:cNvSpPr txBox="1"/>
          <p:nvPr/>
        </p:nvSpPr>
        <p:spPr>
          <a:xfrm>
            <a:off x="948806" y="6314895"/>
            <a:ext cx="6098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Cifras en millones de pesos. </a:t>
            </a:r>
            <a:r>
              <a:rPr lang="es-MX" sz="900" b="1" dirty="0">
                <a:latin typeface="Montserrat" panose="00000500000000000000" pitchFamily="2" charset="0"/>
                <a:ea typeface="Verdana" panose="020B0604030504040204" pitchFamily="34" charset="0"/>
              </a:rPr>
              <a:t>Fuente:</a:t>
            </a:r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 SIIF Nación II  - 31 de diciembre de cada vigencia. </a:t>
            </a:r>
          </a:p>
          <a:p>
            <a:pPr algn="ctr"/>
            <a:r>
              <a:rPr lang="es-MX" sz="900" dirty="0">
                <a:latin typeface="Montserrat" panose="00000500000000000000" pitchFamily="2" charset="0"/>
                <a:ea typeface="Verdana" panose="020B0604030504040204" pitchFamily="34" charset="0"/>
              </a:rPr>
              <a:t>* Corte 29 de febrero 2024</a:t>
            </a:r>
            <a:endParaRPr lang="es-CO" sz="9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267C608-1065-5C1A-E8F0-2A6781AABF3F}"/>
              </a:ext>
            </a:extLst>
          </p:cNvPr>
          <p:cNvSpPr txBox="1"/>
          <p:nvPr/>
        </p:nvSpPr>
        <p:spPr>
          <a:xfrm>
            <a:off x="8094886" y="4065851"/>
            <a:ext cx="390089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2.022: </a:t>
            </a:r>
            <a:r>
              <a:rPr lang="es-ES" sz="1050" dirty="0">
                <a:latin typeface="Montserrat" pitchFamily="2" charset="0"/>
              </a:rPr>
              <a:t>Producto de la gestión institucional 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$306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(23% adición al presupuesto  inicial).</a:t>
            </a:r>
          </a:p>
          <a:p>
            <a:pPr algn="just"/>
            <a:endParaRPr lang="es-ES" sz="1050" dirty="0">
              <a:latin typeface="Montserrat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50" b="1" dirty="0">
                <a:latin typeface="Montserrat" pitchFamily="2" charset="0"/>
              </a:rPr>
              <a:t>Vigencia 2.023:  </a:t>
            </a:r>
            <a:r>
              <a:rPr lang="es-ES" sz="1050" dirty="0">
                <a:latin typeface="Montserrat" pitchFamily="2" charset="0"/>
              </a:rPr>
              <a:t>Producto de la gestión institucional</a:t>
            </a:r>
          </a:p>
          <a:p>
            <a:pPr algn="just"/>
            <a:r>
              <a:rPr lang="es-ES" sz="1050" dirty="0">
                <a:latin typeface="Montserrat" pitchFamily="2" charset="0"/>
              </a:rPr>
              <a:t>se aprobó adición presupuestal por</a:t>
            </a:r>
            <a:r>
              <a:rPr lang="es-ES" sz="1050" b="1" dirty="0">
                <a:latin typeface="Montserrat" pitchFamily="2" charset="0"/>
              </a:rPr>
              <a:t> $340 mil millones</a:t>
            </a:r>
          </a:p>
          <a:p>
            <a:pPr algn="just"/>
            <a:r>
              <a:rPr lang="es-ES" sz="1050" b="1" dirty="0">
                <a:solidFill>
                  <a:srgbClr val="D54853"/>
                </a:solidFill>
                <a:latin typeface="Montserrat" pitchFamily="2" charset="0"/>
              </a:rPr>
              <a:t>(18,2% adición al presupuesto inicial).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19E50A1-86EE-0733-14D4-3A6AE5A1F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552300"/>
              </p:ext>
            </p:extLst>
          </p:nvPr>
        </p:nvGraphicFramePr>
        <p:xfrm>
          <a:off x="-342485" y="1872188"/>
          <a:ext cx="8879200" cy="436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50411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0024" y="1167136"/>
            <a:ext cx="745671" cy="745671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F9922EA3-406C-C9BA-2AF6-056D9CAED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58142" y="1262538"/>
            <a:ext cx="1309379" cy="13093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9D51B6-B79C-4706-566A-B51A5845670F}"/>
              </a:ext>
            </a:extLst>
          </p:cNvPr>
          <p:cNvSpPr txBox="1"/>
          <p:nvPr/>
        </p:nvSpPr>
        <p:spPr>
          <a:xfrm>
            <a:off x="795787" y="6142062"/>
            <a:ext cx="131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Cifras en millones. </a:t>
            </a:r>
          </a:p>
          <a:p>
            <a:r>
              <a:rPr lang="es-ES" sz="900" dirty="0"/>
              <a:t>*Fuente: SIIF Nación</a:t>
            </a:r>
            <a:endParaRPr lang="es-CO" sz="90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33E3364-374E-734E-2430-EF22AE2CA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16534"/>
              </p:ext>
            </p:extLst>
          </p:nvPr>
        </p:nvGraphicFramePr>
        <p:xfrm>
          <a:off x="838200" y="2514625"/>
          <a:ext cx="102362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68">
                  <a:extLst>
                    <a:ext uri="{9D8B030D-6E8A-4147-A177-3AD203B41FA5}">
                      <a16:colId xmlns:a16="http://schemas.microsoft.com/office/drawing/2014/main" val="1030558747"/>
                    </a:ext>
                  </a:extLst>
                </a:gridCol>
                <a:gridCol w="1453274">
                  <a:extLst>
                    <a:ext uri="{9D8B030D-6E8A-4147-A177-3AD203B41FA5}">
                      <a16:colId xmlns:a16="http://schemas.microsoft.com/office/drawing/2014/main" val="27243275"/>
                    </a:ext>
                  </a:extLst>
                </a:gridCol>
                <a:gridCol w="923469">
                  <a:extLst>
                    <a:ext uri="{9D8B030D-6E8A-4147-A177-3AD203B41FA5}">
                      <a16:colId xmlns:a16="http://schemas.microsoft.com/office/drawing/2014/main" val="4052616637"/>
                    </a:ext>
                  </a:extLst>
                </a:gridCol>
                <a:gridCol w="1701532">
                  <a:extLst>
                    <a:ext uri="{9D8B030D-6E8A-4147-A177-3AD203B41FA5}">
                      <a16:colId xmlns:a16="http://schemas.microsoft.com/office/drawing/2014/main" val="136179696"/>
                    </a:ext>
                  </a:extLst>
                </a:gridCol>
                <a:gridCol w="1323414">
                  <a:extLst>
                    <a:ext uri="{9D8B030D-6E8A-4147-A177-3AD203B41FA5}">
                      <a16:colId xmlns:a16="http://schemas.microsoft.com/office/drawing/2014/main" val="9262385"/>
                    </a:ext>
                  </a:extLst>
                </a:gridCol>
                <a:gridCol w="1559988">
                  <a:extLst>
                    <a:ext uri="{9D8B030D-6E8A-4147-A177-3AD203B41FA5}">
                      <a16:colId xmlns:a16="http://schemas.microsoft.com/office/drawing/2014/main" val="171267105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1026918216"/>
                    </a:ext>
                  </a:extLst>
                </a:gridCol>
              </a:tblGrid>
              <a:tr h="46922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CATEGORÍA 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2022</a:t>
                      </a:r>
                      <a:endParaRPr lang="es-CO" sz="1400" b="1" i="0" u="none" strike="noStrike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2023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2024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75350"/>
                  </a:ext>
                </a:extLst>
              </a:tr>
              <a:tr h="3789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  <a:endParaRPr lang="es-CO" sz="14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143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 dirty="0"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  <a:endParaRPr lang="es-CO" sz="1400" b="0" i="0" u="none" strike="noStrike" dirty="0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1.624.904,07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98,77%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2.192.978,49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99,39%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2.371.185,30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99,66%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046901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u="none" strike="noStrike">
                          <a:effectLst/>
                          <a:latin typeface="Montserrat" panose="00000500000000000000" pitchFamily="2" charset="0"/>
                        </a:rPr>
                        <a:t>SERVICIO A LA DEUDA PÚBLICA</a:t>
                      </a:r>
                      <a:endParaRPr lang="es-ES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11.264,21 </a:t>
                      </a:r>
                    </a:p>
                  </a:txBody>
                  <a:tcPr marL="9525" marR="171450" marT="952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0,68%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8.488,57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0,38%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  3.610,71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0,15%</a:t>
                      </a:r>
                    </a:p>
                  </a:txBody>
                  <a:tcPr marL="9065" marR="9065" marT="9065" marB="0" anchor="ctr">
                    <a:solidFill>
                      <a:srgbClr val="D54853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430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u="none" strike="noStrike"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  <a:endParaRPr lang="es-CO" sz="1400" b="0" i="0" u="none" strike="noStrike">
                        <a:solidFill>
                          <a:srgbClr val="51515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9.000,00 </a:t>
                      </a:r>
                    </a:p>
                  </a:txBody>
                  <a:tcPr marL="9525" marR="17145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0,55%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5.000,00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0,23%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</a:rPr>
                        <a:t>            4.403,31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kern="1200" dirty="0">
                          <a:solidFill>
                            <a:srgbClr val="51515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0,19%</a:t>
                      </a:r>
                    </a:p>
                  </a:txBody>
                  <a:tcPr marL="9065" marR="9065" marT="906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819285"/>
                  </a:ext>
                </a:extLst>
              </a:tr>
              <a:tr h="4692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400" b="1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 TOTA</a:t>
                      </a:r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L</a:t>
                      </a:r>
                      <a:endParaRPr lang="es-CO" sz="1400" b="1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3173" marR="9065" marT="906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1.645.168,28 </a:t>
                      </a:r>
                    </a:p>
                  </a:txBody>
                  <a:tcPr marL="9525" marR="171450" marT="9525" marB="0" anchor="ctr"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   2.206.467,06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 2.379.199,33 </a:t>
                      </a:r>
                    </a:p>
                  </a:txBody>
                  <a:tcPr marL="9525" marR="171450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100,00%</a:t>
                      </a:r>
                    </a:p>
                  </a:txBody>
                  <a:tcPr marL="9065" marR="9065" marT="9065" marB="0" anchor="ctr"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3890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4B880CEF-E4DA-5E18-B5F1-41358B4E8648}"/>
              </a:ext>
            </a:extLst>
          </p:cNvPr>
          <p:cNvSpPr txBox="1"/>
          <p:nvPr/>
        </p:nvSpPr>
        <p:spPr>
          <a:xfrm>
            <a:off x="2538918" y="1378813"/>
            <a:ext cx="399603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Distribución Presupuestal</a:t>
            </a:r>
          </a:p>
          <a:p>
            <a:r>
              <a:rPr lang="es-CO" sz="16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Grandes rubros</a:t>
            </a:r>
          </a:p>
        </p:txBody>
      </p:sp>
    </p:spTree>
    <p:extLst>
      <p:ext uri="{BB962C8B-B14F-4D97-AF65-F5344CB8AC3E}">
        <p14:creationId xmlns:p14="http://schemas.microsoft.com/office/powerpoint/2010/main" val="73996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2B37B-278B-0617-3866-0CC49A0E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993BCB1-E4E5-2DB4-6B50-6026AD3C0198}"/>
              </a:ext>
            </a:extLst>
          </p:cNvPr>
          <p:cNvSpPr/>
          <p:nvPr/>
        </p:nvSpPr>
        <p:spPr>
          <a:xfrm>
            <a:off x="-123986" y="-154983"/>
            <a:ext cx="12476135" cy="7012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D46258E1-AE80-9A18-7924-17BE7E9D4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04183" y="-1017918"/>
            <a:ext cx="15510296" cy="833311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C0F08CC-1233-9DCB-6B41-909B4A12887A}"/>
              </a:ext>
            </a:extLst>
          </p:cNvPr>
          <p:cNvSpPr txBox="1"/>
          <p:nvPr/>
        </p:nvSpPr>
        <p:spPr>
          <a:xfrm>
            <a:off x="627825" y="2063970"/>
            <a:ext cx="8704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Montserrat" pitchFamily="2" charset="0"/>
              </a:rPr>
              <a:t>Seguimiento a la Ejecución Presupuestal de la Vigencia</a:t>
            </a:r>
          </a:p>
          <a:p>
            <a:r>
              <a:rPr lang="es-CO" sz="2000" dirty="0">
                <a:solidFill>
                  <a:schemeClr val="bg1"/>
                </a:solidFill>
                <a:latin typeface="Montserrat" pitchFamily="2" charset="0"/>
              </a:rPr>
              <a:t>Corte: Marzo 2024</a:t>
            </a: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B7CBC65-0399-967C-118A-57875317B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2786" y="4409281"/>
            <a:ext cx="2927682" cy="1085085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0C0F1D9F-CC6D-471B-B2E8-15E2795E01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7825" y="4453619"/>
            <a:ext cx="3504560" cy="10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5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B2006085-3366-056D-5DFC-AD10242279D1}"/>
              </a:ext>
            </a:extLst>
          </p:cNvPr>
          <p:cNvSpPr/>
          <p:nvPr/>
        </p:nvSpPr>
        <p:spPr>
          <a:xfrm>
            <a:off x="5690030" y="4308740"/>
            <a:ext cx="6366201" cy="2158840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6F571BF-0061-07F3-0F62-DACC64D31115}"/>
              </a:ext>
            </a:extLst>
          </p:cNvPr>
          <p:cNvSpPr/>
          <p:nvPr/>
        </p:nvSpPr>
        <p:spPr>
          <a:xfrm>
            <a:off x="5690031" y="1270161"/>
            <a:ext cx="6366201" cy="2470566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BC58821-7DF6-C7D5-4171-E930DFF71443}"/>
              </a:ext>
            </a:extLst>
          </p:cNvPr>
          <p:cNvSpPr/>
          <p:nvPr/>
        </p:nvSpPr>
        <p:spPr>
          <a:xfrm>
            <a:off x="135768" y="1707337"/>
            <a:ext cx="5296888" cy="3677464"/>
          </a:xfrm>
          <a:prstGeom prst="roundRect">
            <a:avLst>
              <a:gd name="adj" fmla="val 5599"/>
            </a:avLst>
          </a:prstGeom>
          <a:solidFill>
            <a:srgbClr val="F0F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263A3B5-DEEA-BBE8-DD1A-04B2E489993A}"/>
              </a:ext>
            </a:extLst>
          </p:cNvPr>
          <p:cNvSpPr txBox="1"/>
          <p:nvPr/>
        </p:nvSpPr>
        <p:spPr>
          <a:xfrm>
            <a:off x="8114190" y="6637325"/>
            <a:ext cx="4242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Fuente: SIIF NACIÓN- Cifra en millones – Corte octubre 23/ 2023.</a:t>
            </a:r>
            <a:endParaRPr lang="es-CO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FAD153-EE78-6891-E1B1-76CE3330EE99}"/>
              </a:ext>
            </a:extLst>
          </p:cNvPr>
          <p:cNvSpPr/>
          <p:nvPr/>
        </p:nvSpPr>
        <p:spPr>
          <a:xfrm>
            <a:off x="561975" y="5508361"/>
            <a:ext cx="4496056" cy="10788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67,01</a:t>
            </a:r>
            <a:r>
              <a:rPr lang="es-CO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  <a:p>
            <a:pPr algn="ctr"/>
            <a:r>
              <a:rPr lang="es-CO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(Compromiso  - RP)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Comportamiento normal según periodo de corte.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E8C813A-F6BE-722E-6D4A-F5E53549F24A}"/>
              </a:ext>
            </a:extLst>
          </p:cNvPr>
          <p:cNvSpPr txBox="1"/>
          <p:nvPr/>
        </p:nvSpPr>
        <p:spPr>
          <a:xfrm>
            <a:off x="430817" y="1068674"/>
            <a:ext cx="3344495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algn="ctr">
              <a:defRPr sz="11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O" sz="1400" dirty="0"/>
              <a:t>Presupuesto 2024</a:t>
            </a:r>
          </a:p>
          <a:p>
            <a:r>
              <a:rPr lang="es-CO" sz="2000" b="1" dirty="0"/>
              <a:t>$2.379.199 millones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C227B4D-BEDB-D430-7B1A-363C95BBEE94}"/>
              </a:ext>
            </a:extLst>
          </p:cNvPr>
          <p:cNvSpPr txBox="1"/>
          <p:nvPr/>
        </p:nvSpPr>
        <p:spPr>
          <a:xfrm>
            <a:off x="1624924" y="112953"/>
            <a:ext cx="92469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defRPr/>
            </a:pPr>
            <a:r>
              <a:rPr lang="es-MX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Seguimiento Presupuestal 2024</a:t>
            </a:r>
          </a:p>
          <a:p>
            <a:pPr algn="ctr" fontAlgn="base">
              <a:defRPr/>
            </a:pPr>
            <a:r>
              <a:rPr lang="es-MX" sz="2200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Corte: Marzo 31</a:t>
            </a:r>
            <a:endParaRPr lang="es-ES" sz="2200" dirty="0">
              <a:solidFill>
                <a:srgbClr val="515151"/>
              </a:solidFill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9558676-0502-A592-3125-B96C856DC5AD}"/>
              </a:ext>
            </a:extLst>
          </p:cNvPr>
          <p:cNvSpPr txBox="1"/>
          <p:nvPr/>
        </p:nvSpPr>
        <p:spPr>
          <a:xfrm>
            <a:off x="4936067" y="6639446"/>
            <a:ext cx="23198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www.justiciamilitar.gov.co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0BE6588-B2F8-E120-2AEC-1F2D21CF78B6}"/>
              </a:ext>
            </a:extLst>
          </p:cNvPr>
          <p:cNvSpPr/>
          <p:nvPr/>
        </p:nvSpPr>
        <p:spPr>
          <a:xfrm>
            <a:off x="9183327" y="3908515"/>
            <a:ext cx="2759290" cy="53930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0%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Inversión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2E07B60-2DD0-1929-6058-41333E830584}"/>
              </a:ext>
            </a:extLst>
          </p:cNvPr>
          <p:cNvSpPr/>
          <p:nvPr/>
        </p:nvSpPr>
        <p:spPr>
          <a:xfrm>
            <a:off x="8667346" y="672232"/>
            <a:ext cx="3275272" cy="638663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i="0" u="none" strike="noStrike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67,24%</a:t>
            </a:r>
            <a:endParaRPr lang="es-CO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Ejecución Presupuestal </a:t>
            </a:r>
            <a:r>
              <a:rPr lang="es-CO" sz="10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Funcionamiento</a:t>
            </a:r>
          </a:p>
          <a:p>
            <a:pPr algn="ctr"/>
            <a:r>
              <a:rPr lang="es-CO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(Compromisos  - RP)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E67D98-DD94-A362-1B25-27C3A1546C68}"/>
              </a:ext>
            </a:extLst>
          </p:cNvPr>
          <p:cNvSpPr txBox="1"/>
          <p:nvPr/>
        </p:nvSpPr>
        <p:spPr>
          <a:xfrm>
            <a:off x="228788" y="4894869"/>
            <a:ext cx="511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1. Por inconvenientes en el MHCP en el PAC, se presenta baja ejecución de éste.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 2. Pendiente que el MHCP adicione recursos del aporte al FCEE por valor de $10.775 millones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B2EB4AF-C734-847E-819A-1BC2234F302F}"/>
              </a:ext>
            </a:extLst>
          </p:cNvPr>
          <p:cNvSpPr txBox="1"/>
          <p:nvPr/>
        </p:nvSpPr>
        <p:spPr>
          <a:xfrm>
            <a:off x="6021761" y="3388565"/>
            <a:ext cx="5768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>
                <a:latin typeface="Montserrat" panose="00000500000000000000" pitchFamily="2" charset="0"/>
                <a:ea typeface="Verdana" panose="020B0604030504040204" pitchFamily="34" charset="0"/>
              </a:rPr>
              <a:t>Nota. En el presupuesto de Funcionamiento se encuentra en “Transferencias Corrientes – Distribución Previo Concepto” $249.000 millones. (en apropiación bloqueada)</a:t>
            </a:r>
            <a:endParaRPr lang="es-CO" sz="800" dirty="0">
              <a:latin typeface="Montserrat" panose="000005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A23B61-208B-8215-6414-44D36CEE020C}"/>
              </a:ext>
            </a:extLst>
          </p:cNvPr>
          <p:cNvSpPr txBox="1"/>
          <p:nvPr/>
        </p:nvSpPr>
        <p:spPr>
          <a:xfrm>
            <a:off x="6073054" y="6527552"/>
            <a:ext cx="57683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Cifras en millones de $. </a:t>
            </a:r>
            <a:r>
              <a:rPr lang="es-MX" sz="800" b="1" dirty="0">
                <a:latin typeface="Verdana" panose="020B0604030504040204" pitchFamily="34" charset="0"/>
                <a:ea typeface="Verdana" panose="020B0604030504040204" pitchFamily="34" charset="0"/>
              </a:rPr>
              <a:t>Fuente de Información</a:t>
            </a:r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. SIIF Nación II </a:t>
            </a:r>
            <a:endParaRPr lang="es-CO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8154DE-F2A0-83E4-B732-913B98D761A9}"/>
              </a:ext>
            </a:extLst>
          </p:cNvPr>
          <p:cNvSpPr txBox="1"/>
          <p:nvPr/>
        </p:nvSpPr>
        <p:spPr>
          <a:xfrm>
            <a:off x="5873568" y="6057663"/>
            <a:ext cx="5916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800" dirty="0">
                <a:latin typeface="Verdana" panose="020B0604030504040204" pitchFamily="34" charset="0"/>
                <a:ea typeface="Verdana" panose="020B0604030504040204" pitchFamily="34" charset="0"/>
              </a:rPr>
              <a:t>Nota 1. Los $4.403 millones apropiados en Inversión están en previo concepto por el DNP por lo tanto hasta que no se retire esta “etiqueta” no se pueden ejecutar.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5FC75BB-B99F-417D-BF96-E6469419A2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005686"/>
              </p:ext>
            </p:extLst>
          </p:nvPr>
        </p:nvGraphicFramePr>
        <p:xfrm>
          <a:off x="5690031" y="4476528"/>
          <a:ext cx="6151331" cy="150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7C2233AD-4789-D311-99D3-4F8F35B2C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715506"/>
              </p:ext>
            </p:extLst>
          </p:nvPr>
        </p:nvGraphicFramePr>
        <p:xfrm>
          <a:off x="249384" y="1963131"/>
          <a:ext cx="5110848" cy="2837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CC29718-5C59-499C-AC9E-79FA2A655E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634989"/>
              </p:ext>
            </p:extLst>
          </p:nvPr>
        </p:nvGraphicFramePr>
        <p:xfrm>
          <a:off x="6021760" y="1441673"/>
          <a:ext cx="5819602" cy="194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5022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EB7E9CEB-3E12-B4AC-2BFB-321AF07BF3D4}"/>
              </a:ext>
            </a:extLst>
          </p:cNvPr>
          <p:cNvGrpSpPr/>
          <p:nvPr/>
        </p:nvGrpSpPr>
        <p:grpSpPr>
          <a:xfrm>
            <a:off x="5890" y="-58268"/>
            <a:ext cx="12192000" cy="1309378"/>
            <a:chOff x="0" y="-74949"/>
            <a:chExt cx="12192000" cy="1309378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F06B008B-7B85-39C8-DC9A-5858F4A6B385}"/>
                </a:ext>
              </a:extLst>
            </p:cNvPr>
            <p:cNvGrpSpPr/>
            <p:nvPr/>
          </p:nvGrpSpPr>
          <p:grpSpPr>
            <a:xfrm>
              <a:off x="0" y="-74949"/>
              <a:ext cx="12192000" cy="1309378"/>
              <a:chOff x="0" y="1"/>
              <a:chExt cx="12192000" cy="1309378"/>
            </a:xfrm>
          </p:grpSpPr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5940A365-B760-547B-0F8D-CD5F26DD39A0}"/>
                  </a:ext>
                </a:extLst>
              </p:cNvPr>
              <p:cNvSpPr/>
              <p:nvPr/>
            </p:nvSpPr>
            <p:spPr>
              <a:xfrm>
                <a:off x="0" y="1"/>
                <a:ext cx="12192000" cy="130937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dirty="0"/>
              </a:p>
            </p:txBody>
          </p:sp>
          <p:pic>
            <p:nvPicPr>
              <p:cNvPr id="32" name="Gráfico 31">
                <a:extLst>
                  <a:ext uri="{FF2B5EF4-FFF2-40B4-BE49-F238E27FC236}">
                    <a16:creationId xmlns:a16="http://schemas.microsoft.com/office/drawing/2014/main" id="{D692073A-34B5-5C93-127E-E08BE505F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370809" y="397885"/>
                <a:ext cx="1181644" cy="411584"/>
              </a:xfrm>
              <a:prstGeom prst="rect">
                <a:avLst/>
              </a:prstGeom>
            </p:spPr>
          </p:pic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FFEA56C8-1C08-D047-8FEE-604C2115BAA3}"/>
                </a:ext>
              </a:extLst>
            </p:cNvPr>
            <p:cNvGrpSpPr/>
            <p:nvPr/>
          </p:nvGrpSpPr>
          <p:grpSpPr>
            <a:xfrm>
              <a:off x="501108" y="157092"/>
              <a:ext cx="2339484" cy="867081"/>
              <a:chOff x="501108" y="157092"/>
              <a:chExt cx="2339484" cy="867081"/>
            </a:xfrm>
          </p:grpSpPr>
          <p:pic>
            <p:nvPicPr>
              <p:cNvPr id="29" name="Gráfico 28">
                <a:extLst>
                  <a:ext uri="{FF2B5EF4-FFF2-40B4-BE49-F238E27FC236}">
                    <a16:creationId xmlns:a16="http://schemas.microsoft.com/office/drawing/2014/main" id="{24645B93-9DB9-EFA3-CAF0-7AA432732F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501108" y="157092"/>
                <a:ext cx="2339484" cy="867081"/>
              </a:xfrm>
              <a:prstGeom prst="rect">
                <a:avLst/>
              </a:prstGeom>
            </p:spPr>
          </p:pic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ECBF28DC-7E19-6555-420E-E3955BE117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6721" y="391886"/>
                <a:ext cx="0" cy="436789"/>
              </a:xfrm>
              <a:prstGeom prst="line">
                <a:avLst/>
              </a:prstGeom>
              <a:ln>
                <a:solidFill>
                  <a:srgbClr val="51515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B143F61-04BA-AD1A-C386-72A085781114}"/>
              </a:ext>
            </a:extLst>
          </p:cNvPr>
          <p:cNvSpPr txBox="1"/>
          <p:nvPr/>
        </p:nvSpPr>
        <p:spPr>
          <a:xfrm>
            <a:off x="2422411" y="744487"/>
            <a:ext cx="700233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200" b="1" dirty="0">
                <a:solidFill>
                  <a:srgbClr val="515151"/>
                </a:solidFill>
                <a:latin typeface="Montserrat" pitchFamily="2" charset="77"/>
                <a:cs typeface="Arial" panose="020B0604020202020204" pitchFamily="34" charset="0"/>
              </a:rPr>
              <a:t>Evolución Presupuestal 2024</a:t>
            </a:r>
          </a:p>
          <a:p>
            <a:pPr algn="ctr"/>
            <a:r>
              <a:rPr lang="es-CO" sz="2000" dirty="0">
                <a:latin typeface="Montserrat" pitchFamily="2" charset="77"/>
                <a:cs typeface="Arial" panose="020B0604020202020204" pitchFamily="34" charset="0"/>
              </a:rPr>
              <a:t>Corte: Marzo 31</a:t>
            </a:r>
          </a:p>
        </p:txBody>
      </p:sp>
      <p:pic>
        <p:nvPicPr>
          <p:cNvPr id="36" name="Gráfico 35">
            <a:extLst>
              <a:ext uri="{FF2B5EF4-FFF2-40B4-BE49-F238E27FC236}">
                <a16:creationId xmlns:a16="http://schemas.microsoft.com/office/drawing/2014/main" id="{C37D654C-07B0-F913-31A2-C8E68F556D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1232" y="673185"/>
            <a:ext cx="745671" cy="74567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7A17A36-A592-418D-B078-D6D921502C19}"/>
              </a:ext>
            </a:extLst>
          </p:cNvPr>
          <p:cNvSpPr txBox="1"/>
          <p:nvPr/>
        </p:nvSpPr>
        <p:spPr>
          <a:xfrm>
            <a:off x="383886" y="6568811"/>
            <a:ext cx="40770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>
                <a:latin typeface="Monserrat"/>
                <a:ea typeface="Verdana" panose="020B0604030504040204" pitchFamily="34" charset="0"/>
              </a:rPr>
              <a:t>Fuente de Información. SIIF Nación II</a:t>
            </a:r>
            <a:r>
              <a:rPr lang="es-CO" sz="900" dirty="0">
                <a:latin typeface="Monserrat"/>
                <a:ea typeface="Verdana" panose="020B0604030504040204" pitchFamily="34" charset="0"/>
              </a:rPr>
              <a:t>. Cifras en millones de $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FA0701A-547C-3B31-F375-365FA08C2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16734"/>
              </p:ext>
            </p:extLst>
          </p:nvPr>
        </p:nvGraphicFramePr>
        <p:xfrm>
          <a:off x="383886" y="1490157"/>
          <a:ext cx="11663566" cy="5028229"/>
        </p:xfrm>
        <a:graphic>
          <a:graphicData uri="http://schemas.openxmlformats.org/drawingml/2006/table">
            <a:tbl>
              <a:tblPr firstRow="1" bandRow="1"/>
              <a:tblGrid>
                <a:gridCol w="1746847">
                  <a:extLst>
                    <a:ext uri="{9D8B030D-6E8A-4147-A177-3AD203B41FA5}">
                      <a16:colId xmlns:a16="http://schemas.microsoft.com/office/drawing/2014/main" val="4083535977"/>
                    </a:ext>
                  </a:extLst>
                </a:gridCol>
                <a:gridCol w="1746847">
                  <a:extLst>
                    <a:ext uri="{9D8B030D-6E8A-4147-A177-3AD203B41FA5}">
                      <a16:colId xmlns:a16="http://schemas.microsoft.com/office/drawing/2014/main" val="244377296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56234413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2944498030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09177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486453402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95043756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519609068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3526063575"/>
                    </a:ext>
                  </a:extLst>
                </a:gridCol>
                <a:gridCol w="1021234">
                  <a:extLst>
                    <a:ext uri="{9D8B030D-6E8A-4147-A177-3AD203B41FA5}">
                      <a16:colId xmlns:a16="http://schemas.microsoft.com/office/drawing/2014/main" val="61471379"/>
                    </a:ext>
                  </a:extLst>
                </a:gridCol>
              </a:tblGrid>
              <a:tr h="2317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CONCEPTO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APR. VIGENTE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COMPROMISO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OBLIGACIÓN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PAGOS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373177"/>
                  </a:ext>
                </a:extLst>
              </a:tr>
              <a:tr h="4635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Peso % del rubro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$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$ 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11412"/>
                  </a:ext>
                </a:extLst>
              </a:tr>
              <a:tr h="54383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Personal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121.709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5,12%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26,228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21.55%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26,140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21,48%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26,123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21,46%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833251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Adquisición De Bienes  Y Servicios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1.710.868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71,91%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1,555,149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90.90%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237,014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13,85%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226,055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13,21%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05750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Transferencias Corrientes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368.977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15,51%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6,138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1.66%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5,743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1,56%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5,743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1,56%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649513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De Comercialización Y Producción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164.697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6,92%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6.183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3.75%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5,650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3,43%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104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50316"/>
                  </a:ext>
                </a:extLst>
              </a:tr>
              <a:tr h="5438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Gastos Por Tributos, Multas, Sanciones E Intereses De Mora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4.935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0,21%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685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13.88%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685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13,88%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685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13,88%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73138"/>
                  </a:ext>
                </a:extLst>
              </a:tr>
              <a:tr h="42793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SUBTOTAL FUNCIONAMIENTO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2.371.185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99,66%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1.594.383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67,24%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275,231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11,61%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258,711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10,91%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51107"/>
                  </a:ext>
                </a:extLst>
              </a:tr>
              <a:tr h="436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DEUDA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Servicio De La Deuda Pública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3.611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0,15%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56272"/>
                  </a:ext>
                </a:extLst>
              </a:tr>
              <a:tr h="231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INVERSIÓN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Gestión Documental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4.403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0,19%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118913"/>
                  </a:ext>
                </a:extLst>
              </a:tr>
              <a:tr h="51708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TOTAL PRESUPUESTO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2.379.199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100,00%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1.594.383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67,01%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275,231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11,57%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257,711</a:t>
                      </a:r>
                    </a:p>
                  </a:txBody>
                  <a:tcPr marL="7715" marR="7715" marT="771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10,87%</a:t>
                      </a:r>
                    </a:p>
                  </a:txBody>
                  <a:tcPr marL="7715" marR="7715" marT="7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48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44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28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A9DB58C-C3F6-4613-88C4-EB3C9BE392C8}"/>
</file>

<file path=customXml/itemProps2.xml><?xml version="1.0" encoding="utf-8"?>
<ds:datastoreItem xmlns:ds="http://schemas.openxmlformats.org/officeDocument/2006/customXml" ds:itemID="{338FCB92-13F3-4D52-B797-C4FE18C5EAE1}"/>
</file>

<file path=customXml/itemProps3.xml><?xml version="1.0" encoding="utf-8"?>
<ds:datastoreItem xmlns:ds="http://schemas.openxmlformats.org/officeDocument/2006/customXml" ds:itemID="{A6504049-D01F-4CE3-B854-39B2144ADE21}"/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551</Words>
  <Application>Microsoft Office PowerPoint</Application>
  <PresentationFormat>Panorámica</PresentationFormat>
  <Paragraphs>188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Monserrat</vt:lpstr>
      <vt:lpstr>Montserrat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Fernanda Reyes Sarmiento</dc:creator>
  <cp:lastModifiedBy>Maria Fernanda Reyes Sarmiento</cp:lastModifiedBy>
  <cp:revision>8</cp:revision>
  <dcterms:created xsi:type="dcterms:W3CDTF">2024-02-12T21:59:26Z</dcterms:created>
  <dcterms:modified xsi:type="dcterms:W3CDTF">2024-04-02T18:12:45Z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