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3" r:id="rId5"/>
  </p:sldMasterIdLst>
  <p:notesMasterIdLst>
    <p:notesMasterId r:id="rId14"/>
  </p:notesMasterIdLst>
  <p:sldIdLst>
    <p:sldId id="4153" r:id="rId6"/>
    <p:sldId id="1538" r:id="rId7"/>
    <p:sldId id="4155" r:id="rId8"/>
    <p:sldId id="4156" r:id="rId9"/>
    <p:sldId id="4157" r:id="rId10"/>
    <p:sldId id="4158" r:id="rId11"/>
    <p:sldId id="4159" r:id="rId12"/>
    <p:sldId id="4149" r:id="rId13"/>
  </p:sldIdLst>
  <p:sldSz cx="12192000" cy="6858000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D46618A-6AB0-8C95-35BA-02A7EADBBF2D}" name="Orlando Javier Ferro Ducuara" initials="OJFD" userId="S::orlando.ferro@unp.gov.co::3ac39beb-fc4c-4830-9e40-32f0e0fd85c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3500"/>
    <a:srgbClr val="E5567F"/>
    <a:srgbClr val="82A443"/>
    <a:srgbClr val="43C3D0"/>
    <a:srgbClr val="F78A37"/>
    <a:srgbClr val="E9C43B"/>
    <a:srgbClr val="FFFFFF"/>
    <a:srgbClr val="308D92"/>
    <a:srgbClr val="E9F9E4"/>
    <a:srgbClr val="4344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E60009-ED4B-4664-93C2-715B3378DA5C}" v="49" dt="2024-11-01T14:28:19.9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79" autoAdjust="0"/>
    <p:restoredTop sz="94694"/>
  </p:normalViewPr>
  <p:slideViewPr>
    <p:cSldViewPr snapToGrid="0">
      <p:cViewPr varScale="1">
        <p:scale>
          <a:sx n="108" d="100"/>
          <a:sy n="108" d="100"/>
        </p:scale>
        <p:origin x="2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 Hilario Brito Lubo" userId="ca710823-68c8-4164-88e9-a50bdfe5f470" providerId="ADAL" clId="{FC5F86C5-658B-459C-A783-7D4B1ED14F74}"/>
    <pc:docChg chg="custSel modSld">
      <pc:chgData name="Jose Hilario Brito Lubo" userId="ca710823-68c8-4164-88e9-a50bdfe5f470" providerId="ADAL" clId="{FC5F86C5-658B-459C-A783-7D4B1ED14F74}" dt="2024-09-03T16:40:12.471" v="5" actId="478"/>
      <pc:docMkLst>
        <pc:docMk/>
      </pc:docMkLst>
      <pc:sldChg chg="delSp mod">
        <pc:chgData name="Jose Hilario Brito Lubo" userId="ca710823-68c8-4164-88e9-a50bdfe5f470" providerId="ADAL" clId="{FC5F86C5-658B-459C-A783-7D4B1ED14F74}" dt="2024-09-03T16:40:12.471" v="5" actId="478"/>
        <pc:sldMkLst>
          <pc:docMk/>
          <pc:sldMk cId="246443012" sldId="4155"/>
        </pc:sldMkLst>
        <pc:picChg chg="del">
          <ac:chgData name="Jose Hilario Brito Lubo" userId="ca710823-68c8-4164-88e9-a50bdfe5f470" providerId="ADAL" clId="{FC5F86C5-658B-459C-A783-7D4B1ED14F74}" dt="2024-09-03T16:40:12.471" v="5" actId="478"/>
          <ac:picMkLst>
            <pc:docMk/>
            <pc:sldMk cId="246443012" sldId="4155"/>
            <ac:picMk id="8" creationId="{97EE60A4-7BBE-07E1-E9C3-44C9F7D59DB3}"/>
          </ac:picMkLst>
        </pc:picChg>
      </pc:sldChg>
      <pc:sldChg chg="delSp mod">
        <pc:chgData name="Jose Hilario Brito Lubo" userId="ca710823-68c8-4164-88e9-a50bdfe5f470" providerId="ADAL" clId="{FC5F86C5-658B-459C-A783-7D4B1ED14F74}" dt="2024-09-03T16:40:08.581" v="4" actId="478"/>
        <pc:sldMkLst>
          <pc:docMk/>
          <pc:sldMk cId="382639079" sldId="4156"/>
        </pc:sldMkLst>
        <pc:picChg chg="del">
          <ac:chgData name="Jose Hilario Brito Lubo" userId="ca710823-68c8-4164-88e9-a50bdfe5f470" providerId="ADAL" clId="{FC5F86C5-658B-459C-A783-7D4B1ED14F74}" dt="2024-09-03T16:40:08.581" v="4" actId="478"/>
          <ac:picMkLst>
            <pc:docMk/>
            <pc:sldMk cId="382639079" sldId="4156"/>
            <ac:picMk id="4" creationId="{3B515464-E1FF-571F-6BBB-C968E0669E3B}"/>
          </ac:picMkLst>
        </pc:picChg>
      </pc:sldChg>
      <pc:sldChg chg="delSp modSp mod">
        <pc:chgData name="Jose Hilario Brito Lubo" userId="ca710823-68c8-4164-88e9-a50bdfe5f470" providerId="ADAL" clId="{FC5F86C5-658B-459C-A783-7D4B1ED14F74}" dt="2024-09-03T16:39:59.389" v="3" actId="14100"/>
        <pc:sldMkLst>
          <pc:docMk/>
          <pc:sldMk cId="1965903301" sldId="4158"/>
        </pc:sldMkLst>
        <pc:spChg chg="mod">
          <ac:chgData name="Jose Hilario Brito Lubo" userId="ca710823-68c8-4164-88e9-a50bdfe5f470" providerId="ADAL" clId="{FC5F86C5-658B-459C-A783-7D4B1ED14F74}" dt="2024-09-03T16:39:59.389" v="3" actId="14100"/>
          <ac:spMkLst>
            <pc:docMk/>
            <pc:sldMk cId="1965903301" sldId="4158"/>
            <ac:spMk id="3" creationId="{2F05D1F1-83A8-164F-BE3C-E494E015939D}"/>
          </ac:spMkLst>
        </pc:spChg>
        <pc:picChg chg="del">
          <ac:chgData name="Jose Hilario Brito Lubo" userId="ca710823-68c8-4164-88e9-a50bdfe5f470" providerId="ADAL" clId="{FC5F86C5-658B-459C-A783-7D4B1ED14F74}" dt="2024-09-03T16:39:49.207" v="1" actId="478"/>
          <ac:picMkLst>
            <pc:docMk/>
            <pc:sldMk cId="1965903301" sldId="4158"/>
            <ac:picMk id="17" creationId="{81BBFA6B-7A0C-0462-D1C3-A23A554C13DB}"/>
          </ac:picMkLst>
        </pc:picChg>
      </pc:sldChg>
      <pc:sldChg chg="delSp mod">
        <pc:chgData name="Jose Hilario Brito Lubo" userId="ca710823-68c8-4164-88e9-a50bdfe5f470" providerId="ADAL" clId="{FC5F86C5-658B-459C-A783-7D4B1ED14F74}" dt="2024-09-03T16:39:46.219" v="0" actId="478"/>
        <pc:sldMkLst>
          <pc:docMk/>
          <pc:sldMk cId="899669851" sldId="4159"/>
        </pc:sldMkLst>
        <pc:picChg chg="del">
          <ac:chgData name="Jose Hilario Brito Lubo" userId="ca710823-68c8-4164-88e9-a50bdfe5f470" providerId="ADAL" clId="{FC5F86C5-658B-459C-A783-7D4B1ED14F74}" dt="2024-09-03T16:39:46.219" v="0" actId="478"/>
          <ac:picMkLst>
            <pc:docMk/>
            <pc:sldMk cId="899669851" sldId="4159"/>
            <ac:picMk id="4" creationId="{751A4C23-D8DA-BC46-944B-623AE9E41CB4}"/>
          </ac:picMkLst>
        </pc:picChg>
      </pc:sldChg>
    </pc:docChg>
  </pc:docChgLst>
  <pc:docChgLst>
    <pc:chgData name="Jose Hilario Brito Lubo" userId="ca710823-68c8-4164-88e9-a50bdfe5f470" providerId="ADAL" clId="{F4E60009-ED4B-4664-93C2-715B3378DA5C}"/>
    <pc:docChg chg="custSel modSld">
      <pc:chgData name="Jose Hilario Brito Lubo" userId="ca710823-68c8-4164-88e9-a50bdfe5f470" providerId="ADAL" clId="{F4E60009-ED4B-4664-93C2-715B3378DA5C}" dt="2024-11-01T14:28:33.324" v="329" actId="14100"/>
      <pc:docMkLst>
        <pc:docMk/>
      </pc:docMkLst>
      <pc:sldChg chg="addSp delSp modSp mod">
        <pc:chgData name="Jose Hilario Brito Lubo" userId="ca710823-68c8-4164-88e9-a50bdfe5f470" providerId="ADAL" clId="{F4E60009-ED4B-4664-93C2-715B3378DA5C}" dt="2024-11-01T14:28:33.324" v="329" actId="14100"/>
        <pc:sldMkLst>
          <pc:docMk/>
          <pc:sldMk cId="246443012" sldId="4155"/>
        </pc:sldMkLst>
        <pc:spChg chg="mod">
          <ac:chgData name="Jose Hilario Brito Lubo" userId="ca710823-68c8-4164-88e9-a50bdfe5f470" providerId="ADAL" clId="{F4E60009-ED4B-4664-93C2-715B3378DA5C}" dt="2024-10-29T16:34:50.708" v="52" actId="20577"/>
          <ac:spMkLst>
            <pc:docMk/>
            <pc:sldMk cId="246443012" sldId="4155"/>
            <ac:spMk id="5" creationId="{63C529A3-A407-782E-670C-260F7C58AFAA}"/>
          </ac:spMkLst>
        </pc:spChg>
        <pc:spChg chg="mod">
          <ac:chgData name="Jose Hilario Brito Lubo" userId="ca710823-68c8-4164-88e9-a50bdfe5f470" providerId="ADAL" clId="{F4E60009-ED4B-4664-93C2-715B3378DA5C}" dt="2024-10-29T16:29:08.303" v="10" actId="20577"/>
          <ac:spMkLst>
            <pc:docMk/>
            <pc:sldMk cId="246443012" sldId="4155"/>
            <ac:spMk id="7" creationId="{F8AB7FE2-5048-3B46-305B-3DF6B26BEE79}"/>
          </ac:spMkLst>
        </pc:spChg>
        <pc:graphicFrameChg chg="add del mod">
          <ac:chgData name="Jose Hilario Brito Lubo" userId="ca710823-68c8-4164-88e9-a50bdfe5f470" providerId="ADAL" clId="{F4E60009-ED4B-4664-93C2-715B3378DA5C}" dt="2024-11-01T14:28:03.858" v="322" actId="478"/>
          <ac:graphicFrameMkLst>
            <pc:docMk/>
            <pc:sldMk cId="246443012" sldId="4155"/>
            <ac:graphicFrameMk id="6" creationId="{B19E50A1-86EE-0733-14D4-3A6AE5A1F530}"/>
          </ac:graphicFrameMkLst>
        </pc:graphicFrameChg>
        <pc:graphicFrameChg chg="del">
          <ac:chgData name="Jose Hilario Brito Lubo" userId="ca710823-68c8-4164-88e9-a50bdfe5f470" providerId="ADAL" clId="{F4E60009-ED4B-4664-93C2-715B3378DA5C}" dt="2024-11-01T13:57:11.365" v="53" actId="478"/>
          <ac:graphicFrameMkLst>
            <pc:docMk/>
            <pc:sldMk cId="246443012" sldId="4155"/>
            <ac:graphicFrameMk id="8" creationId="{B19E50A1-86EE-0733-14D4-3A6AE5A1F530}"/>
          </ac:graphicFrameMkLst>
        </pc:graphicFrameChg>
        <pc:graphicFrameChg chg="add mod">
          <ac:chgData name="Jose Hilario Brito Lubo" userId="ca710823-68c8-4164-88e9-a50bdfe5f470" providerId="ADAL" clId="{F4E60009-ED4B-4664-93C2-715B3378DA5C}" dt="2024-11-01T14:28:33.324" v="329" actId="14100"/>
          <ac:graphicFrameMkLst>
            <pc:docMk/>
            <pc:sldMk cId="246443012" sldId="4155"/>
            <ac:graphicFrameMk id="9" creationId="{B19E50A1-86EE-0733-14D4-3A6AE5A1F530}"/>
          </ac:graphicFrameMkLst>
        </pc:graphicFrameChg>
      </pc:sldChg>
      <pc:sldChg chg="modSp mod">
        <pc:chgData name="Jose Hilario Brito Lubo" userId="ca710823-68c8-4164-88e9-a50bdfe5f470" providerId="ADAL" clId="{F4E60009-ED4B-4664-93C2-715B3378DA5C}" dt="2024-11-01T13:59:24.666" v="65" actId="108"/>
        <pc:sldMkLst>
          <pc:docMk/>
          <pc:sldMk cId="382639079" sldId="4156"/>
        </pc:sldMkLst>
        <pc:graphicFrameChg chg="mod modGraphic">
          <ac:chgData name="Jose Hilario Brito Lubo" userId="ca710823-68c8-4164-88e9-a50bdfe5f470" providerId="ADAL" clId="{F4E60009-ED4B-4664-93C2-715B3378DA5C}" dt="2024-11-01T13:59:24.666" v="65" actId="108"/>
          <ac:graphicFrameMkLst>
            <pc:docMk/>
            <pc:sldMk cId="382639079" sldId="4156"/>
            <ac:graphicFrameMk id="6" creationId="{2E5AF0DC-FAA5-BAA0-8186-8A043449EC83}"/>
          </ac:graphicFrameMkLst>
        </pc:graphicFrameChg>
      </pc:sldChg>
      <pc:sldChg chg="modSp mod">
        <pc:chgData name="Jose Hilario Brito Lubo" userId="ca710823-68c8-4164-88e9-a50bdfe5f470" providerId="ADAL" clId="{F4E60009-ED4B-4664-93C2-715B3378DA5C}" dt="2024-11-01T14:00:08.680" v="76" actId="20577"/>
        <pc:sldMkLst>
          <pc:docMk/>
          <pc:sldMk cId="2758829266" sldId="4157"/>
        </pc:sldMkLst>
        <pc:spChg chg="mod">
          <ac:chgData name="Jose Hilario Brito Lubo" userId="ca710823-68c8-4164-88e9-a50bdfe5f470" providerId="ADAL" clId="{F4E60009-ED4B-4664-93C2-715B3378DA5C}" dt="2024-11-01T14:00:08.680" v="76" actId="20577"/>
          <ac:spMkLst>
            <pc:docMk/>
            <pc:sldMk cId="2758829266" sldId="4157"/>
            <ac:spMk id="2" creationId="{726CC385-54ED-E630-1699-E2B6345F5EED}"/>
          </ac:spMkLst>
        </pc:spChg>
      </pc:sldChg>
      <pc:sldChg chg="addSp delSp modSp mod">
        <pc:chgData name="Jose Hilario Brito Lubo" userId="ca710823-68c8-4164-88e9-a50bdfe5f470" providerId="ADAL" clId="{F4E60009-ED4B-4664-93C2-715B3378DA5C}" dt="2024-11-01T14:09:32.934" v="263"/>
        <pc:sldMkLst>
          <pc:docMk/>
          <pc:sldMk cId="1965903301" sldId="4158"/>
        </pc:sldMkLst>
        <pc:spChg chg="mod">
          <ac:chgData name="Jose Hilario Brito Lubo" userId="ca710823-68c8-4164-88e9-a50bdfe5f470" providerId="ADAL" clId="{F4E60009-ED4B-4664-93C2-715B3378DA5C}" dt="2024-11-01T14:01:58.491" v="119" actId="20577"/>
          <ac:spMkLst>
            <pc:docMk/>
            <pc:sldMk cId="1965903301" sldId="4158"/>
            <ac:spMk id="2" creationId="{A2298C21-5378-CA16-A84F-DEC203EDF1B1}"/>
          </ac:spMkLst>
        </pc:spChg>
        <pc:spChg chg="mod">
          <ac:chgData name="Jose Hilario Brito Lubo" userId="ca710823-68c8-4164-88e9-a50bdfe5f470" providerId="ADAL" clId="{F4E60009-ED4B-4664-93C2-715B3378DA5C}" dt="2024-11-01T14:00:47.275" v="86" actId="20577"/>
          <ac:spMkLst>
            <pc:docMk/>
            <pc:sldMk cId="1965903301" sldId="4158"/>
            <ac:spMk id="3" creationId="{2F05D1F1-83A8-164F-BE3C-E494E015939D}"/>
          </ac:spMkLst>
        </pc:spChg>
        <pc:spChg chg="mod">
          <ac:chgData name="Jose Hilario Brito Lubo" userId="ca710823-68c8-4164-88e9-a50bdfe5f470" providerId="ADAL" clId="{F4E60009-ED4B-4664-93C2-715B3378DA5C}" dt="2024-11-01T14:07:03.454" v="246" actId="20577"/>
          <ac:spMkLst>
            <pc:docMk/>
            <pc:sldMk cId="1965903301" sldId="4158"/>
            <ac:spMk id="6" creationId="{9420BE31-779B-F24A-A4B1-CBB20727AAD4}"/>
          </ac:spMkLst>
        </pc:spChg>
        <pc:spChg chg="mod">
          <ac:chgData name="Jose Hilario Brito Lubo" userId="ca710823-68c8-4164-88e9-a50bdfe5f470" providerId="ADAL" clId="{F4E60009-ED4B-4664-93C2-715B3378DA5C}" dt="2024-11-01T14:01:26.030" v="96" actId="20577"/>
          <ac:spMkLst>
            <pc:docMk/>
            <pc:sldMk cId="1965903301" sldId="4158"/>
            <ac:spMk id="7" creationId="{97931EB9-0FA5-75D7-CB40-647C1B9B1086}"/>
          </ac:spMkLst>
        </pc:spChg>
        <pc:spChg chg="mod">
          <ac:chgData name="Jose Hilario Brito Lubo" userId="ca710823-68c8-4164-88e9-a50bdfe5f470" providerId="ADAL" clId="{F4E60009-ED4B-4664-93C2-715B3378DA5C}" dt="2024-11-01T14:01:48.091" v="102" actId="20577"/>
          <ac:spMkLst>
            <pc:docMk/>
            <pc:sldMk cId="1965903301" sldId="4158"/>
            <ac:spMk id="9" creationId="{3510F016-B0DE-3602-4603-30D2F399B4A5}"/>
          </ac:spMkLst>
        </pc:spChg>
        <pc:graphicFrameChg chg="add mod">
          <ac:chgData name="Jose Hilario Brito Lubo" userId="ca710823-68c8-4164-88e9-a50bdfe5f470" providerId="ADAL" clId="{F4E60009-ED4B-4664-93C2-715B3378DA5C}" dt="2024-11-01T14:02:57.789" v="124"/>
          <ac:graphicFrameMkLst>
            <pc:docMk/>
            <pc:sldMk cId="1965903301" sldId="4158"/>
            <ac:graphicFrameMk id="5" creationId="{9EC7C633-C335-AEFF-278C-B99D7FC851D7}"/>
          </ac:graphicFrameMkLst>
        </pc:graphicFrameChg>
        <pc:graphicFrameChg chg="add mod">
          <ac:chgData name="Jose Hilario Brito Lubo" userId="ca710823-68c8-4164-88e9-a50bdfe5f470" providerId="ADAL" clId="{F4E60009-ED4B-4664-93C2-715B3378DA5C}" dt="2024-11-01T14:09:32.934" v="263"/>
          <ac:graphicFrameMkLst>
            <pc:docMk/>
            <pc:sldMk cId="1965903301" sldId="4158"/>
            <ac:graphicFrameMk id="12" creationId="{A2BA8D54-F815-985D-644F-9E94FACFA2C3}"/>
          </ac:graphicFrameMkLst>
        </pc:graphicFrameChg>
        <pc:graphicFrameChg chg="del">
          <ac:chgData name="Jose Hilario Brito Lubo" userId="ca710823-68c8-4164-88e9-a50bdfe5f470" providerId="ADAL" clId="{F4E60009-ED4B-4664-93C2-715B3378DA5C}" dt="2024-11-01T14:02:22.064" v="120" actId="478"/>
          <ac:graphicFrameMkLst>
            <pc:docMk/>
            <pc:sldMk cId="1965903301" sldId="4158"/>
            <ac:graphicFrameMk id="17" creationId="{9EC7C633-C335-AEFF-278C-B99D7FC851D7}"/>
          </ac:graphicFrameMkLst>
        </pc:graphicFrameChg>
        <pc:graphicFrameChg chg="del">
          <ac:chgData name="Jose Hilario Brito Lubo" userId="ca710823-68c8-4164-88e9-a50bdfe5f470" providerId="ADAL" clId="{F4E60009-ED4B-4664-93C2-715B3378DA5C}" dt="2024-11-01T14:07:15.040" v="247" actId="478"/>
          <ac:graphicFrameMkLst>
            <pc:docMk/>
            <pc:sldMk cId="1965903301" sldId="4158"/>
            <ac:graphicFrameMk id="18" creationId="{A2BA8D54-F815-985D-644F-9E94FACFA2C3}"/>
          </ac:graphicFrameMkLst>
        </pc:graphicFrameChg>
      </pc:sldChg>
      <pc:sldChg chg="modSp mod">
        <pc:chgData name="Jose Hilario Brito Lubo" userId="ca710823-68c8-4164-88e9-a50bdfe5f470" providerId="ADAL" clId="{F4E60009-ED4B-4664-93C2-715B3378DA5C}" dt="2024-11-01T14:20:15.560" v="321" actId="20577"/>
        <pc:sldMkLst>
          <pc:docMk/>
          <pc:sldMk cId="899669851" sldId="4159"/>
        </pc:sldMkLst>
        <pc:spChg chg="mod">
          <ac:chgData name="Jose Hilario Brito Lubo" userId="ca710823-68c8-4164-88e9-a50bdfe5f470" providerId="ADAL" clId="{F4E60009-ED4B-4664-93C2-715B3378DA5C}" dt="2024-11-01T14:12:09.115" v="274" actId="20577"/>
          <ac:spMkLst>
            <pc:docMk/>
            <pc:sldMk cId="899669851" sldId="4159"/>
            <ac:spMk id="2" creationId="{F25BB09E-4D69-2ECA-2E98-6AA04A6D04B8}"/>
          </ac:spMkLst>
        </pc:spChg>
        <pc:graphicFrameChg chg="mod modGraphic">
          <ac:chgData name="Jose Hilario Brito Lubo" userId="ca710823-68c8-4164-88e9-a50bdfe5f470" providerId="ADAL" clId="{F4E60009-ED4B-4664-93C2-715B3378DA5C}" dt="2024-11-01T14:20:15.560" v="321" actId="20577"/>
          <ac:graphicFrameMkLst>
            <pc:docMk/>
            <pc:sldMk cId="899669851" sldId="4159"/>
            <ac:graphicFrameMk id="5" creationId="{955AEC9A-AB8A-56F1-6887-07EE781A9579}"/>
          </ac:graphicFrameMkLst>
        </pc:graphicFrameChg>
      </pc:sldChg>
    </pc:docChg>
  </pc:docChgLst>
  <pc:docChgLst>
    <pc:chgData name="Jose Hilario Brito Lubo" userId="ca710823-68c8-4164-88e9-a50bdfe5f470" providerId="ADAL" clId="{C90B8E3C-C62A-4A78-9C43-84F77E3C23FC}"/>
    <pc:docChg chg="undo custSel modSld">
      <pc:chgData name="Jose Hilario Brito Lubo" userId="ca710823-68c8-4164-88e9-a50bdfe5f470" providerId="ADAL" clId="{C90B8E3C-C62A-4A78-9C43-84F77E3C23FC}" dt="2024-10-01T14:31:09.010" v="270" actId="20577"/>
      <pc:docMkLst>
        <pc:docMk/>
      </pc:docMkLst>
      <pc:sldChg chg="addSp delSp modSp mod">
        <pc:chgData name="Jose Hilario Brito Lubo" userId="ca710823-68c8-4164-88e9-a50bdfe5f470" providerId="ADAL" clId="{C90B8E3C-C62A-4A78-9C43-84F77E3C23FC}" dt="2024-10-01T13:33:29.572" v="22" actId="20577"/>
        <pc:sldMkLst>
          <pc:docMk/>
          <pc:sldMk cId="246443012" sldId="4155"/>
        </pc:sldMkLst>
        <pc:spChg chg="mod">
          <ac:chgData name="Jose Hilario Brito Lubo" userId="ca710823-68c8-4164-88e9-a50bdfe5f470" providerId="ADAL" clId="{C90B8E3C-C62A-4A78-9C43-84F77E3C23FC}" dt="2024-10-01T13:33:29.572" v="22" actId="20577"/>
          <ac:spMkLst>
            <pc:docMk/>
            <pc:sldMk cId="246443012" sldId="4155"/>
            <ac:spMk id="7" creationId="{F8AB7FE2-5048-3B46-305B-3DF6B26BEE79}"/>
          </ac:spMkLst>
        </pc:spChg>
        <pc:graphicFrameChg chg="del">
          <ac:chgData name="Jose Hilario Brito Lubo" userId="ca710823-68c8-4164-88e9-a50bdfe5f470" providerId="ADAL" clId="{C90B8E3C-C62A-4A78-9C43-84F77E3C23FC}" dt="2024-10-01T13:31:58.230" v="0" actId="478"/>
          <ac:graphicFrameMkLst>
            <pc:docMk/>
            <pc:sldMk cId="246443012" sldId="4155"/>
            <ac:graphicFrameMk id="6" creationId="{6F1B8DD9-54E3-2C4D-F06B-B2D91BD6B401}"/>
          </ac:graphicFrameMkLst>
        </pc:graphicFrameChg>
        <pc:graphicFrameChg chg="add mod">
          <ac:chgData name="Jose Hilario Brito Lubo" userId="ca710823-68c8-4164-88e9-a50bdfe5f470" providerId="ADAL" clId="{C90B8E3C-C62A-4A78-9C43-84F77E3C23FC}" dt="2024-10-01T13:32:55.243" v="6" actId="14100"/>
          <ac:graphicFrameMkLst>
            <pc:docMk/>
            <pc:sldMk cId="246443012" sldId="4155"/>
            <ac:graphicFrameMk id="8" creationId="{B19E50A1-86EE-0733-14D4-3A6AE5A1F530}"/>
          </ac:graphicFrameMkLst>
        </pc:graphicFrameChg>
      </pc:sldChg>
      <pc:sldChg chg="modSp mod">
        <pc:chgData name="Jose Hilario Brito Lubo" userId="ca710823-68c8-4164-88e9-a50bdfe5f470" providerId="ADAL" clId="{C90B8E3C-C62A-4A78-9C43-84F77E3C23FC}" dt="2024-10-01T13:33:57.938" v="38" actId="20577"/>
        <pc:sldMkLst>
          <pc:docMk/>
          <pc:sldMk cId="2758829266" sldId="4157"/>
        </pc:sldMkLst>
        <pc:spChg chg="mod">
          <ac:chgData name="Jose Hilario Brito Lubo" userId="ca710823-68c8-4164-88e9-a50bdfe5f470" providerId="ADAL" clId="{C90B8E3C-C62A-4A78-9C43-84F77E3C23FC}" dt="2024-10-01T13:33:57.938" v="38" actId="20577"/>
          <ac:spMkLst>
            <pc:docMk/>
            <pc:sldMk cId="2758829266" sldId="4157"/>
            <ac:spMk id="2" creationId="{726CC385-54ED-E630-1699-E2B6345F5EED}"/>
          </ac:spMkLst>
        </pc:spChg>
      </pc:sldChg>
      <pc:sldChg chg="addSp delSp modSp mod">
        <pc:chgData name="Jose Hilario Brito Lubo" userId="ca710823-68c8-4164-88e9-a50bdfe5f470" providerId="ADAL" clId="{C90B8E3C-C62A-4A78-9C43-84F77E3C23FC}" dt="2024-10-01T13:40:02.533" v="100"/>
        <pc:sldMkLst>
          <pc:docMk/>
          <pc:sldMk cId="1965903301" sldId="4158"/>
        </pc:sldMkLst>
        <pc:spChg chg="mod">
          <ac:chgData name="Jose Hilario Brito Lubo" userId="ca710823-68c8-4164-88e9-a50bdfe5f470" providerId="ADAL" clId="{C90B8E3C-C62A-4A78-9C43-84F77E3C23FC}" dt="2024-10-01T13:36:50.546" v="78" actId="20577"/>
          <ac:spMkLst>
            <pc:docMk/>
            <pc:sldMk cId="1965903301" sldId="4158"/>
            <ac:spMk id="2" creationId="{A2298C21-5378-CA16-A84F-DEC203EDF1B1}"/>
          </ac:spMkLst>
        </pc:spChg>
        <pc:spChg chg="mod">
          <ac:chgData name="Jose Hilario Brito Lubo" userId="ca710823-68c8-4164-88e9-a50bdfe5f470" providerId="ADAL" clId="{C90B8E3C-C62A-4A78-9C43-84F77E3C23FC}" dt="2024-10-01T13:34:50.802" v="46" actId="20577"/>
          <ac:spMkLst>
            <pc:docMk/>
            <pc:sldMk cId="1965903301" sldId="4158"/>
            <ac:spMk id="7" creationId="{97931EB9-0FA5-75D7-CB40-647C1B9B1086}"/>
          </ac:spMkLst>
        </pc:spChg>
        <pc:spChg chg="mod">
          <ac:chgData name="Jose Hilario Brito Lubo" userId="ca710823-68c8-4164-88e9-a50bdfe5f470" providerId="ADAL" clId="{C90B8E3C-C62A-4A78-9C43-84F77E3C23FC}" dt="2024-10-01T13:35:25.541" v="54" actId="20577"/>
          <ac:spMkLst>
            <pc:docMk/>
            <pc:sldMk cId="1965903301" sldId="4158"/>
            <ac:spMk id="9" creationId="{3510F016-B0DE-3602-4603-30D2F399B4A5}"/>
          </ac:spMkLst>
        </pc:spChg>
        <pc:graphicFrameChg chg="del">
          <ac:chgData name="Jose Hilario Brito Lubo" userId="ca710823-68c8-4164-88e9-a50bdfe5f470" providerId="ADAL" clId="{C90B8E3C-C62A-4A78-9C43-84F77E3C23FC}" dt="2024-10-01T13:35:51.997" v="55" actId="478"/>
          <ac:graphicFrameMkLst>
            <pc:docMk/>
            <pc:sldMk cId="1965903301" sldId="4158"/>
            <ac:graphicFrameMk id="5" creationId="{7CFC15B7-CB4F-5ACE-00CA-7E709E4B6618}"/>
          </ac:graphicFrameMkLst>
        </pc:graphicFrameChg>
        <pc:graphicFrameChg chg="del">
          <ac:chgData name="Jose Hilario Brito Lubo" userId="ca710823-68c8-4164-88e9-a50bdfe5f470" providerId="ADAL" clId="{C90B8E3C-C62A-4A78-9C43-84F77E3C23FC}" dt="2024-10-01T13:37:13.211" v="79" actId="478"/>
          <ac:graphicFrameMkLst>
            <pc:docMk/>
            <pc:sldMk cId="1965903301" sldId="4158"/>
            <ac:graphicFrameMk id="12" creationId="{755DC36C-5CAD-50AD-CD35-A74B103D2875}"/>
          </ac:graphicFrameMkLst>
        </pc:graphicFrameChg>
        <pc:graphicFrameChg chg="add mod">
          <ac:chgData name="Jose Hilario Brito Lubo" userId="ca710823-68c8-4164-88e9-a50bdfe5f470" providerId="ADAL" clId="{C90B8E3C-C62A-4A78-9C43-84F77E3C23FC}" dt="2024-10-01T13:36:18.604" v="60" actId="14100"/>
          <ac:graphicFrameMkLst>
            <pc:docMk/>
            <pc:sldMk cId="1965903301" sldId="4158"/>
            <ac:graphicFrameMk id="17" creationId="{9EC7C633-C335-AEFF-278C-B99D7FC851D7}"/>
          </ac:graphicFrameMkLst>
        </pc:graphicFrameChg>
        <pc:graphicFrameChg chg="add mod">
          <ac:chgData name="Jose Hilario Brito Lubo" userId="ca710823-68c8-4164-88e9-a50bdfe5f470" providerId="ADAL" clId="{C90B8E3C-C62A-4A78-9C43-84F77E3C23FC}" dt="2024-10-01T13:40:02.533" v="100"/>
          <ac:graphicFrameMkLst>
            <pc:docMk/>
            <pc:sldMk cId="1965903301" sldId="4158"/>
            <ac:graphicFrameMk id="18" creationId="{A2BA8D54-F815-985D-644F-9E94FACFA2C3}"/>
          </ac:graphicFrameMkLst>
        </pc:graphicFrameChg>
      </pc:sldChg>
      <pc:sldChg chg="modSp mod">
        <pc:chgData name="Jose Hilario Brito Lubo" userId="ca710823-68c8-4164-88e9-a50bdfe5f470" providerId="ADAL" clId="{C90B8E3C-C62A-4A78-9C43-84F77E3C23FC}" dt="2024-10-01T14:31:09.010" v="270" actId="20577"/>
        <pc:sldMkLst>
          <pc:docMk/>
          <pc:sldMk cId="899669851" sldId="4159"/>
        </pc:sldMkLst>
        <pc:spChg chg="mod">
          <ac:chgData name="Jose Hilario Brito Lubo" userId="ca710823-68c8-4164-88e9-a50bdfe5f470" providerId="ADAL" clId="{C90B8E3C-C62A-4A78-9C43-84F77E3C23FC}" dt="2024-10-01T13:40:45.939" v="116" actId="20577"/>
          <ac:spMkLst>
            <pc:docMk/>
            <pc:sldMk cId="899669851" sldId="4159"/>
            <ac:spMk id="2" creationId="{F25BB09E-4D69-2ECA-2E98-6AA04A6D04B8}"/>
          </ac:spMkLst>
        </pc:spChg>
        <pc:graphicFrameChg chg="mod modGraphic">
          <ac:chgData name="Jose Hilario Brito Lubo" userId="ca710823-68c8-4164-88e9-a50bdfe5f470" providerId="ADAL" clId="{C90B8E3C-C62A-4A78-9C43-84F77E3C23FC}" dt="2024-10-01T14:31:09.010" v="270" actId="20577"/>
          <ac:graphicFrameMkLst>
            <pc:docMk/>
            <pc:sldMk cId="899669851" sldId="4159"/>
            <ac:graphicFrameMk id="5" creationId="{955AEC9A-AB8A-56F1-6887-07EE781A9579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unproteccion-my.sharepoint.com/personal/jose_brito_unp_gov_co/Documents/PLANEACION/2024/desagregacion/PRESENTACION/OCTUBRE/EXCEL%20GUIA%20PRESENTACION%20OCTUBR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unproteccion-my.sharepoint.com/personal/jose_brito_unp_gov_co/Documents/PLANEACION/2024/desagregacion/PRESENTACION/OCTUBRE/EXCEL%20GUIA%20PRESENTACION%20OCTUBR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unproteccion-my.sharepoint.com/personal/jose_brito_unp_gov_co/Documents/PLANEACION/2024/desagregacion/PRESENTACION/OCTUBRE/EXCEL%20GUIA%20PRESENTACION%20OCTUBR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972211213965012E-2"/>
          <c:y val="3.7336519097883415E-2"/>
          <c:w val="0.9016481120225841"/>
          <c:h val="0.790649567235801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'[EXCEL GUIA PRESENTACION OCTUBRE.xlsx]Gráficas'!$A$2</c:f>
              <c:strCache>
                <c:ptCount val="1"/>
                <c:pt idx="0">
                  <c:v>Apropiación Inicial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'[EXCEL GUIA PRESENTACION OCTUBRE.xlsx]Gráficas'!$B$1:$D$1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2024*</c:v>
                </c:pt>
              </c:strCache>
            </c:strRef>
          </c:cat>
          <c:val>
            <c:numRef>
              <c:f>'[EXCEL GUIA PRESENTACION OCTUBRE.xlsx]Gráficas'!$B$2:$D$2</c:f>
              <c:numCache>
                <c:formatCode>_-"$"\ * #,##0_-;\-"$"\ * #,##0_-;_-"$"\ * "-"??_-;_-@_-</c:formatCode>
                <c:ptCount val="3"/>
                <c:pt idx="0">
                  <c:v>1338616</c:v>
                </c:pt>
                <c:pt idx="1">
                  <c:v>1866442</c:v>
                </c:pt>
                <c:pt idx="2">
                  <c:v>2379199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FC-4065-9613-9F3EFFF9B9A6}"/>
            </c:ext>
          </c:extLst>
        </c:ser>
        <c:ser>
          <c:idx val="1"/>
          <c:order val="1"/>
          <c:tx>
            <c:strRef>
              <c:f>'[EXCEL GUIA PRESENTACION OCTUBRE.xlsx]Gráficas'!$A$3</c:f>
              <c:strCache>
                <c:ptCount val="1"/>
                <c:pt idx="0">
                  <c:v>Apropiación Definitiva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'[EXCEL GUIA PRESENTACION OCTUBRE.xlsx]Gráficas'!$B$1:$D$1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2024*</c:v>
                </c:pt>
              </c:strCache>
            </c:strRef>
          </c:cat>
          <c:val>
            <c:numRef>
              <c:f>'[EXCEL GUIA PRESENTACION OCTUBRE.xlsx]Gráficas'!$B$3:$D$3</c:f>
              <c:numCache>
                <c:formatCode>_-"$"\ * #,##0_-;\-"$"\ * #,##0_-;_-"$"\ * "-"??_-;_-@_-</c:formatCode>
                <c:ptCount val="3"/>
                <c:pt idx="0">
                  <c:v>1645168</c:v>
                </c:pt>
                <c:pt idx="1">
                  <c:v>2206467</c:v>
                </c:pt>
                <c:pt idx="2">
                  <c:v>2433529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FC-4065-9613-9F3EFFF9B9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9"/>
        <c:overlap val="-42"/>
        <c:axId val="1296952368"/>
        <c:axId val="1418245872"/>
      </c:barChart>
      <c:lineChart>
        <c:grouping val="standard"/>
        <c:varyColors val="0"/>
        <c:ser>
          <c:idx val="4"/>
          <c:order val="2"/>
          <c:tx>
            <c:strRef>
              <c:f>'[EXCEL GUIA PRESENTACION OCTUBRE.xlsx]Gráficas'!$A$6</c:f>
              <c:strCache>
                <c:ptCount val="1"/>
                <c:pt idx="0">
                  <c:v>Compromisos (%)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hemeClr val="accent5">
                    <a:lumMod val="6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'[EXCEL GUIA PRESENTACION OCTUBRE.xlsx]Gráficas'!$B$1:$D$1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2024*</c:v>
                </c:pt>
              </c:strCache>
            </c:strRef>
          </c:cat>
          <c:val>
            <c:numRef>
              <c:f>'[EXCEL GUIA PRESENTACION OCTUBRE.xlsx]Gráficas'!$B$6:$D$6</c:f>
              <c:numCache>
                <c:formatCode>0%</c:formatCode>
                <c:ptCount val="3"/>
                <c:pt idx="0">
                  <c:v>0.97102180446009156</c:v>
                </c:pt>
                <c:pt idx="1">
                  <c:v>0.97625344045480855</c:v>
                </c:pt>
                <c:pt idx="2">
                  <c:v>0.94007427074014738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4FC-4065-9613-9F3EFFF9B9A6}"/>
            </c:ext>
          </c:extLst>
        </c:ser>
        <c:ser>
          <c:idx val="5"/>
          <c:order val="3"/>
          <c:tx>
            <c:strRef>
              <c:f>'[EXCEL GUIA PRESENTACION OCTUBRE.xlsx]Gráficas'!$A$7</c:f>
              <c:strCache>
                <c:ptCount val="1"/>
                <c:pt idx="0">
                  <c:v>Obligaciones (%)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'[EXCEL GUIA PRESENTACION OCTUBRE.xlsx]Gráficas'!$B$1:$D$1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2024*</c:v>
                </c:pt>
              </c:strCache>
            </c:strRef>
          </c:cat>
          <c:val>
            <c:numRef>
              <c:f>'[EXCEL GUIA PRESENTACION OCTUBRE.xlsx]Gráficas'!$B$7:$D$7</c:f>
              <c:numCache>
                <c:formatCode>0%</c:formatCode>
                <c:ptCount val="3"/>
                <c:pt idx="0">
                  <c:v>0.76681530396895636</c:v>
                </c:pt>
                <c:pt idx="1">
                  <c:v>0.77499867435134995</c:v>
                </c:pt>
                <c:pt idx="2">
                  <c:v>0.73574878294033064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4FC-4065-9613-9F3EFFF9B9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marker val="1"/>
        <c:smooth val="0"/>
        <c:axId val="1411918576"/>
        <c:axId val="1246167951"/>
      </c:lineChart>
      <c:catAx>
        <c:axId val="1296952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18245872"/>
        <c:crosses val="autoZero"/>
        <c:auto val="1"/>
        <c:lblAlgn val="ctr"/>
        <c:lblOffset val="100"/>
        <c:noMultiLvlLbl val="0"/>
      </c:catAx>
      <c:valAx>
        <c:axId val="1418245872"/>
        <c:scaling>
          <c:orientation val="minMax"/>
        </c:scaling>
        <c:delete val="0"/>
        <c:axPos val="l"/>
        <c:numFmt formatCode="_-&quot;$&quot;\ * #,##0_-;\-&quot;$&quot;\ * #,##0_-;_-&quot;$&quot;\ 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96952368"/>
        <c:crosses val="autoZero"/>
        <c:crossBetween val="between"/>
      </c:valAx>
      <c:valAx>
        <c:axId val="1246167951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solidFill>
            <a:schemeClr val="bg1"/>
          </a:solidFill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11918576"/>
        <c:crosses val="max"/>
        <c:crossBetween val="between"/>
      </c:valAx>
      <c:catAx>
        <c:axId val="14119185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4616795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ivotFmts>
      <c:pivotFmt>
        <c:idx val="0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c:spPr>
        <c:marker>
          <c:symbol val="circle"/>
          <c:size val="6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 w="12700">
              <a:solidFill>
                <a:schemeClr val="l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c:spPr>
        <c:marker>
          <c:symbol val="circle"/>
          <c:size val="6"/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 w="12700">
              <a:solidFill>
                <a:schemeClr val="l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c:spPr>
        <c:dLbl>
          <c:idx val="0"/>
          <c:layout>
            <c:manualLayout>
              <c:x val="8.8888888888888837E-2"/>
              <c:y val="-1.3958151064450298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c:spPr>
        <c:dLbl>
          <c:idx val="0"/>
          <c:layout>
            <c:manualLayout>
              <c:x val="8.8888888888888837E-2"/>
              <c:y val="-1.3958151064450298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c:spPr>
        <c:dLbl>
          <c:idx val="0"/>
          <c:layout>
            <c:manualLayout>
              <c:x val="8.8888888888888837E-2"/>
              <c:y val="-1.3958151064450298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Gráficas!$A$77</c:f>
              <c:strCache>
                <c:ptCount val="1"/>
                <c:pt idx="0">
                  <c:v>INVERSIÓN</c:v>
                </c:pt>
              </c:strCache>
            </c:strRef>
          </c:tx>
          <c:spPr>
            <a:solidFill>
              <a:srgbClr val="D54853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Gráficas!$B$76:$D$76</c:f>
              <c:strCache>
                <c:ptCount val="3"/>
                <c:pt idx="0">
                  <c:v>APROPIACIÓN</c:v>
                </c:pt>
                <c:pt idx="1">
                  <c:v>COMPROMISO</c:v>
                </c:pt>
                <c:pt idx="2">
                  <c:v>OBLIGACIÓN</c:v>
                </c:pt>
              </c:strCache>
            </c:strRef>
          </c:cat>
          <c:val>
            <c:numRef>
              <c:f>Gráficas!$B$77:$D$77</c:f>
              <c:numCache>
                <c:formatCode>_("$"* #,##0.00_);_("$"* \(#,##0.00\);_("$"* "-"??_);_(@_)</c:formatCode>
                <c:ptCount val="3"/>
                <c:pt idx="0">
                  <c:v>4403.31394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F2-40B6-AD03-8CB03609ADA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31942463"/>
        <c:axId val="12548559"/>
      </c:barChart>
      <c:catAx>
        <c:axId val="4319424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548559"/>
        <c:crosses val="autoZero"/>
        <c:auto val="1"/>
        <c:lblAlgn val="ctr"/>
        <c:lblOffset val="100"/>
        <c:noMultiLvlLbl val="0"/>
      </c:catAx>
      <c:valAx>
        <c:axId val="1254855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crossAx val="4319424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extLst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'[EXCEL GUIA PRESENTACION OCTUBRE.xlsx]Gráficas'!$B$50</c:f>
              <c:strCache>
                <c:ptCount val="1"/>
                <c:pt idx="0">
                  <c:v>APROPIACIÓN</c:v>
                </c:pt>
              </c:strCache>
            </c:strRef>
          </c:tx>
          <c:spPr>
            <a:solidFill>
              <a:srgbClr val="D5485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10251217256194618"/>
                  <c:y val="1.42947511795320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462-4268-BF29-E408A8FD07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'[EXCEL GUIA PRESENTACION OCTUBRE.xlsx]Gráficas'!$A$51:$A$53</c:f>
              <c:strCache>
                <c:ptCount val="3"/>
                <c:pt idx="0">
                  <c:v>FUNCIONAMIENTO</c:v>
                </c:pt>
                <c:pt idx="1">
                  <c:v>DEUDA</c:v>
                </c:pt>
                <c:pt idx="2">
                  <c:v>INVERSIÓN</c:v>
                </c:pt>
              </c:strCache>
            </c:strRef>
          </c:cat>
          <c:val>
            <c:numRef>
              <c:f>'[EXCEL GUIA PRESENTACION OCTUBRE.xlsx]Gráficas'!$B$51:$B$53</c:f>
              <c:numCache>
                <c:formatCode>_-"$"\ * #,##0_-;\-"$"\ * #,##0_-;_-"$"\ * "-"??_-;_-@_-</c:formatCode>
                <c:ptCount val="3"/>
                <c:pt idx="0">
                  <c:v>2425515.3297595</c:v>
                </c:pt>
                <c:pt idx="1">
                  <c:v>3610.7117020000001</c:v>
                </c:pt>
                <c:pt idx="2">
                  <c:v>4403.31394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62-4268-BF29-E408A8FD0792}"/>
            </c:ext>
          </c:extLst>
        </c:ser>
        <c:ser>
          <c:idx val="1"/>
          <c:order val="1"/>
          <c:tx>
            <c:strRef>
              <c:f>'[EXCEL GUIA PRESENTACION OCTUBRE.xlsx]Gráficas'!$C$50</c:f>
              <c:strCache>
                <c:ptCount val="1"/>
                <c:pt idx="0">
                  <c:v>COMPROMISO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9.3507735107859563E-2"/>
                  <c:y val="7.906481678327252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462-4268-BF29-E408A8FD07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'[EXCEL GUIA PRESENTACION OCTUBRE.xlsx]Gráficas'!$A$51:$A$53</c:f>
              <c:strCache>
                <c:ptCount val="3"/>
                <c:pt idx="0">
                  <c:v>FUNCIONAMIENTO</c:v>
                </c:pt>
                <c:pt idx="1">
                  <c:v>DEUDA</c:v>
                </c:pt>
                <c:pt idx="2">
                  <c:v>INVERSIÓN</c:v>
                </c:pt>
              </c:strCache>
            </c:strRef>
          </c:cat>
          <c:val>
            <c:numRef>
              <c:f>'[EXCEL GUIA PRESENTACION OCTUBRE.xlsx]Gráficas'!$C$51:$C$53</c:f>
              <c:numCache>
                <c:formatCode>_-"$"\ * #,##0_-;\-"$"\ * #,##0_-;_-"$"\ * "-"??_-;_-@_-</c:formatCode>
                <c:ptCount val="3"/>
                <c:pt idx="0">
                  <c:v>2287698.5564671801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462-4268-BF29-E408A8FD0792}"/>
            </c:ext>
          </c:extLst>
        </c:ser>
        <c:ser>
          <c:idx val="2"/>
          <c:order val="2"/>
          <c:tx>
            <c:strRef>
              <c:f>'[EXCEL GUIA PRESENTACION OCTUBRE.xlsx]Gráficas'!$D$50</c:f>
              <c:strCache>
                <c:ptCount val="1"/>
                <c:pt idx="0">
                  <c:v>OBLIGACIÓN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8.8712466640789842E-2"/>
                  <c:y val="7.992729803000300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462-4268-BF29-E408A8FD07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'[EXCEL GUIA PRESENTACION OCTUBRE.xlsx]Gráficas'!$A$51:$A$53</c:f>
              <c:strCache>
                <c:ptCount val="3"/>
                <c:pt idx="0">
                  <c:v>FUNCIONAMIENTO</c:v>
                </c:pt>
                <c:pt idx="1">
                  <c:v>DEUDA</c:v>
                </c:pt>
                <c:pt idx="2">
                  <c:v>INVERSIÓN</c:v>
                </c:pt>
              </c:strCache>
            </c:strRef>
          </c:cat>
          <c:val>
            <c:numRef>
              <c:f>'[EXCEL GUIA PRESENTACION OCTUBRE.xlsx]Gráficas'!$D$51:$D$53</c:f>
              <c:numCache>
                <c:formatCode>_-"$"\ * #,##0_-;\-"$"\ * #,##0_-;_-"$"\ * "-"??_-;_-@_-</c:formatCode>
                <c:ptCount val="3"/>
                <c:pt idx="0">
                  <c:v>1790466.61600962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462-4268-BF29-E408A8FD0792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"/>
        <c:axId val="1414673152"/>
        <c:axId val="1294766208"/>
      </c:barChart>
      <c:catAx>
        <c:axId val="1414673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s-CO"/>
          </a:p>
        </c:txPr>
        <c:crossAx val="1294766208"/>
        <c:crosses val="autoZero"/>
        <c:auto val="1"/>
        <c:lblAlgn val="ctr"/>
        <c:lblOffset val="100"/>
        <c:noMultiLvlLbl val="0"/>
      </c:catAx>
      <c:valAx>
        <c:axId val="1294766208"/>
        <c:scaling>
          <c:orientation val="minMax"/>
          <c:max val="2400000"/>
          <c:min val="0"/>
        </c:scaling>
        <c:delete val="1"/>
        <c:axPos val="l"/>
        <c:numFmt formatCode="_-&quot;$&quot;\ * #,##0_-;\-&quot;$&quot;\ * #,##0_-;_-&quot;$&quot;\ * &quot;-&quot;??_-;_-@_-" sourceLinked="1"/>
        <c:majorTickMark val="none"/>
        <c:minorTickMark val="none"/>
        <c:tickLblPos val="nextTo"/>
        <c:crossAx val="1414673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Montserrat" panose="00000500000000000000" pitchFamily="2" charset="0"/>
        </a:defRPr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'[EXCEL GUIA PRESENTACION OCTUBRE.xlsx]Gráficas'!$B$64</c:f>
              <c:strCache>
                <c:ptCount val="1"/>
                <c:pt idx="0">
                  <c:v>APROPIACIÓN</c:v>
                </c:pt>
              </c:strCache>
            </c:strRef>
          </c:tx>
          <c:spPr>
            <a:solidFill>
              <a:srgbClr val="D5485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6.3562291045224321E-3"/>
                  <c:y val="-3.732721467459192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682-4DAA-B8FE-1A4CE2063F8B}"/>
                </c:ext>
              </c:extLst>
            </c:dLbl>
            <c:dLbl>
              <c:idx val="1"/>
              <c:layout>
                <c:manualLayout>
                  <c:x val="-2.8202753369142478E-2"/>
                  <c:y val="-2.757646715490765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682-4DAA-B8FE-1A4CE2063F8B}"/>
                </c:ext>
              </c:extLst>
            </c:dLbl>
            <c:dLbl>
              <c:idx val="2"/>
              <c:layout>
                <c:manualLayout>
                  <c:x val="-2.8202753369142478E-2"/>
                  <c:y val="-2.206117372392612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682-4DAA-B8FE-1A4CE2063F8B}"/>
                </c:ext>
              </c:extLst>
            </c:dLbl>
            <c:dLbl>
              <c:idx val="3"/>
              <c:layout>
                <c:manualLayout>
                  <c:x val="-1.6115859068081488E-2"/>
                  <c:y val="-3.309176058588928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682-4DAA-B8FE-1A4CE2063F8B}"/>
                </c:ext>
              </c:extLst>
            </c:dLbl>
            <c:dLbl>
              <c:idx val="4"/>
              <c:layout>
                <c:manualLayout>
                  <c:x val="-1.4831201243885674E-2"/>
                  <c:y val="-6.84332269034185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82-4DAA-B8FE-1A4CE2063F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'[EXCEL GUIA PRESENTACION OCTUBRE.xlsx]Gráficas'!$A$65:$A$69</c:f>
              <c:strCache>
                <c:ptCount val="5"/>
                <c:pt idx="0">
                  <c:v>Gastos De Personal</c:v>
                </c:pt>
                <c:pt idx="1">
                  <c:v>Adquisición De Bienes  Y Servicios</c:v>
                </c:pt>
                <c:pt idx="2">
                  <c:v>Transferencias Corrientes</c:v>
                </c:pt>
                <c:pt idx="3">
                  <c:v>Gastos De Comercialización Y Producción</c:v>
                </c:pt>
                <c:pt idx="4">
                  <c:v>Gastos Por Tributos, Multas, Sanciones E Intereses De Mora</c:v>
                </c:pt>
              </c:strCache>
            </c:strRef>
          </c:cat>
          <c:val>
            <c:numRef>
              <c:f>'[EXCEL GUIA PRESENTACION OCTUBRE.xlsx]Gráficas'!$B$65:$B$69</c:f>
              <c:numCache>
                <c:formatCode>_-"$"\ * #,##0_-;\-"$"\ * #,##0_-;_-"$"\ * "-"??_-;_-@_-</c:formatCode>
                <c:ptCount val="5"/>
                <c:pt idx="0">
                  <c:v>125249.9</c:v>
                </c:pt>
                <c:pt idx="1">
                  <c:v>1953778.7</c:v>
                </c:pt>
                <c:pt idx="2">
                  <c:v>125066.1</c:v>
                </c:pt>
                <c:pt idx="3">
                  <c:v>215486.0297595</c:v>
                </c:pt>
                <c:pt idx="4">
                  <c:v>5934.6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682-4DAA-B8FE-1A4CE2063F8B}"/>
            </c:ext>
          </c:extLst>
        </c:ser>
        <c:ser>
          <c:idx val="1"/>
          <c:order val="1"/>
          <c:tx>
            <c:strRef>
              <c:f>'[EXCEL GUIA PRESENTACION OCTUBRE.xlsx]Gráficas'!$C$64</c:f>
              <c:strCache>
                <c:ptCount val="1"/>
                <c:pt idx="0">
                  <c:v>COMPROMISO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3.7199082728446631E-2"/>
                  <c:y val="4.809596436859866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682-4DAA-B8FE-1A4CE2063F8B}"/>
                </c:ext>
              </c:extLst>
            </c:dLbl>
            <c:dLbl>
              <c:idx val="2"/>
              <c:layout>
                <c:manualLayout>
                  <c:x val="0"/>
                  <c:y val="1.103058686196306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682-4DAA-B8FE-1A4CE2063F8B}"/>
                </c:ext>
              </c:extLst>
            </c:dLbl>
            <c:dLbl>
              <c:idx val="3"/>
              <c:layout>
                <c:manualLayout>
                  <c:x val="-8.0579295340407076E-3"/>
                  <c:y val="1.103058686196306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682-4DAA-B8FE-1A4CE2063F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'[EXCEL GUIA PRESENTACION OCTUBRE.xlsx]Gráficas'!$A$65:$A$69</c:f>
              <c:strCache>
                <c:ptCount val="5"/>
                <c:pt idx="0">
                  <c:v>Gastos De Personal</c:v>
                </c:pt>
                <c:pt idx="1">
                  <c:v>Adquisición De Bienes  Y Servicios</c:v>
                </c:pt>
                <c:pt idx="2">
                  <c:v>Transferencias Corrientes</c:v>
                </c:pt>
                <c:pt idx="3">
                  <c:v>Gastos De Comercialización Y Producción</c:v>
                </c:pt>
                <c:pt idx="4">
                  <c:v>Gastos Por Tributos, Multas, Sanciones E Intereses De Mora</c:v>
                </c:pt>
              </c:strCache>
            </c:strRef>
          </c:cat>
          <c:val>
            <c:numRef>
              <c:f>'[EXCEL GUIA PRESENTACION OCTUBRE.xlsx]Gráficas'!$C$65:$C$69</c:f>
              <c:numCache>
                <c:formatCode>_-"$"\ * #,##0_-;\-"$"\ * #,##0_-;_-"$"\ * "-"??_-;_-@_-</c:formatCode>
                <c:ptCount val="5"/>
                <c:pt idx="0">
                  <c:v>97290.457086070004</c:v>
                </c:pt>
                <c:pt idx="1">
                  <c:v>1905728.02440382</c:v>
                </c:pt>
                <c:pt idx="2">
                  <c:v>68400.965861289995</c:v>
                </c:pt>
                <c:pt idx="3">
                  <c:v>211174.48340900001</c:v>
                </c:pt>
                <c:pt idx="4">
                  <c:v>5104.6257070000001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682-4DAA-B8FE-1A4CE2063F8B}"/>
            </c:ext>
          </c:extLst>
        </c:ser>
        <c:ser>
          <c:idx val="2"/>
          <c:order val="2"/>
          <c:tx>
            <c:strRef>
              <c:f>'[EXCEL GUIA PRESENTACION OCTUBRE.xlsx]Gráficas'!$D$64</c:f>
              <c:strCache>
                <c:ptCount val="1"/>
                <c:pt idx="0">
                  <c:v>OBLIGACIÓN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6637086557232159E-2"/>
                  <c:y val="-4.072457927430898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682-4DAA-B8FE-1A4CE2063F8B}"/>
                </c:ext>
              </c:extLst>
            </c:dLbl>
            <c:dLbl>
              <c:idx val="1"/>
              <c:layout>
                <c:manualLayout>
                  <c:x val="3.6260682903183149E-2"/>
                  <c:y val="5.51529343098153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682-4DAA-B8FE-1A4CE2063F8B}"/>
                </c:ext>
              </c:extLst>
            </c:dLbl>
            <c:dLbl>
              <c:idx val="2"/>
              <c:layout>
                <c:manualLayout>
                  <c:x val="4.0289647670203538E-3"/>
                  <c:y val="-4.96376408788337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682-4DAA-B8FE-1A4CE2063F8B}"/>
                </c:ext>
              </c:extLst>
            </c:dLbl>
            <c:dLbl>
              <c:idx val="3"/>
              <c:layout>
                <c:manualLayout>
                  <c:x val="6.0434471505303828E-3"/>
                  <c:y val="-6.066822774079684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682-4DAA-B8FE-1A4CE2063F8B}"/>
                </c:ext>
              </c:extLst>
            </c:dLbl>
            <c:dLbl>
              <c:idx val="4"/>
              <c:layout>
                <c:manualLayout>
                  <c:x val="-1.5537269434303593E-16"/>
                  <c:y val="-6.84332269034185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682-4DAA-B8FE-1A4CE2063F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'[EXCEL GUIA PRESENTACION OCTUBRE.xlsx]Gráficas'!$A$65:$A$69</c:f>
              <c:strCache>
                <c:ptCount val="5"/>
                <c:pt idx="0">
                  <c:v>Gastos De Personal</c:v>
                </c:pt>
                <c:pt idx="1">
                  <c:v>Adquisición De Bienes  Y Servicios</c:v>
                </c:pt>
                <c:pt idx="2">
                  <c:v>Transferencias Corrientes</c:v>
                </c:pt>
                <c:pt idx="3">
                  <c:v>Gastos De Comercialización Y Producción</c:v>
                </c:pt>
                <c:pt idx="4">
                  <c:v>Gastos Por Tributos, Multas, Sanciones E Intereses De Mora</c:v>
                </c:pt>
              </c:strCache>
            </c:strRef>
          </c:cat>
          <c:val>
            <c:numRef>
              <c:f>'[EXCEL GUIA PRESENTACION OCTUBRE.xlsx]Gráficas'!$D$65:$D$69</c:f>
              <c:numCache>
                <c:formatCode>_-"$"\ * #,##0_-;\-"$"\ * #,##0_-;_-"$"\ * "-"??_-;_-@_-</c:formatCode>
                <c:ptCount val="5"/>
                <c:pt idx="0">
                  <c:v>97246.101660660002</c:v>
                </c:pt>
                <c:pt idx="1">
                  <c:v>1547234.8660689599</c:v>
                </c:pt>
                <c:pt idx="2">
                  <c:v>54888.797011000002</c:v>
                </c:pt>
                <c:pt idx="3">
                  <c:v>89372.325561999998</c:v>
                </c:pt>
                <c:pt idx="4">
                  <c:v>1724.525707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682-4DAA-B8FE-1A4CE2063F8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44194224"/>
        <c:axId val="1333893632"/>
      </c:barChart>
      <c:catAx>
        <c:axId val="1344194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s-CO"/>
          </a:p>
        </c:txPr>
        <c:crossAx val="1333893632"/>
        <c:crosses val="autoZero"/>
        <c:auto val="1"/>
        <c:lblAlgn val="ctr"/>
        <c:lblOffset val="100"/>
        <c:noMultiLvlLbl val="0"/>
      </c:catAx>
      <c:valAx>
        <c:axId val="1333893632"/>
        <c:scaling>
          <c:orientation val="minMax"/>
        </c:scaling>
        <c:delete val="1"/>
        <c:axPos val="l"/>
        <c:numFmt formatCode="_-&quot;$&quot;\ * #,##0_-;\-&quot;$&quot;\ * #,##0_-;_-&quot;$&quot;\ * &quot;-&quot;??_-;_-@_-" sourceLinked="1"/>
        <c:majorTickMark val="none"/>
        <c:minorTickMark val="none"/>
        <c:tickLblPos val="nextTo"/>
        <c:crossAx val="1344194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Montserrat" panose="00000500000000000000" pitchFamily="2" charset="0"/>
        </a:defRPr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FA0ADE2-A1C9-492C-9DD6-88D578BA884E}" type="datetimeFigureOut">
              <a:rPr lang="es-CO" smtClean="0"/>
              <a:t>1/11/2024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98A0447-340E-4350-BE58-26C98306530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34935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6489B0-4B34-472F-6108-4CB3ABBDB6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97C8BB6-02D7-0DE3-055D-68D4A4419B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4F88EF-E70A-DF99-404F-1261BE53E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3BA4-9F61-47B1-95D6-6ECFDFB06266}" type="datetimeFigureOut">
              <a:rPr lang="es-CO" smtClean="0"/>
              <a:t>1/11/2024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2BDCDE-0E57-E0B8-76E3-A5E8B1D7D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A730E5C-81F4-71AF-CB01-C169D4ABB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E608-A550-4FEA-8B85-C5D9A2680B5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4091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707F93-3742-23F5-4D53-B79A7668A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C98957E-802F-2D08-0CCF-12F1315E1A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BC5593-19F6-FDEB-9C08-1B15DC704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3BA4-9F61-47B1-95D6-6ECFDFB06266}" type="datetimeFigureOut">
              <a:rPr lang="es-CO" smtClean="0"/>
              <a:t>1/11/2024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2E3BCC-4EC6-7C46-CCF3-21F23EB19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7982B8-9BCD-A2A6-BA63-F7563B50A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E608-A550-4FEA-8B85-C5D9A2680B5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4491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1D2707E-960F-3A16-29D9-90D2E9735F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CBBB3B-E52C-1B15-634A-3273BF5094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02F31D-4C9D-008A-4BEC-C16E8D7BA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3BA4-9F61-47B1-95D6-6ECFDFB06266}" type="datetimeFigureOut">
              <a:rPr lang="es-CO" smtClean="0"/>
              <a:t>1/11/2024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F1AC16-763A-7D38-BF0B-276F2458B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14F708-7F7A-6AD3-834A-9F1530BC9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E608-A550-4FEA-8B85-C5D9A2680B5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05839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Our Team LAYOUT</a:t>
            </a: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13950174-3026-49A7-9425-B00B2A3E9EA6}"/>
              </a:ext>
            </a:extLst>
          </p:cNvPr>
          <p:cNvSpPr/>
          <p:nvPr userDrawn="1"/>
        </p:nvSpPr>
        <p:spPr>
          <a:xfrm>
            <a:off x="714000" y="1560384"/>
            <a:ext cx="10764000" cy="3276000"/>
          </a:xfrm>
          <a:prstGeom prst="roundRect">
            <a:avLst>
              <a:gd name="adj" fmla="val 899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>
              <a:solidFill>
                <a:schemeClr val="lt1"/>
              </a:solidFill>
            </a:endParaRPr>
          </a:p>
        </p:txBody>
      </p:sp>
      <p:sp>
        <p:nvSpPr>
          <p:cNvPr id="5" name="그림 개체 틀 6">
            <a:extLst>
              <a:ext uri="{FF2B5EF4-FFF2-40B4-BE49-F238E27FC236}">
                <a16:creationId xmlns:a16="http://schemas.microsoft.com/office/drawing/2014/main" id="{161C13C6-8983-4005-A3D9-1A368D3D4E9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93359" y="1741253"/>
            <a:ext cx="1908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/>
              <a:t>Insert Your Image</a:t>
            </a:r>
            <a:endParaRPr lang="ko-KR" altLang="en-US"/>
          </a:p>
          <a:p>
            <a:pPr marL="0" lvl="0" indent="0" algn="ctr">
              <a:buNone/>
            </a:pPr>
            <a:endParaRPr lang="ko-KR" altLang="en-US"/>
          </a:p>
        </p:txBody>
      </p:sp>
      <p:sp>
        <p:nvSpPr>
          <p:cNvPr id="6" name="그림 개체 틀 6">
            <a:extLst>
              <a:ext uri="{FF2B5EF4-FFF2-40B4-BE49-F238E27FC236}">
                <a16:creationId xmlns:a16="http://schemas.microsoft.com/office/drawing/2014/main" id="{E8CDE116-1F40-4043-9530-E9DD99C3C72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018201" y="1741253"/>
            <a:ext cx="1908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/>
              <a:t>Insert Your Image</a:t>
            </a:r>
            <a:endParaRPr lang="ko-KR" altLang="en-US"/>
          </a:p>
          <a:p>
            <a:pPr marL="0" lvl="0" indent="0" algn="ctr">
              <a:buNone/>
            </a:pPr>
            <a:endParaRPr lang="ko-KR" altLang="en-US"/>
          </a:p>
        </p:txBody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6EEE52ED-6ED8-4B16-9DC4-7322E037AE9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43043" y="1741253"/>
            <a:ext cx="1908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/>
              <a:t>Insert Your Image</a:t>
            </a:r>
            <a:endParaRPr lang="ko-KR" altLang="en-US"/>
          </a:p>
          <a:p>
            <a:pPr marL="0" lvl="0" indent="0" algn="ctr">
              <a:buNone/>
            </a:pPr>
            <a:endParaRPr lang="ko-KR" altLang="en-US"/>
          </a:p>
        </p:txBody>
      </p:sp>
      <p:sp>
        <p:nvSpPr>
          <p:cNvPr id="8" name="그림 개체 틀 6">
            <a:extLst>
              <a:ext uri="{FF2B5EF4-FFF2-40B4-BE49-F238E27FC236}">
                <a16:creationId xmlns:a16="http://schemas.microsoft.com/office/drawing/2014/main" id="{8D1EE6CC-5B39-473C-97F8-518EC78B683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67884" y="1741253"/>
            <a:ext cx="1908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/>
              <a:t>Insert Your Image</a:t>
            </a:r>
            <a:endParaRPr lang="ko-KR" altLang="en-US"/>
          </a:p>
          <a:p>
            <a:pPr marL="0" lvl="0" indent="0" algn="ctr">
              <a:buNone/>
            </a:pPr>
            <a:endParaRPr lang="ko-KR" altLang="en-US"/>
          </a:p>
        </p:txBody>
      </p:sp>
      <p:sp>
        <p:nvSpPr>
          <p:cNvPr id="9" name="그림 개체 틀 6">
            <a:extLst>
              <a:ext uri="{FF2B5EF4-FFF2-40B4-BE49-F238E27FC236}">
                <a16:creationId xmlns:a16="http://schemas.microsoft.com/office/drawing/2014/main" id="{8E02732D-3B55-422D-9996-957FAF0AA63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392725" y="1741253"/>
            <a:ext cx="1908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/>
              <a:t>Insert Your Image</a:t>
            </a:r>
            <a:endParaRPr lang="ko-KR" altLang="en-US"/>
          </a:p>
          <a:p>
            <a:pPr marL="0" lvl="0" indent="0" algn="ctr">
              <a:buNone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4063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513FA6-45CD-ED7A-1D5F-2DC0FA870E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8441231-1D5C-6BC1-087A-25A76D539F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FFA680-659B-176B-E49C-D1E7653DF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1665-07BA-DD49-AAE6-66F8B1532DCA}" type="datetimeFigureOut">
              <a:rPr lang="es-CO" smtClean="0"/>
              <a:t>1/11/2024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AE8222-D469-3911-F60D-62DA45469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BD82E7-CDB3-C07C-C274-50ED85537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415B7-C51D-2949-B156-39DD5A86A8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29398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118495-5CB9-48C4-D695-F1D6699A3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50639F0-D384-D491-A790-F6E8D5169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A64BC7-6CD7-54F2-D4B4-4C2228EE3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1665-07BA-DD49-AAE6-66F8B1532DCA}" type="datetimeFigureOut">
              <a:rPr lang="es-CO" smtClean="0"/>
              <a:t>1/11/2024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60DA52-09FA-BB47-B52C-A2C4BCCFD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00F594-4E86-DD47-9705-7B8E5CB48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415B7-C51D-2949-B156-39DD5A86A8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43105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EBEB74-CDFC-8BB3-EC4A-524F76574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27F8F4-C251-2F4E-F856-40761D2760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56FBEF4-A2D3-C951-00A2-B228D9776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1665-07BA-DD49-AAE6-66F8B1532DCA}" type="datetimeFigureOut">
              <a:rPr lang="es-CO" smtClean="0"/>
              <a:t>1/11/2024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E285F8-51FE-B3D3-3F34-AD9DB3D49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1DCFDEA-34CF-7162-97D9-2B7CEE5C4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415B7-C51D-2949-B156-39DD5A86A8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183046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3E526C-1DF1-6ED0-7D37-20A30D429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B74224E-9C70-8EA9-51EA-C61438144D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987E972-388E-7AA0-310F-FC7C3A492E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1EA8718-45C2-6477-5CBD-2FCB09C25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1665-07BA-DD49-AAE6-66F8B1532DCA}" type="datetimeFigureOut">
              <a:rPr lang="es-CO" smtClean="0"/>
              <a:t>1/11/2024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41983BE-2D5E-7487-ED86-119F5241C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30AF63D-A6A2-A364-CDD8-EA26432A1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415B7-C51D-2949-B156-39DD5A86A8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053074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18897A-4F9D-AE66-B6F5-4A15DF50C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7F72561-34B3-04C4-76BC-DE7DEC5911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601BFD2-0A0D-9806-6993-76E2932318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96430FB-013E-1A90-B9D2-AD35CDFD32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EFC1B3D-8020-FE2E-F2AB-A6D5135F9C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44AD877-F75C-989B-E6D8-CE745811F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1665-07BA-DD49-AAE6-66F8B1532DCA}" type="datetimeFigureOut">
              <a:rPr lang="es-CO" smtClean="0"/>
              <a:t>1/11/2024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6D639AC-2B03-C9B5-76B9-5B106C6EF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77187F4-50B8-3C7D-03E0-63E1B5F34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415B7-C51D-2949-B156-39DD5A86A8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058127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99D5A2-0E82-3C49-FBA0-FEDABFCF1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5C69861-503E-B567-AFD8-93F2FF78D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1665-07BA-DD49-AAE6-66F8B1532DCA}" type="datetimeFigureOut">
              <a:rPr lang="es-CO" smtClean="0"/>
              <a:t>1/11/2024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6DE5471-6209-17EF-CCAC-D7ECBD56F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A0F3DCE-3B0B-072E-8D28-C347CCC67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415B7-C51D-2949-B156-39DD5A86A8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581815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AC64BA5-B2AB-1F82-CAC9-F9443A4CC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1665-07BA-DD49-AAE6-66F8B1532DCA}" type="datetimeFigureOut">
              <a:rPr lang="es-CO" smtClean="0"/>
              <a:t>1/11/2024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3B8D2C4-A3DE-6C0E-D153-09D5B67BC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1E8CAC5-400C-4BFC-C6AA-1C68DE3F9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415B7-C51D-2949-B156-39DD5A86A8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25257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CA77A9-597B-03A3-42A0-B9D057D5A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201016-262D-72B3-1721-88A81D6C9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1A2AD5-363E-B730-16B6-1F647AF17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3BA4-9F61-47B1-95D6-6ECFDFB06266}" type="datetimeFigureOut">
              <a:rPr lang="es-CO" smtClean="0"/>
              <a:t>1/11/2024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AFCDF7-5BBE-3B7F-9732-20A9B0044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FFF8D5-FBDD-F000-FAD1-64C12CE52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E608-A550-4FEA-8B85-C5D9A2680B5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916302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5BD2D0-C7C2-C1A8-0B3E-14D1F0282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1919B8-7DCF-8581-336E-757EFF870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14DF437-8885-E810-23D8-BB1F816DD7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4B83A6C-6CA6-90D5-9517-9C7965B3F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1665-07BA-DD49-AAE6-66F8B1532DCA}" type="datetimeFigureOut">
              <a:rPr lang="es-CO" smtClean="0"/>
              <a:t>1/11/2024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EF3A751-4F2F-E814-C00C-208F50C59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82A9C29-AA92-5669-85A2-B274FA294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415B7-C51D-2949-B156-39DD5A86A8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689887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35DFF3-4207-315D-DB8F-D73B33915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129AF84-D2EF-F242-553B-FD1FF62B3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264C01A-2E18-57C5-E6E1-022CC62E20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4339CBE-9509-3D1E-CE49-7800F29D0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1665-07BA-DD49-AAE6-66F8B1532DCA}" type="datetimeFigureOut">
              <a:rPr lang="es-CO" smtClean="0"/>
              <a:t>1/11/2024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9D2AE06-4FC8-4B14-040F-11BF51026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40C9919-09DF-BBC8-BDB1-E55031037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415B7-C51D-2949-B156-39DD5A86A8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308141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9B7CFF-6A68-FA63-E986-9CEE74D72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9FA7330-907C-5814-FBEF-CB6699CE3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651C78-E60A-1F5F-0CBC-08AF1495F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1665-07BA-DD49-AAE6-66F8B1532DCA}" type="datetimeFigureOut">
              <a:rPr lang="es-CO" smtClean="0"/>
              <a:t>1/11/2024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992CB3-023A-FA10-693C-F61703407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C19033-33CB-2047-3A48-AA8A27D06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415B7-C51D-2949-B156-39DD5A86A8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22711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B3843A0-6FA6-6BF8-2EAC-D2BFF81C5E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87C53C5-1337-A38A-E818-4964E58D43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645BA67-7D38-342E-44A3-FBB810056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1665-07BA-DD49-AAE6-66F8B1532DCA}" type="datetimeFigureOut">
              <a:rPr lang="es-CO" smtClean="0"/>
              <a:t>1/11/2024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C3E7F1-16F1-CD02-CB26-843C274D4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BDE98E-ADA0-BD41-546E-E57CD3CA4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415B7-C51D-2949-B156-39DD5A86A8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954447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5497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4F32A2-A743-0B29-FF11-D069D8738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BBC97C-59ED-CC18-B2E4-47DE95250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59C91D-F066-92FA-B4AD-E4D2B7238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3BA4-9F61-47B1-95D6-6ECFDFB06266}" type="datetimeFigureOut">
              <a:rPr lang="es-CO" smtClean="0"/>
              <a:t>1/11/2024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292E3A0-6BA3-AB3C-F016-51AD12539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B7653E-35B9-BEE3-EDF9-C7DF7B2A8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E608-A550-4FEA-8B85-C5D9A2680B5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00825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EFC697-ABC0-F2CE-EB62-E568A567C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A7A3CD-3F69-F916-F046-42C0DD522E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737CB8C-6871-5118-53B5-0AA2B26FD0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BCEF7C0-4856-0946-215C-1ACA3466B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3BA4-9F61-47B1-95D6-6ECFDFB06266}" type="datetimeFigureOut">
              <a:rPr lang="es-CO" smtClean="0"/>
              <a:t>1/11/2024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5518FD7-B2CC-1512-4ED5-309413442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D857E61-DE83-55B5-D98A-56019DDF7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E608-A550-4FEA-8B85-C5D9A2680B5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28477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F231FE-8624-BF85-0B84-2F7C9DB3B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E00577D-A62E-19B1-1B5E-09FFCC1846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2E821A2-E57D-08A9-B933-B8AB558F91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8D01D1A-6646-EA6B-9A3E-713FD9C6D6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2DE10A0-65F7-E503-B1D2-D498560A33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005F614-2F56-3EBD-987E-2A4B0CADD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3BA4-9F61-47B1-95D6-6ECFDFB06266}" type="datetimeFigureOut">
              <a:rPr lang="es-CO" smtClean="0"/>
              <a:t>1/11/2024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B41513A-8116-101B-864F-7941B73BA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F9E8110-E1FC-1C1F-1B4D-BF2D37CD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E608-A550-4FEA-8B85-C5D9A2680B5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38138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4E717A-97A8-4842-0F35-4548462DE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79619A1-EBC0-118C-1985-7E7577B43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3BA4-9F61-47B1-95D6-6ECFDFB06266}" type="datetimeFigureOut">
              <a:rPr lang="es-CO" smtClean="0"/>
              <a:t>1/11/2024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FE42C57-FF2D-CBA7-A242-48C95A5A5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7488B79-1514-131F-1D54-9041D39A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E608-A550-4FEA-8B85-C5D9A2680B5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08171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BF3510A-2C9E-FCE9-61A4-298AEAE37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3BA4-9F61-47B1-95D6-6ECFDFB06266}" type="datetimeFigureOut">
              <a:rPr lang="es-CO" smtClean="0"/>
              <a:t>1/11/2024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76C3BF1-2921-EB30-4AB4-51A0763A6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F05F053-9F67-D0CA-2FBF-CBE009D78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E608-A550-4FEA-8B85-C5D9A2680B5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03252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4B25A9-31C7-4433-5D81-0DFE47A6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78C4C0-F6C9-EE78-9FFB-9F1446B83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6A0D6B3-6A82-48DB-3CE6-690015118E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4E360CA-1F61-9939-4C0B-AE95BB9FA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3BA4-9F61-47B1-95D6-6ECFDFB06266}" type="datetimeFigureOut">
              <a:rPr lang="es-CO" smtClean="0"/>
              <a:t>1/11/2024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B60FB44-A753-C2BC-4EDE-185DEBC9A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98A19B6-4ACC-EBC9-E6B0-B081B06E6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E608-A550-4FEA-8B85-C5D9A2680B5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52641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84EFF5-0C19-585E-7F76-4733A2D56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D16C5A8-C647-AD4D-3C7E-6CB55D40EB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55559F4-F341-148A-91A3-38A50FC05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5BC97AA-7257-091B-C840-A731FC890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3BA4-9F61-47B1-95D6-6ECFDFB06266}" type="datetimeFigureOut">
              <a:rPr lang="es-CO" smtClean="0"/>
              <a:t>1/11/2024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0AAF1E5-72E3-4470-7F41-042C557FC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4B5F27F-6F74-C675-0C11-47DF3CBE1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E608-A550-4FEA-8B85-C5D9A2680B5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29916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A0F425B-DE67-01DD-84B3-0FF541D2A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6D75A19-85DB-A9DB-EDB0-8061346B7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E83DEC-7F8A-6DE7-65E8-0F744B8BF0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23BA4-9F61-47B1-95D6-6ECFDFB06266}" type="datetimeFigureOut">
              <a:rPr lang="es-CO" smtClean="0"/>
              <a:t>1/11/2024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036B52-B5D4-BF09-B599-3ECE2C9317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404330-C066-D7E4-C12D-BEAF9DCE13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8E608-A550-4FEA-8B85-C5D9A2680B5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75400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09AE574-163D-73D1-7211-67FA5B732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2ECC934-9A32-CA0D-7D9F-02DAC7852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83612F7-2799-79CE-0844-31DC89355D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D1665-07BA-DD49-AAE6-66F8B1532DCA}" type="datetimeFigureOut">
              <a:rPr lang="es-CO" smtClean="0"/>
              <a:t>1/11/2024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8B345A-6C62-EDEB-7A68-17766E8D5A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8AE0B4-9470-83CE-EEE7-21842CD755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415B7-C51D-2949-B156-39DD5A86A8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31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emf"/><Relationship Id="rId7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4.emf"/><Relationship Id="rId7" Type="http://schemas.openxmlformats.org/officeDocument/2006/relationships/image" Target="../media/image1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5.emf"/><Relationship Id="rId9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4.emf"/><Relationship Id="rId7" Type="http://schemas.openxmlformats.org/officeDocument/2006/relationships/image" Target="../media/image1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emf"/><Relationship Id="rId7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chart" Target="../charts/chart4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97699CB1-4734-D9E6-0412-6EE65935A7B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8E68E50-14E4-1203-88D7-5D8E44E95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5151" y="2412612"/>
            <a:ext cx="3021693" cy="203277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6609385-9B58-F7E5-E8E6-788AE95E7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4201" y="6285551"/>
            <a:ext cx="2143595" cy="18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34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o 22">
            <a:extLst>
              <a:ext uri="{FF2B5EF4-FFF2-40B4-BE49-F238E27FC236}">
                <a16:creationId xmlns:a16="http://schemas.microsoft.com/office/drawing/2014/main" id="{71336137-448A-00DE-7BD3-58C57EA15666}"/>
              </a:ext>
            </a:extLst>
          </p:cNvPr>
          <p:cNvGrpSpPr/>
          <p:nvPr/>
        </p:nvGrpSpPr>
        <p:grpSpPr>
          <a:xfrm>
            <a:off x="279133" y="124164"/>
            <a:ext cx="11607833" cy="730196"/>
            <a:chOff x="279133" y="112135"/>
            <a:chExt cx="11607833" cy="730196"/>
          </a:xfrm>
        </p:grpSpPr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2B7404C4-E932-461A-1F6F-25AE7B941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05037" y="112135"/>
              <a:ext cx="481929" cy="730196"/>
            </a:xfrm>
            <a:prstGeom prst="rect">
              <a:avLst/>
            </a:prstGeom>
          </p:spPr>
        </p:pic>
        <p:grpSp>
          <p:nvGrpSpPr>
            <p:cNvPr id="28" name="Grupo 27">
              <a:extLst>
                <a:ext uri="{FF2B5EF4-FFF2-40B4-BE49-F238E27FC236}">
                  <a16:creationId xmlns:a16="http://schemas.microsoft.com/office/drawing/2014/main" id="{B211BD4A-39BC-AFFD-829B-FE1369C5FFA9}"/>
                </a:ext>
              </a:extLst>
            </p:cNvPr>
            <p:cNvGrpSpPr/>
            <p:nvPr/>
          </p:nvGrpSpPr>
          <p:grpSpPr>
            <a:xfrm>
              <a:off x="279133" y="498605"/>
              <a:ext cx="10935405" cy="138434"/>
              <a:chOff x="279133" y="391565"/>
              <a:chExt cx="10935405" cy="138434"/>
            </a:xfrm>
          </p:grpSpPr>
          <p:cxnSp>
            <p:nvCxnSpPr>
              <p:cNvPr id="30" name="Conector recto 29">
                <a:extLst>
                  <a:ext uri="{FF2B5EF4-FFF2-40B4-BE49-F238E27FC236}">
                    <a16:creationId xmlns:a16="http://schemas.microsoft.com/office/drawing/2014/main" id="{08154B0D-64EF-8F6F-C4F3-9A92D0D5C0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9133" y="529999"/>
                <a:ext cx="10935405" cy="0"/>
              </a:xfrm>
              <a:prstGeom prst="line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1" name="Imagen 30">
                <a:extLst>
                  <a:ext uri="{FF2B5EF4-FFF2-40B4-BE49-F238E27FC236}">
                    <a16:creationId xmlns:a16="http://schemas.microsoft.com/office/drawing/2014/main" id="{BACD6585-0BE4-C897-751A-5473F01477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9133" y="391565"/>
                <a:ext cx="1874551" cy="86075"/>
              </a:xfrm>
              <a:prstGeom prst="rect">
                <a:avLst/>
              </a:prstGeom>
            </p:spPr>
          </p:pic>
        </p:grpSp>
      </p:grpSp>
      <p:grpSp>
        <p:nvGrpSpPr>
          <p:cNvPr id="42" name="Grupo 41">
            <a:extLst>
              <a:ext uri="{FF2B5EF4-FFF2-40B4-BE49-F238E27FC236}">
                <a16:creationId xmlns:a16="http://schemas.microsoft.com/office/drawing/2014/main" id="{92E25303-6367-A0A0-84C9-40B79E0E2338}"/>
              </a:ext>
            </a:extLst>
          </p:cNvPr>
          <p:cNvGrpSpPr/>
          <p:nvPr/>
        </p:nvGrpSpPr>
        <p:grpSpPr>
          <a:xfrm>
            <a:off x="-81023" y="6487431"/>
            <a:ext cx="12396485" cy="382144"/>
            <a:chOff x="-81023" y="6487431"/>
            <a:chExt cx="12396485" cy="382144"/>
          </a:xfrm>
        </p:grpSpPr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AA830A2A-892E-8C50-8102-A66A6A2EB7A8}"/>
                </a:ext>
              </a:extLst>
            </p:cNvPr>
            <p:cNvSpPr/>
            <p:nvPr/>
          </p:nvSpPr>
          <p:spPr>
            <a:xfrm>
              <a:off x="-81023" y="6487431"/>
              <a:ext cx="12396485" cy="38214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s-CO" dirty="0"/>
            </a:p>
          </p:txBody>
        </p:sp>
        <p:pic>
          <p:nvPicPr>
            <p:cNvPr id="38" name="Imagen 37">
              <a:extLst>
                <a:ext uri="{FF2B5EF4-FFF2-40B4-BE49-F238E27FC236}">
                  <a16:creationId xmlns:a16="http://schemas.microsoft.com/office/drawing/2014/main" id="{FE547385-551B-0171-511A-917AFAD8F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00896" y="6586440"/>
              <a:ext cx="2172472" cy="182945"/>
            </a:xfrm>
            <a:prstGeom prst="rect">
              <a:avLst/>
            </a:prstGeom>
          </p:spPr>
        </p:pic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E706BD72-3D9D-D9EF-B0D7-CFB5CFCDF70B}"/>
              </a:ext>
            </a:extLst>
          </p:cNvPr>
          <p:cNvSpPr txBox="1"/>
          <p:nvPr/>
        </p:nvSpPr>
        <p:spPr>
          <a:xfrm>
            <a:off x="407289" y="1299891"/>
            <a:ext cx="87048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000" dirty="0">
                <a:solidFill>
                  <a:srgbClr val="C00000"/>
                </a:solidFill>
                <a:latin typeface="Montserrat" pitchFamily="2" charset="0"/>
              </a:rPr>
              <a:t>Presupuesto</a:t>
            </a:r>
          </a:p>
          <a:p>
            <a:r>
              <a:rPr lang="es-CO" sz="2000" dirty="0">
                <a:solidFill>
                  <a:srgbClr val="C00000"/>
                </a:solidFill>
                <a:latin typeface="Montserrat" pitchFamily="2" charset="0"/>
              </a:rPr>
              <a:t>2022 - 2024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2856A2CE-CB2A-3F91-4348-60C56465E1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7825" y="4453619"/>
            <a:ext cx="3504560" cy="1040748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A260F42C-C4BE-37F2-FB91-03D9D35DDF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32786" y="4409281"/>
            <a:ext cx="2927682" cy="108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25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o 22">
            <a:extLst>
              <a:ext uri="{FF2B5EF4-FFF2-40B4-BE49-F238E27FC236}">
                <a16:creationId xmlns:a16="http://schemas.microsoft.com/office/drawing/2014/main" id="{71336137-448A-00DE-7BD3-58C57EA15666}"/>
              </a:ext>
            </a:extLst>
          </p:cNvPr>
          <p:cNvGrpSpPr/>
          <p:nvPr/>
        </p:nvGrpSpPr>
        <p:grpSpPr>
          <a:xfrm>
            <a:off x="279133" y="124164"/>
            <a:ext cx="11607833" cy="730196"/>
            <a:chOff x="279133" y="112135"/>
            <a:chExt cx="11607833" cy="730196"/>
          </a:xfrm>
        </p:grpSpPr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2B7404C4-E932-461A-1F6F-25AE7B941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05037" y="112135"/>
              <a:ext cx="481929" cy="730196"/>
            </a:xfrm>
            <a:prstGeom prst="rect">
              <a:avLst/>
            </a:prstGeom>
          </p:spPr>
        </p:pic>
        <p:grpSp>
          <p:nvGrpSpPr>
            <p:cNvPr id="28" name="Grupo 27">
              <a:extLst>
                <a:ext uri="{FF2B5EF4-FFF2-40B4-BE49-F238E27FC236}">
                  <a16:creationId xmlns:a16="http://schemas.microsoft.com/office/drawing/2014/main" id="{B211BD4A-39BC-AFFD-829B-FE1369C5FFA9}"/>
                </a:ext>
              </a:extLst>
            </p:cNvPr>
            <p:cNvGrpSpPr/>
            <p:nvPr/>
          </p:nvGrpSpPr>
          <p:grpSpPr>
            <a:xfrm>
              <a:off x="279133" y="498605"/>
              <a:ext cx="10935405" cy="138434"/>
              <a:chOff x="279133" y="391565"/>
              <a:chExt cx="10935405" cy="138434"/>
            </a:xfrm>
          </p:grpSpPr>
          <p:cxnSp>
            <p:nvCxnSpPr>
              <p:cNvPr id="30" name="Conector recto 29">
                <a:extLst>
                  <a:ext uri="{FF2B5EF4-FFF2-40B4-BE49-F238E27FC236}">
                    <a16:creationId xmlns:a16="http://schemas.microsoft.com/office/drawing/2014/main" id="{08154B0D-64EF-8F6F-C4F3-9A92D0D5C0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9133" y="529999"/>
                <a:ext cx="10935405" cy="0"/>
              </a:xfrm>
              <a:prstGeom prst="line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1" name="Imagen 30">
                <a:extLst>
                  <a:ext uri="{FF2B5EF4-FFF2-40B4-BE49-F238E27FC236}">
                    <a16:creationId xmlns:a16="http://schemas.microsoft.com/office/drawing/2014/main" id="{BACD6585-0BE4-C897-751A-5473F01477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9133" y="391565"/>
                <a:ext cx="1874551" cy="86075"/>
              </a:xfrm>
              <a:prstGeom prst="rect">
                <a:avLst/>
              </a:prstGeom>
            </p:spPr>
          </p:pic>
        </p:grpSp>
      </p:grpSp>
      <p:grpSp>
        <p:nvGrpSpPr>
          <p:cNvPr id="42" name="Grupo 41">
            <a:extLst>
              <a:ext uri="{FF2B5EF4-FFF2-40B4-BE49-F238E27FC236}">
                <a16:creationId xmlns:a16="http://schemas.microsoft.com/office/drawing/2014/main" id="{92E25303-6367-A0A0-84C9-40B79E0E2338}"/>
              </a:ext>
            </a:extLst>
          </p:cNvPr>
          <p:cNvGrpSpPr/>
          <p:nvPr/>
        </p:nvGrpSpPr>
        <p:grpSpPr>
          <a:xfrm>
            <a:off x="-81023" y="6487431"/>
            <a:ext cx="12396485" cy="382144"/>
            <a:chOff x="-81023" y="6487431"/>
            <a:chExt cx="12396485" cy="382144"/>
          </a:xfrm>
        </p:grpSpPr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AA830A2A-892E-8C50-8102-A66A6A2EB7A8}"/>
                </a:ext>
              </a:extLst>
            </p:cNvPr>
            <p:cNvSpPr/>
            <p:nvPr/>
          </p:nvSpPr>
          <p:spPr>
            <a:xfrm>
              <a:off x="-81023" y="6487431"/>
              <a:ext cx="12396485" cy="38214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s-CO" dirty="0"/>
            </a:p>
          </p:txBody>
        </p:sp>
        <p:pic>
          <p:nvPicPr>
            <p:cNvPr id="38" name="Imagen 37">
              <a:extLst>
                <a:ext uri="{FF2B5EF4-FFF2-40B4-BE49-F238E27FC236}">
                  <a16:creationId xmlns:a16="http://schemas.microsoft.com/office/drawing/2014/main" id="{FE547385-551B-0171-511A-917AFAD8F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00896" y="6586440"/>
              <a:ext cx="2172472" cy="182945"/>
            </a:xfrm>
            <a:prstGeom prst="rect">
              <a:avLst/>
            </a:prstGeom>
          </p:spPr>
        </p:pic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C861CAF2-EF6F-6F06-DCA6-AF46068AFF82}"/>
              </a:ext>
            </a:extLst>
          </p:cNvPr>
          <p:cNvSpPr txBox="1"/>
          <p:nvPr/>
        </p:nvSpPr>
        <p:spPr>
          <a:xfrm>
            <a:off x="2282026" y="753668"/>
            <a:ext cx="6740217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200" b="1" dirty="0">
                <a:solidFill>
                  <a:srgbClr val="515151"/>
                </a:solidFill>
                <a:latin typeface="Montserrat" pitchFamily="2" charset="77"/>
                <a:cs typeface="Arial" panose="020B0604020202020204" pitchFamily="34" charset="0"/>
              </a:rPr>
              <a:t>Evolución Presupuestal </a:t>
            </a:r>
            <a:r>
              <a:rPr lang="es-CO" sz="2200" dirty="0">
                <a:solidFill>
                  <a:srgbClr val="515151"/>
                </a:solidFill>
                <a:latin typeface="Montserrat" pitchFamily="2" charset="77"/>
                <a:cs typeface="Arial" panose="020B0604020202020204" pitchFamily="34" charset="0"/>
              </a:rPr>
              <a:t>2022-2024</a:t>
            </a:r>
          </a:p>
          <a:p>
            <a:pPr algn="ctr"/>
            <a:r>
              <a:rPr lang="es-CO" sz="1600" dirty="0">
                <a:solidFill>
                  <a:srgbClr val="515151"/>
                </a:solidFill>
                <a:latin typeface="Montserrat" pitchFamily="2" charset="77"/>
                <a:cs typeface="Arial" panose="020B0604020202020204" pitchFamily="34" charset="0"/>
              </a:rPr>
              <a:t>Apropiación y Ejecución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F24DD397-EDCA-F975-9CC1-3F24AADF6F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67730" y="919016"/>
            <a:ext cx="745671" cy="745671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638742C7-BB48-51AD-9C1B-5CC63DE924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329229" y="1850484"/>
            <a:ext cx="1229114" cy="122911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3C529A3-A407-782E-670C-260F7C58AFAA}"/>
              </a:ext>
            </a:extLst>
          </p:cNvPr>
          <p:cNvSpPr txBox="1"/>
          <p:nvPr/>
        </p:nvSpPr>
        <p:spPr>
          <a:xfrm>
            <a:off x="9430720" y="3079598"/>
            <a:ext cx="2761280" cy="3162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050" b="1" dirty="0">
                <a:latin typeface="Montserrat" pitchFamily="2" charset="0"/>
              </a:rPr>
              <a:t>Vigencia 2022: </a:t>
            </a:r>
            <a:r>
              <a:rPr lang="es-ES" sz="1050" dirty="0">
                <a:latin typeface="Montserrat" pitchFamily="2" charset="0"/>
              </a:rPr>
              <a:t>Producto de la gestión institucional se aprobó adición presupuestal por</a:t>
            </a:r>
            <a:r>
              <a:rPr lang="es-ES" sz="1050" b="1" dirty="0">
                <a:latin typeface="Montserrat" pitchFamily="2" charset="0"/>
              </a:rPr>
              <a:t> $306 mil millones. </a:t>
            </a:r>
            <a:r>
              <a:rPr lang="es-ES" sz="1050" b="1" dirty="0">
                <a:solidFill>
                  <a:srgbClr val="D54853"/>
                </a:solidFill>
                <a:latin typeface="Montserrat" pitchFamily="2" charset="0"/>
              </a:rPr>
              <a:t>(23% adición al presupuesto  inicial).</a:t>
            </a:r>
          </a:p>
          <a:p>
            <a:pPr algn="just"/>
            <a:endParaRPr lang="es-ES" sz="1050" dirty="0">
              <a:latin typeface="Montserrat" pitchFamily="2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050" b="1" dirty="0">
                <a:latin typeface="Montserrat" pitchFamily="2" charset="0"/>
              </a:rPr>
              <a:t>Vigencia 2023:  </a:t>
            </a:r>
            <a:r>
              <a:rPr lang="es-ES" sz="1050" dirty="0">
                <a:latin typeface="Montserrat" pitchFamily="2" charset="0"/>
              </a:rPr>
              <a:t>Producto de la gestión institucional se aprobó adición presupuestal por</a:t>
            </a:r>
            <a:r>
              <a:rPr lang="es-ES" sz="1050" b="1" dirty="0">
                <a:latin typeface="Montserrat" pitchFamily="2" charset="0"/>
              </a:rPr>
              <a:t> $340 mil millones. </a:t>
            </a:r>
            <a:r>
              <a:rPr lang="es-ES" sz="1050" b="1" dirty="0">
                <a:solidFill>
                  <a:srgbClr val="D54853"/>
                </a:solidFill>
                <a:latin typeface="Montserrat" pitchFamily="2" charset="0"/>
              </a:rPr>
              <a:t>(18% adición al presupuesto inicial).</a:t>
            </a:r>
          </a:p>
          <a:p>
            <a:pPr algn="just"/>
            <a:endParaRPr lang="es-ES" sz="1050" b="1" dirty="0">
              <a:solidFill>
                <a:srgbClr val="D54853"/>
              </a:solidFill>
              <a:latin typeface="Montserrat" pitchFamily="2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050" b="1" dirty="0">
                <a:latin typeface="Montserrat" pitchFamily="2" charset="0"/>
              </a:rPr>
              <a:t>Vigencia 2024:  </a:t>
            </a:r>
            <a:r>
              <a:rPr lang="es-ES" sz="1050" dirty="0">
                <a:latin typeface="Montserrat" pitchFamily="2" charset="0"/>
              </a:rPr>
              <a:t>Producto de la gestión institucional se aprobó adición presupuestal por</a:t>
            </a:r>
            <a:r>
              <a:rPr lang="es-ES" sz="1050" b="1" dirty="0">
                <a:latin typeface="Montserrat" pitchFamily="2" charset="0"/>
              </a:rPr>
              <a:t> $54.3 mil millones. </a:t>
            </a:r>
            <a:r>
              <a:rPr lang="es-ES" sz="1050" b="1" dirty="0">
                <a:solidFill>
                  <a:srgbClr val="D54853"/>
                </a:solidFill>
                <a:latin typeface="Montserrat" pitchFamily="2" charset="0"/>
              </a:rPr>
              <a:t>(2.28% adición al presupuesto inicial).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ES" sz="1050" b="1" dirty="0">
              <a:solidFill>
                <a:srgbClr val="D54853"/>
              </a:solidFill>
              <a:latin typeface="Montserrat" pitchFamily="2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ES" sz="1050" b="1" dirty="0">
              <a:latin typeface="Montserrat" pitchFamily="2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8AB7FE2-5048-3B46-305B-3DF6B26BEE79}"/>
              </a:ext>
            </a:extLst>
          </p:cNvPr>
          <p:cNvSpPr txBox="1"/>
          <p:nvPr/>
        </p:nvSpPr>
        <p:spPr>
          <a:xfrm>
            <a:off x="1383812" y="5895035"/>
            <a:ext cx="60987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900" dirty="0">
                <a:latin typeface="Montserrat" panose="00000500000000000000" pitchFamily="2" charset="0"/>
                <a:ea typeface="Verdana" panose="020B0604030504040204" pitchFamily="34" charset="0"/>
              </a:rPr>
              <a:t>Cifras en millones de pesos. </a:t>
            </a:r>
            <a:r>
              <a:rPr lang="es-MX" sz="900" b="1" dirty="0">
                <a:latin typeface="Montserrat" panose="00000500000000000000" pitchFamily="2" charset="0"/>
                <a:ea typeface="Verdana" panose="020B0604030504040204" pitchFamily="34" charset="0"/>
              </a:rPr>
              <a:t>Fuente:</a:t>
            </a:r>
            <a:r>
              <a:rPr lang="es-MX" sz="900" dirty="0">
                <a:latin typeface="Montserrat" panose="00000500000000000000" pitchFamily="2" charset="0"/>
                <a:ea typeface="Verdana" panose="020B0604030504040204" pitchFamily="34" charset="0"/>
              </a:rPr>
              <a:t> SIIF Nación II  - 31 de diciembre de cada vigencia. </a:t>
            </a:r>
          </a:p>
          <a:p>
            <a:pPr algn="ctr"/>
            <a:r>
              <a:rPr lang="es-MX" sz="900" dirty="0">
                <a:latin typeface="Montserrat" panose="00000500000000000000" pitchFamily="2" charset="0"/>
                <a:ea typeface="Verdana" panose="020B0604030504040204" pitchFamily="34" charset="0"/>
              </a:rPr>
              <a:t>* Corte octubre 2024</a:t>
            </a:r>
            <a:endParaRPr lang="es-CO" sz="900" dirty="0">
              <a:latin typeface="Montserrat" panose="00000500000000000000" pitchFamily="2" charset="0"/>
              <a:ea typeface="Verdana" panose="020B0604030504040204" pitchFamily="34" charset="0"/>
            </a:endParaRP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B19E50A1-86EE-0733-14D4-3A6AE5A1F5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3499028"/>
              </p:ext>
            </p:extLst>
          </p:nvPr>
        </p:nvGraphicFramePr>
        <p:xfrm>
          <a:off x="15386" y="1127405"/>
          <a:ext cx="9616885" cy="4767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4644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o 22">
            <a:extLst>
              <a:ext uri="{FF2B5EF4-FFF2-40B4-BE49-F238E27FC236}">
                <a16:creationId xmlns:a16="http://schemas.microsoft.com/office/drawing/2014/main" id="{71336137-448A-00DE-7BD3-58C57EA15666}"/>
              </a:ext>
            </a:extLst>
          </p:cNvPr>
          <p:cNvGrpSpPr/>
          <p:nvPr/>
        </p:nvGrpSpPr>
        <p:grpSpPr>
          <a:xfrm>
            <a:off x="279133" y="124164"/>
            <a:ext cx="11607833" cy="730196"/>
            <a:chOff x="279133" y="112135"/>
            <a:chExt cx="11607833" cy="730196"/>
          </a:xfrm>
        </p:grpSpPr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2B7404C4-E932-461A-1F6F-25AE7B941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05037" y="112135"/>
              <a:ext cx="481929" cy="730196"/>
            </a:xfrm>
            <a:prstGeom prst="rect">
              <a:avLst/>
            </a:prstGeom>
          </p:spPr>
        </p:pic>
        <p:grpSp>
          <p:nvGrpSpPr>
            <p:cNvPr id="28" name="Grupo 27">
              <a:extLst>
                <a:ext uri="{FF2B5EF4-FFF2-40B4-BE49-F238E27FC236}">
                  <a16:creationId xmlns:a16="http://schemas.microsoft.com/office/drawing/2014/main" id="{B211BD4A-39BC-AFFD-829B-FE1369C5FFA9}"/>
                </a:ext>
              </a:extLst>
            </p:cNvPr>
            <p:cNvGrpSpPr/>
            <p:nvPr/>
          </p:nvGrpSpPr>
          <p:grpSpPr>
            <a:xfrm>
              <a:off x="279133" y="498605"/>
              <a:ext cx="10935405" cy="138434"/>
              <a:chOff x="279133" y="391565"/>
              <a:chExt cx="10935405" cy="138434"/>
            </a:xfrm>
          </p:grpSpPr>
          <p:cxnSp>
            <p:nvCxnSpPr>
              <p:cNvPr id="30" name="Conector recto 29">
                <a:extLst>
                  <a:ext uri="{FF2B5EF4-FFF2-40B4-BE49-F238E27FC236}">
                    <a16:creationId xmlns:a16="http://schemas.microsoft.com/office/drawing/2014/main" id="{08154B0D-64EF-8F6F-C4F3-9A92D0D5C0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9133" y="529999"/>
                <a:ext cx="10935405" cy="0"/>
              </a:xfrm>
              <a:prstGeom prst="line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1" name="Imagen 30">
                <a:extLst>
                  <a:ext uri="{FF2B5EF4-FFF2-40B4-BE49-F238E27FC236}">
                    <a16:creationId xmlns:a16="http://schemas.microsoft.com/office/drawing/2014/main" id="{BACD6585-0BE4-C897-751A-5473F01477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9133" y="391565"/>
                <a:ext cx="1874551" cy="86075"/>
              </a:xfrm>
              <a:prstGeom prst="rect">
                <a:avLst/>
              </a:prstGeom>
            </p:spPr>
          </p:pic>
        </p:grpSp>
      </p:grpSp>
      <p:grpSp>
        <p:nvGrpSpPr>
          <p:cNvPr id="42" name="Grupo 41">
            <a:extLst>
              <a:ext uri="{FF2B5EF4-FFF2-40B4-BE49-F238E27FC236}">
                <a16:creationId xmlns:a16="http://schemas.microsoft.com/office/drawing/2014/main" id="{92E25303-6367-A0A0-84C9-40B79E0E2338}"/>
              </a:ext>
            </a:extLst>
          </p:cNvPr>
          <p:cNvGrpSpPr/>
          <p:nvPr/>
        </p:nvGrpSpPr>
        <p:grpSpPr>
          <a:xfrm>
            <a:off x="-81023" y="6487431"/>
            <a:ext cx="12396485" cy="382144"/>
            <a:chOff x="-81023" y="6487431"/>
            <a:chExt cx="12396485" cy="382144"/>
          </a:xfrm>
        </p:grpSpPr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AA830A2A-892E-8C50-8102-A66A6A2EB7A8}"/>
                </a:ext>
              </a:extLst>
            </p:cNvPr>
            <p:cNvSpPr/>
            <p:nvPr/>
          </p:nvSpPr>
          <p:spPr>
            <a:xfrm>
              <a:off x="-81023" y="6487431"/>
              <a:ext cx="12396485" cy="38214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s-CO" dirty="0"/>
            </a:p>
          </p:txBody>
        </p:sp>
        <p:pic>
          <p:nvPicPr>
            <p:cNvPr id="38" name="Imagen 37">
              <a:extLst>
                <a:ext uri="{FF2B5EF4-FFF2-40B4-BE49-F238E27FC236}">
                  <a16:creationId xmlns:a16="http://schemas.microsoft.com/office/drawing/2014/main" id="{FE547385-551B-0171-511A-917AFAD8F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00896" y="6586440"/>
              <a:ext cx="2172472" cy="182945"/>
            </a:xfrm>
            <a:prstGeom prst="rect">
              <a:avLst/>
            </a:prstGeom>
          </p:spPr>
        </p:pic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7A60BFD4-2E8E-3EFA-C2E8-C40BB91698B3}"/>
              </a:ext>
            </a:extLst>
          </p:cNvPr>
          <p:cNvSpPr txBox="1"/>
          <p:nvPr/>
        </p:nvSpPr>
        <p:spPr>
          <a:xfrm>
            <a:off x="2902878" y="1316669"/>
            <a:ext cx="3996036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rgbClr val="515151"/>
                </a:solidFill>
                <a:latin typeface="Montserrat" pitchFamily="2" charset="77"/>
                <a:cs typeface="Arial" panose="020B0604020202020204" pitchFamily="34" charset="0"/>
              </a:rPr>
              <a:t>Distribución Presupuestal</a:t>
            </a:r>
          </a:p>
          <a:p>
            <a:r>
              <a:rPr lang="es-CO" sz="1600" dirty="0">
                <a:solidFill>
                  <a:srgbClr val="515151"/>
                </a:solidFill>
                <a:latin typeface="Montserrat" pitchFamily="2" charset="77"/>
                <a:cs typeface="Arial" panose="020B0604020202020204" pitchFamily="34" charset="0"/>
              </a:rPr>
              <a:t>Grandes rubros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1291FDFC-F226-3452-55A8-8D7EBE2A5A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57207" y="1246469"/>
            <a:ext cx="745671" cy="745671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A9D4FEDF-7A5D-AC21-804F-4A46D6380E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658143" y="1262539"/>
            <a:ext cx="1172613" cy="1172613"/>
          </a:xfrm>
          <a:prstGeom prst="rect">
            <a:avLst/>
          </a:prstGeom>
        </p:spPr>
      </p:pic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2E5AF0DC-FAA5-BAA0-8186-8A043449EC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958473"/>
              </p:ext>
            </p:extLst>
          </p:nvPr>
        </p:nvGraphicFramePr>
        <p:xfrm>
          <a:off x="838200" y="2514625"/>
          <a:ext cx="10236200" cy="3627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68">
                  <a:extLst>
                    <a:ext uri="{9D8B030D-6E8A-4147-A177-3AD203B41FA5}">
                      <a16:colId xmlns:a16="http://schemas.microsoft.com/office/drawing/2014/main" val="1030558747"/>
                    </a:ext>
                  </a:extLst>
                </a:gridCol>
                <a:gridCol w="1453274">
                  <a:extLst>
                    <a:ext uri="{9D8B030D-6E8A-4147-A177-3AD203B41FA5}">
                      <a16:colId xmlns:a16="http://schemas.microsoft.com/office/drawing/2014/main" val="27243275"/>
                    </a:ext>
                  </a:extLst>
                </a:gridCol>
                <a:gridCol w="923469">
                  <a:extLst>
                    <a:ext uri="{9D8B030D-6E8A-4147-A177-3AD203B41FA5}">
                      <a16:colId xmlns:a16="http://schemas.microsoft.com/office/drawing/2014/main" val="4052616637"/>
                    </a:ext>
                  </a:extLst>
                </a:gridCol>
                <a:gridCol w="1701532">
                  <a:extLst>
                    <a:ext uri="{9D8B030D-6E8A-4147-A177-3AD203B41FA5}">
                      <a16:colId xmlns:a16="http://schemas.microsoft.com/office/drawing/2014/main" val="136179696"/>
                    </a:ext>
                  </a:extLst>
                </a:gridCol>
                <a:gridCol w="1323414">
                  <a:extLst>
                    <a:ext uri="{9D8B030D-6E8A-4147-A177-3AD203B41FA5}">
                      <a16:colId xmlns:a16="http://schemas.microsoft.com/office/drawing/2014/main" val="9262385"/>
                    </a:ext>
                  </a:extLst>
                </a:gridCol>
                <a:gridCol w="1559988">
                  <a:extLst>
                    <a:ext uri="{9D8B030D-6E8A-4147-A177-3AD203B41FA5}">
                      <a16:colId xmlns:a16="http://schemas.microsoft.com/office/drawing/2014/main" val="1712671050"/>
                    </a:ext>
                  </a:extLst>
                </a:gridCol>
                <a:gridCol w="1140855">
                  <a:extLst>
                    <a:ext uri="{9D8B030D-6E8A-4147-A177-3AD203B41FA5}">
                      <a16:colId xmlns:a16="http://schemas.microsoft.com/office/drawing/2014/main" val="1026918216"/>
                    </a:ext>
                  </a:extLst>
                </a:gridCol>
              </a:tblGrid>
              <a:tr h="46922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CATEGORÍA </a:t>
                      </a: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065" marR="9065" marT="9065" marB="0" anchor="ctr">
                    <a:solidFill>
                      <a:srgbClr val="D5485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2022</a:t>
                      </a:r>
                      <a:endParaRPr lang="es-CO" sz="1400" b="1" i="0" u="none" strike="noStrike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065" marR="9065" marT="9065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5485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2023</a:t>
                      </a: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065" marR="9065" marT="906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5485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2024</a:t>
                      </a: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065" marR="9065" marT="906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5485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075350"/>
                  </a:ext>
                </a:extLst>
              </a:tr>
              <a:tr h="37898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$</a:t>
                      </a: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065" marR="9065" marT="9065" marB="0" anchor="ctr">
                    <a:solidFill>
                      <a:srgbClr val="D548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%</a:t>
                      </a: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065" marR="9065" marT="9065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548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$</a:t>
                      </a: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065" marR="9065" marT="906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548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%</a:t>
                      </a: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065" marR="9065" marT="9065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548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$</a:t>
                      </a: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065" marR="9065" marT="906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548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%</a:t>
                      </a: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065" marR="9065" marT="9065" marB="0" anchor="ctr">
                    <a:solidFill>
                      <a:srgbClr val="D548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814300"/>
                  </a:ext>
                </a:extLst>
              </a:tr>
              <a:tr h="920394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u="none" strike="noStrike" dirty="0">
                          <a:effectLst/>
                          <a:latin typeface="Montserrat" panose="00000500000000000000" pitchFamily="2" charset="0"/>
                        </a:rPr>
                        <a:t>FUNCIONAMIENTO</a:t>
                      </a:r>
                      <a:endParaRPr lang="es-CO" sz="1400" b="0" i="0" u="none" strike="noStrike" dirty="0">
                        <a:solidFill>
                          <a:srgbClr val="51515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63173" marR="9065" marT="906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515151"/>
                          </a:solidFill>
                          <a:effectLst/>
                          <a:latin typeface="Montserrat" panose="00000500000000000000" pitchFamily="2" charset="0"/>
                        </a:rPr>
                        <a:t>  1.624.904,07 </a:t>
                      </a:r>
                    </a:p>
                  </a:txBody>
                  <a:tcPr marL="9525" marR="17145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kern="1200" dirty="0">
                          <a:solidFill>
                            <a:srgbClr val="51515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98,77%</a:t>
                      </a:r>
                    </a:p>
                  </a:txBody>
                  <a:tcPr marL="9065" marR="9065" marT="9065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515151"/>
                          </a:solidFill>
                          <a:effectLst/>
                          <a:latin typeface="Montserrat" panose="00000500000000000000" pitchFamily="2" charset="0"/>
                        </a:rPr>
                        <a:t>        2.192.978,49 </a:t>
                      </a:r>
                    </a:p>
                  </a:txBody>
                  <a:tcPr marL="9525" marR="171450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400" b="1" i="0" u="none" strike="noStrike" kern="1200" dirty="0">
                          <a:solidFill>
                            <a:srgbClr val="51515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99,39%</a:t>
                      </a:r>
                    </a:p>
                  </a:txBody>
                  <a:tcPr marL="9065" marR="9065" marT="9065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400" b="0" i="0" u="none" strike="noStrike" kern="1200" dirty="0">
                          <a:solidFill>
                            <a:srgbClr val="51515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$ 2.425.515,33</a:t>
                      </a:r>
                    </a:p>
                  </a:txBody>
                  <a:tcPr marL="9525" marR="171450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400" b="1" i="0" u="none" strike="noStrike" kern="1200" dirty="0">
                          <a:solidFill>
                            <a:srgbClr val="51515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99,67%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046901"/>
                  </a:ext>
                </a:extLst>
              </a:tr>
              <a:tr h="920394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u="none" strike="noStrike">
                          <a:effectLst/>
                          <a:latin typeface="Montserrat" panose="00000500000000000000" pitchFamily="2" charset="0"/>
                        </a:rPr>
                        <a:t>SERVICIO A LA DEUDA PÚBLICA</a:t>
                      </a:r>
                      <a:endParaRPr lang="es-ES" sz="1400" b="0" i="0" u="none" strike="noStrike">
                        <a:solidFill>
                          <a:srgbClr val="51515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63173" marR="9065" marT="9065" marB="0" anchor="ctr">
                    <a:solidFill>
                      <a:srgbClr val="D54853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515151"/>
                          </a:solidFill>
                          <a:effectLst/>
                          <a:latin typeface="Montserrat" panose="00000500000000000000" pitchFamily="2" charset="0"/>
                        </a:rPr>
                        <a:t>          11.264,21 </a:t>
                      </a:r>
                    </a:p>
                  </a:txBody>
                  <a:tcPr marL="9525" marR="171450" marT="9525" marB="0" anchor="ctr">
                    <a:solidFill>
                      <a:srgbClr val="D54853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kern="1200" dirty="0">
                          <a:solidFill>
                            <a:srgbClr val="51515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0,68%</a:t>
                      </a:r>
                    </a:p>
                  </a:txBody>
                  <a:tcPr marL="9065" marR="9065" marT="9065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54853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515151"/>
                          </a:solidFill>
                          <a:effectLst/>
                          <a:latin typeface="Montserrat" panose="00000500000000000000" pitchFamily="2" charset="0"/>
                        </a:rPr>
                        <a:t>   8.488,57 </a:t>
                      </a:r>
                    </a:p>
                  </a:txBody>
                  <a:tcPr marL="9525" marR="171450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54853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400" b="1" i="0" u="none" strike="noStrike" kern="1200" dirty="0">
                          <a:solidFill>
                            <a:srgbClr val="51515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0,38%</a:t>
                      </a:r>
                    </a:p>
                  </a:txBody>
                  <a:tcPr marL="9065" marR="9065" marT="9065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54853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400" b="0" i="0" u="none" strike="noStrike" kern="1200" dirty="0">
                          <a:solidFill>
                            <a:srgbClr val="51515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$ 3.610,71</a:t>
                      </a:r>
                    </a:p>
                  </a:txBody>
                  <a:tcPr marL="9525" marR="171450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54853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400" b="1" i="0" u="none" strike="noStrike" kern="1200" dirty="0">
                          <a:solidFill>
                            <a:srgbClr val="51515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0,15%</a:t>
                      </a:r>
                    </a:p>
                  </a:txBody>
                  <a:tcPr marL="9525" marR="9525" marT="9525" marB="0" anchor="ctr">
                    <a:solidFill>
                      <a:srgbClr val="D54853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443085"/>
                  </a:ext>
                </a:extLst>
              </a:tr>
              <a:tr h="46922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u="none" strike="noStrike">
                          <a:effectLst/>
                          <a:latin typeface="Montserrat" panose="00000500000000000000" pitchFamily="2" charset="0"/>
                        </a:rPr>
                        <a:t>INVERSIÓN</a:t>
                      </a:r>
                      <a:endParaRPr lang="es-CO" sz="1400" b="0" i="0" u="none" strike="noStrike">
                        <a:solidFill>
                          <a:srgbClr val="51515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63173" marR="9065" marT="906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515151"/>
                          </a:solidFill>
                          <a:effectLst/>
                          <a:latin typeface="Montserrat" panose="00000500000000000000" pitchFamily="2" charset="0"/>
                        </a:rPr>
                        <a:t>         9.000,00 </a:t>
                      </a:r>
                    </a:p>
                  </a:txBody>
                  <a:tcPr marL="9525" marR="17145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kern="1200" dirty="0">
                          <a:solidFill>
                            <a:srgbClr val="51515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0,55%</a:t>
                      </a:r>
                    </a:p>
                  </a:txBody>
                  <a:tcPr marL="9065" marR="9065" marT="9065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515151"/>
                          </a:solidFill>
                          <a:effectLst/>
                          <a:latin typeface="Montserrat" panose="00000500000000000000" pitchFamily="2" charset="0"/>
                        </a:rPr>
                        <a:t>      5.000,00 </a:t>
                      </a:r>
                    </a:p>
                  </a:txBody>
                  <a:tcPr marL="9525" marR="171450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400" b="1" i="0" u="none" strike="noStrike" kern="1200" dirty="0">
                          <a:solidFill>
                            <a:srgbClr val="51515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0,23%</a:t>
                      </a:r>
                    </a:p>
                  </a:txBody>
                  <a:tcPr marL="9065" marR="9065" marT="9065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400" b="0" i="0" u="none" strike="noStrike" kern="1200" dirty="0">
                          <a:solidFill>
                            <a:srgbClr val="51515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$ 4.403,31</a:t>
                      </a:r>
                    </a:p>
                  </a:txBody>
                  <a:tcPr marL="9525" marR="171450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400" b="1" i="0" u="none" strike="noStrike" kern="1200" dirty="0">
                          <a:solidFill>
                            <a:srgbClr val="51515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0,18%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819285"/>
                  </a:ext>
                </a:extLst>
              </a:tr>
              <a:tr h="46922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 TOTA</a:t>
                      </a:r>
                      <a:r>
                        <a:rPr lang="es-CO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L</a:t>
                      </a:r>
                      <a:endParaRPr lang="es-CO" sz="1400" b="1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63173" marR="9065" marT="9065" marB="0" anchor="ctr">
                    <a:solidFill>
                      <a:srgbClr val="D5485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 1.645.168,28 </a:t>
                      </a:r>
                    </a:p>
                  </a:txBody>
                  <a:tcPr marL="9525" marR="171450" marT="9525" marB="0" anchor="ctr">
                    <a:solidFill>
                      <a:srgbClr val="D548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100,00%</a:t>
                      </a:r>
                    </a:p>
                  </a:txBody>
                  <a:tcPr marL="9065" marR="9065" marT="9065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5485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     2.206.467,06 </a:t>
                      </a:r>
                    </a:p>
                  </a:txBody>
                  <a:tcPr marL="9525" marR="171450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5485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100,00%</a:t>
                      </a:r>
                    </a:p>
                  </a:txBody>
                  <a:tcPr marL="9065" marR="9065" marT="9065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5485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$ 2.433.529,36</a:t>
                      </a:r>
                    </a:p>
                  </a:txBody>
                  <a:tcPr marL="9525" marR="171450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548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100,00%</a:t>
                      </a:r>
                    </a:p>
                  </a:txBody>
                  <a:tcPr marL="9065" marR="9065" marT="9065" marB="0" anchor="ctr">
                    <a:solidFill>
                      <a:srgbClr val="D548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538900"/>
                  </a:ext>
                </a:extLst>
              </a:tr>
            </a:tbl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FB604F41-CDED-7F16-0292-D3DDD53D7D9C}"/>
              </a:ext>
            </a:extLst>
          </p:cNvPr>
          <p:cNvSpPr txBox="1"/>
          <p:nvPr/>
        </p:nvSpPr>
        <p:spPr>
          <a:xfrm>
            <a:off x="795787" y="6142062"/>
            <a:ext cx="1317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/>
              <a:t>Cifras en millones. </a:t>
            </a:r>
          </a:p>
          <a:p>
            <a:r>
              <a:rPr lang="es-ES" sz="900" dirty="0"/>
              <a:t>*Fuente: SIIF Nación</a:t>
            </a:r>
            <a:endParaRPr lang="es-CO" sz="900" dirty="0"/>
          </a:p>
        </p:txBody>
      </p:sp>
    </p:spTree>
    <p:extLst>
      <p:ext uri="{BB962C8B-B14F-4D97-AF65-F5344CB8AC3E}">
        <p14:creationId xmlns:p14="http://schemas.microsoft.com/office/powerpoint/2010/main" val="38263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o 22">
            <a:extLst>
              <a:ext uri="{FF2B5EF4-FFF2-40B4-BE49-F238E27FC236}">
                <a16:creationId xmlns:a16="http://schemas.microsoft.com/office/drawing/2014/main" id="{71336137-448A-00DE-7BD3-58C57EA15666}"/>
              </a:ext>
            </a:extLst>
          </p:cNvPr>
          <p:cNvGrpSpPr/>
          <p:nvPr/>
        </p:nvGrpSpPr>
        <p:grpSpPr>
          <a:xfrm>
            <a:off x="279133" y="124164"/>
            <a:ext cx="11607833" cy="730196"/>
            <a:chOff x="279133" y="112135"/>
            <a:chExt cx="11607833" cy="730196"/>
          </a:xfrm>
        </p:grpSpPr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2B7404C4-E932-461A-1F6F-25AE7B941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05037" y="112135"/>
              <a:ext cx="481929" cy="730196"/>
            </a:xfrm>
            <a:prstGeom prst="rect">
              <a:avLst/>
            </a:prstGeom>
          </p:spPr>
        </p:pic>
        <p:grpSp>
          <p:nvGrpSpPr>
            <p:cNvPr id="28" name="Grupo 27">
              <a:extLst>
                <a:ext uri="{FF2B5EF4-FFF2-40B4-BE49-F238E27FC236}">
                  <a16:creationId xmlns:a16="http://schemas.microsoft.com/office/drawing/2014/main" id="{B211BD4A-39BC-AFFD-829B-FE1369C5FFA9}"/>
                </a:ext>
              </a:extLst>
            </p:cNvPr>
            <p:cNvGrpSpPr/>
            <p:nvPr/>
          </p:nvGrpSpPr>
          <p:grpSpPr>
            <a:xfrm>
              <a:off x="279133" y="498605"/>
              <a:ext cx="10935405" cy="138434"/>
              <a:chOff x="279133" y="391565"/>
              <a:chExt cx="10935405" cy="138434"/>
            </a:xfrm>
          </p:grpSpPr>
          <p:cxnSp>
            <p:nvCxnSpPr>
              <p:cNvPr id="30" name="Conector recto 29">
                <a:extLst>
                  <a:ext uri="{FF2B5EF4-FFF2-40B4-BE49-F238E27FC236}">
                    <a16:creationId xmlns:a16="http://schemas.microsoft.com/office/drawing/2014/main" id="{08154B0D-64EF-8F6F-C4F3-9A92D0D5C0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9133" y="529999"/>
                <a:ext cx="10935405" cy="0"/>
              </a:xfrm>
              <a:prstGeom prst="line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1" name="Imagen 30">
                <a:extLst>
                  <a:ext uri="{FF2B5EF4-FFF2-40B4-BE49-F238E27FC236}">
                    <a16:creationId xmlns:a16="http://schemas.microsoft.com/office/drawing/2014/main" id="{BACD6585-0BE4-C897-751A-5473F01477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9133" y="391565"/>
                <a:ext cx="1874551" cy="86075"/>
              </a:xfrm>
              <a:prstGeom prst="rect">
                <a:avLst/>
              </a:prstGeom>
            </p:spPr>
          </p:pic>
        </p:grpSp>
      </p:grpSp>
      <p:grpSp>
        <p:nvGrpSpPr>
          <p:cNvPr id="42" name="Grupo 41">
            <a:extLst>
              <a:ext uri="{FF2B5EF4-FFF2-40B4-BE49-F238E27FC236}">
                <a16:creationId xmlns:a16="http://schemas.microsoft.com/office/drawing/2014/main" id="{92E25303-6367-A0A0-84C9-40B79E0E2338}"/>
              </a:ext>
            </a:extLst>
          </p:cNvPr>
          <p:cNvGrpSpPr/>
          <p:nvPr/>
        </p:nvGrpSpPr>
        <p:grpSpPr>
          <a:xfrm>
            <a:off x="-81023" y="6487431"/>
            <a:ext cx="12396485" cy="382144"/>
            <a:chOff x="-81023" y="6487431"/>
            <a:chExt cx="12396485" cy="382144"/>
          </a:xfrm>
        </p:grpSpPr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AA830A2A-892E-8C50-8102-A66A6A2EB7A8}"/>
                </a:ext>
              </a:extLst>
            </p:cNvPr>
            <p:cNvSpPr/>
            <p:nvPr/>
          </p:nvSpPr>
          <p:spPr>
            <a:xfrm>
              <a:off x="-81023" y="6487431"/>
              <a:ext cx="12396485" cy="38214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s-CO" dirty="0"/>
            </a:p>
          </p:txBody>
        </p:sp>
        <p:pic>
          <p:nvPicPr>
            <p:cNvPr id="38" name="Imagen 37">
              <a:extLst>
                <a:ext uri="{FF2B5EF4-FFF2-40B4-BE49-F238E27FC236}">
                  <a16:creationId xmlns:a16="http://schemas.microsoft.com/office/drawing/2014/main" id="{FE547385-551B-0171-511A-917AFAD8F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00896" y="6586440"/>
              <a:ext cx="2172472" cy="182945"/>
            </a:xfrm>
            <a:prstGeom prst="rect">
              <a:avLst/>
            </a:prstGeom>
          </p:spPr>
        </p:pic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726CC385-54ED-E630-1699-E2B6345F5EED}"/>
              </a:ext>
            </a:extLst>
          </p:cNvPr>
          <p:cNvSpPr txBox="1"/>
          <p:nvPr/>
        </p:nvSpPr>
        <p:spPr>
          <a:xfrm>
            <a:off x="548465" y="1758841"/>
            <a:ext cx="870486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000" dirty="0">
                <a:solidFill>
                  <a:srgbClr val="C00000"/>
                </a:solidFill>
                <a:latin typeface="Montserrat" pitchFamily="2" charset="0"/>
              </a:rPr>
              <a:t>Seguimiento a la Ejecución Presupuestal de la Vigencia</a:t>
            </a:r>
          </a:p>
          <a:p>
            <a:r>
              <a:rPr lang="es-CO" sz="2000" dirty="0">
                <a:solidFill>
                  <a:srgbClr val="C00000"/>
                </a:solidFill>
                <a:latin typeface="Montserrat" pitchFamily="2" charset="0"/>
              </a:rPr>
              <a:t>Corte: Octubre 2024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CB82064C-DEFE-8335-FFA0-D6D7A7C3BF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7825" y="4453619"/>
            <a:ext cx="3504560" cy="1040748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A2672E3D-E6E2-D3B7-B015-430042BA68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32786" y="4409281"/>
            <a:ext cx="2927682" cy="108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82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o 22">
            <a:extLst>
              <a:ext uri="{FF2B5EF4-FFF2-40B4-BE49-F238E27FC236}">
                <a16:creationId xmlns:a16="http://schemas.microsoft.com/office/drawing/2014/main" id="{71336137-448A-00DE-7BD3-58C57EA15666}"/>
              </a:ext>
            </a:extLst>
          </p:cNvPr>
          <p:cNvGrpSpPr/>
          <p:nvPr/>
        </p:nvGrpSpPr>
        <p:grpSpPr>
          <a:xfrm>
            <a:off x="279133" y="124164"/>
            <a:ext cx="11607833" cy="730196"/>
            <a:chOff x="279133" y="112135"/>
            <a:chExt cx="11607833" cy="730196"/>
          </a:xfrm>
        </p:grpSpPr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2B7404C4-E932-461A-1F6F-25AE7B941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05037" y="112135"/>
              <a:ext cx="481929" cy="730196"/>
            </a:xfrm>
            <a:prstGeom prst="rect">
              <a:avLst/>
            </a:prstGeom>
          </p:spPr>
        </p:pic>
        <p:grpSp>
          <p:nvGrpSpPr>
            <p:cNvPr id="28" name="Grupo 27">
              <a:extLst>
                <a:ext uri="{FF2B5EF4-FFF2-40B4-BE49-F238E27FC236}">
                  <a16:creationId xmlns:a16="http://schemas.microsoft.com/office/drawing/2014/main" id="{B211BD4A-39BC-AFFD-829B-FE1369C5FFA9}"/>
                </a:ext>
              </a:extLst>
            </p:cNvPr>
            <p:cNvGrpSpPr/>
            <p:nvPr/>
          </p:nvGrpSpPr>
          <p:grpSpPr>
            <a:xfrm>
              <a:off x="279133" y="498605"/>
              <a:ext cx="10935405" cy="138434"/>
              <a:chOff x="279133" y="391565"/>
              <a:chExt cx="10935405" cy="138434"/>
            </a:xfrm>
          </p:grpSpPr>
          <p:cxnSp>
            <p:nvCxnSpPr>
              <p:cNvPr id="30" name="Conector recto 29">
                <a:extLst>
                  <a:ext uri="{FF2B5EF4-FFF2-40B4-BE49-F238E27FC236}">
                    <a16:creationId xmlns:a16="http://schemas.microsoft.com/office/drawing/2014/main" id="{08154B0D-64EF-8F6F-C4F3-9A92D0D5C0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9133" y="529999"/>
                <a:ext cx="10935405" cy="0"/>
              </a:xfrm>
              <a:prstGeom prst="line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1" name="Imagen 30">
                <a:extLst>
                  <a:ext uri="{FF2B5EF4-FFF2-40B4-BE49-F238E27FC236}">
                    <a16:creationId xmlns:a16="http://schemas.microsoft.com/office/drawing/2014/main" id="{BACD6585-0BE4-C897-751A-5473F01477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9133" y="391565"/>
                <a:ext cx="1874551" cy="86075"/>
              </a:xfrm>
              <a:prstGeom prst="rect">
                <a:avLst/>
              </a:prstGeom>
            </p:spPr>
          </p:pic>
        </p:grpSp>
      </p:grpSp>
      <p:grpSp>
        <p:nvGrpSpPr>
          <p:cNvPr id="42" name="Grupo 41">
            <a:extLst>
              <a:ext uri="{FF2B5EF4-FFF2-40B4-BE49-F238E27FC236}">
                <a16:creationId xmlns:a16="http://schemas.microsoft.com/office/drawing/2014/main" id="{92E25303-6367-A0A0-84C9-40B79E0E2338}"/>
              </a:ext>
            </a:extLst>
          </p:cNvPr>
          <p:cNvGrpSpPr/>
          <p:nvPr/>
        </p:nvGrpSpPr>
        <p:grpSpPr>
          <a:xfrm>
            <a:off x="-81023" y="6487431"/>
            <a:ext cx="12396485" cy="382144"/>
            <a:chOff x="-81023" y="6487431"/>
            <a:chExt cx="12396485" cy="382144"/>
          </a:xfrm>
        </p:grpSpPr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AA830A2A-892E-8C50-8102-A66A6A2EB7A8}"/>
                </a:ext>
              </a:extLst>
            </p:cNvPr>
            <p:cNvSpPr/>
            <p:nvPr/>
          </p:nvSpPr>
          <p:spPr>
            <a:xfrm>
              <a:off x="-81023" y="6487431"/>
              <a:ext cx="12396485" cy="38214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s-CO" dirty="0"/>
            </a:p>
          </p:txBody>
        </p:sp>
        <p:pic>
          <p:nvPicPr>
            <p:cNvPr id="38" name="Imagen 37">
              <a:extLst>
                <a:ext uri="{FF2B5EF4-FFF2-40B4-BE49-F238E27FC236}">
                  <a16:creationId xmlns:a16="http://schemas.microsoft.com/office/drawing/2014/main" id="{FE547385-551B-0171-511A-917AFAD8F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00896" y="6586440"/>
              <a:ext cx="2172472" cy="182945"/>
            </a:xfrm>
            <a:prstGeom prst="rect">
              <a:avLst/>
            </a:prstGeom>
          </p:spPr>
        </p:pic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A2298C21-5378-CA16-A84F-DEC203EDF1B1}"/>
              </a:ext>
            </a:extLst>
          </p:cNvPr>
          <p:cNvSpPr txBox="1"/>
          <p:nvPr/>
        </p:nvSpPr>
        <p:spPr>
          <a:xfrm>
            <a:off x="1007355" y="580852"/>
            <a:ext cx="924693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defRPr/>
            </a:pPr>
            <a:r>
              <a:rPr lang="es-MX" sz="2200" b="1" dirty="0">
                <a:solidFill>
                  <a:srgbClr val="515151"/>
                </a:solidFill>
                <a:latin typeface="Montserrat" pitchFamily="2" charset="77"/>
                <a:cs typeface="Arial" panose="020B0604020202020204" pitchFamily="34" charset="0"/>
              </a:rPr>
              <a:t>Seguimiento Presupuestal 2024</a:t>
            </a:r>
          </a:p>
          <a:p>
            <a:pPr algn="ctr" fontAlgn="base">
              <a:defRPr/>
            </a:pPr>
            <a:r>
              <a:rPr lang="es-MX" sz="2200" dirty="0">
                <a:solidFill>
                  <a:srgbClr val="515151"/>
                </a:solidFill>
                <a:latin typeface="Montserrat" pitchFamily="2" charset="77"/>
                <a:cs typeface="Arial" panose="020B0604020202020204" pitchFamily="34" charset="0"/>
              </a:rPr>
              <a:t>  Corte: Octubre</a:t>
            </a:r>
            <a:endParaRPr lang="es-ES" sz="2200" dirty="0">
              <a:solidFill>
                <a:srgbClr val="515151"/>
              </a:solidFill>
              <a:latin typeface="Montserrat" pitchFamily="2" charset="77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F05D1F1-83A8-164F-BE3C-E494E015939D}"/>
              </a:ext>
            </a:extLst>
          </p:cNvPr>
          <p:cNvSpPr txBox="1"/>
          <p:nvPr/>
        </p:nvSpPr>
        <p:spPr>
          <a:xfrm>
            <a:off x="941033" y="1034093"/>
            <a:ext cx="3463872" cy="89960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algn="ctr">
              <a:defRPr sz="11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CO" sz="1600" dirty="0"/>
              <a:t>Presupuesto 2024</a:t>
            </a:r>
          </a:p>
          <a:p>
            <a:r>
              <a:rPr lang="es-CO" sz="2000" b="1" dirty="0"/>
              <a:t>$2.433.529 millones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D92D92A1-9120-A0B6-BDD2-3776BA34E4AE}"/>
              </a:ext>
            </a:extLst>
          </p:cNvPr>
          <p:cNvSpPr/>
          <p:nvPr/>
        </p:nvSpPr>
        <p:spPr>
          <a:xfrm>
            <a:off x="101530" y="1986055"/>
            <a:ext cx="5296888" cy="3677464"/>
          </a:xfrm>
          <a:prstGeom prst="roundRect">
            <a:avLst>
              <a:gd name="adj" fmla="val 5599"/>
            </a:avLst>
          </a:prstGeom>
          <a:solidFill>
            <a:srgbClr val="F0F0F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420BE31-779B-F24A-A4B1-CBB20727AAD4}"/>
              </a:ext>
            </a:extLst>
          </p:cNvPr>
          <p:cNvSpPr txBox="1"/>
          <p:nvPr/>
        </p:nvSpPr>
        <p:spPr>
          <a:xfrm>
            <a:off x="194549" y="5213755"/>
            <a:ext cx="51108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800" dirty="0">
                <a:latin typeface="Montserrat" panose="00000500000000000000" pitchFamily="2" charset="0"/>
                <a:ea typeface="Verdana" panose="020B0604030504040204" pitchFamily="34" charset="0"/>
              </a:rPr>
              <a:t>Nota 1. Por inconvenientes en el MHCP en el PAC, se presenta este nivel de ejecución.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97931EB9-0FA5-75D7-CB40-647C1B9B1086}"/>
              </a:ext>
            </a:extLst>
          </p:cNvPr>
          <p:cNvSpPr/>
          <p:nvPr/>
        </p:nvSpPr>
        <p:spPr>
          <a:xfrm>
            <a:off x="700626" y="5651139"/>
            <a:ext cx="4098695" cy="581757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94,01</a:t>
            </a:r>
            <a:r>
              <a:rPr lang="es-CO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%</a:t>
            </a:r>
          </a:p>
          <a:p>
            <a:pPr algn="ctr"/>
            <a:r>
              <a:rPr lang="es-CO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Ejecución Presupuestal (Compromiso  - RP)</a:t>
            </a:r>
          </a:p>
          <a:p>
            <a:pPr algn="ctr"/>
            <a:r>
              <a:rPr lang="es-CO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Comportamiento normal según periodo de corte.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1B674ECF-1EB9-2922-B0BC-6F7D7921BA91}"/>
              </a:ext>
            </a:extLst>
          </p:cNvPr>
          <p:cNvSpPr/>
          <p:nvPr/>
        </p:nvSpPr>
        <p:spPr>
          <a:xfrm>
            <a:off x="5690029" y="1458104"/>
            <a:ext cx="6366201" cy="2470566"/>
          </a:xfrm>
          <a:prstGeom prst="roundRect">
            <a:avLst>
              <a:gd name="adj" fmla="val 5599"/>
            </a:avLst>
          </a:prstGeom>
          <a:solidFill>
            <a:srgbClr val="F0F0F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3510F016-B0DE-3602-4603-30D2F399B4A5}"/>
              </a:ext>
            </a:extLst>
          </p:cNvPr>
          <p:cNvSpPr/>
          <p:nvPr/>
        </p:nvSpPr>
        <p:spPr>
          <a:xfrm>
            <a:off x="9064829" y="973907"/>
            <a:ext cx="2875130" cy="59001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94,32</a:t>
            </a:r>
            <a:r>
              <a:rPr lang="es-CO" sz="1600" b="1" i="0" u="none" strike="noStrike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%</a:t>
            </a:r>
            <a:endParaRPr lang="es-CO" sz="1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s-CO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Ejecución Presupuestal </a:t>
            </a:r>
            <a:r>
              <a:rPr lang="es-CO" sz="1000" u="sng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Funcionamiento</a:t>
            </a:r>
          </a:p>
          <a:p>
            <a:pPr algn="ctr"/>
            <a:r>
              <a:rPr lang="es-CO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(Compromisos  - RP)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99C05C22-A09C-10FF-1B8A-07BAFB401423}"/>
              </a:ext>
            </a:extLst>
          </p:cNvPr>
          <p:cNvSpPr/>
          <p:nvPr/>
        </p:nvSpPr>
        <p:spPr>
          <a:xfrm>
            <a:off x="5690030" y="4128630"/>
            <a:ext cx="6304350" cy="2080302"/>
          </a:xfrm>
          <a:prstGeom prst="roundRect">
            <a:avLst>
              <a:gd name="adj" fmla="val 5599"/>
            </a:avLst>
          </a:prstGeom>
          <a:solidFill>
            <a:srgbClr val="F0F0F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970D931-27B2-054B-5145-7525123CDD68}"/>
              </a:ext>
            </a:extLst>
          </p:cNvPr>
          <p:cNvSpPr txBox="1"/>
          <p:nvPr/>
        </p:nvSpPr>
        <p:spPr>
          <a:xfrm>
            <a:off x="6117219" y="6260086"/>
            <a:ext cx="57683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800" dirty="0">
                <a:latin typeface="Verdana" panose="020B0604030504040204" pitchFamily="34" charset="0"/>
                <a:ea typeface="Verdana" panose="020B0604030504040204" pitchFamily="34" charset="0"/>
              </a:rPr>
              <a:t>Cifras en millones de $. </a:t>
            </a:r>
            <a:r>
              <a:rPr lang="es-MX" sz="800" b="1" dirty="0">
                <a:latin typeface="Verdana" panose="020B0604030504040204" pitchFamily="34" charset="0"/>
                <a:ea typeface="Verdana" panose="020B0604030504040204" pitchFamily="34" charset="0"/>
              </a:rPr>
              <a:t>Fuente de Información</a:t>
            </a:r>
            <a:r>
              <a:rPr lang="es-MX" sz="800" dirty="0">
                <a:latin typeface="Verdana" panose="020B0604030504040204" pitchFamily="34" charset="0"/>
                <a:ea typeface="Verdana" panose="020B0604030504040204" pitchFamily="34" charset="0"/>
              </a:rPr>
              <a:t>. SIIF Nación II </a:t>
            </a:r>
            <a:endParaRPr lang="es-CO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A275954-284D-697F-7F56-7A8C56B553DB}"/>
              </a:ext>
            </a:extLst>
          </p:cNvPr>
          <p:cNvSpPr txBox="1"/>
          <p:nvPr/>
        </p:nvSpPr>
        <p:spPr>
          <a:xfrm>
            <a:off x="6226070" y="3542908"/>
            <a:ext cx="5768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>
                <a:latin typeface="Montserrat" panose="00000500000000000000" pitchFamily="2" charset="0"/>
                <a:ea typeface="Verdana" panose="020B0604030504040204" pitchFamily="34" charset="0"/>
              </a:rPr>
              <a:t>Nota. En el presupuesto de Funcionamiento se encuentra en “Transferencias Corrientes – Distribución Previo Concepto” $31.000 millones. (en apropiación bloqueada)</a:t>
            </a:r>
            <a:endParaRPr lang="es-CO" sz="800" dirty="0">
              <a:latin typeface="Montserrat" panose="00000500000000000000" pitchFamily="2" charset="0"/>
              <a:ea typeface="Verdana" panose="020B0604030504040204" pitchFamily="34" charset="0"/>
            </a:endParaRPr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B6D81D2A-59FB-70E1-C9D8-7944698FE5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5318278"/>
              </p:ext>
            </p:extLst>
          </p:nvPr>
        </p:nvGraphicFramePr>
        <p:xfrm>
          <a:off x="5555543" y="4193232"/>
          <a:ext cx="6267369" cy="1717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CuadroTexto 14">
            <a:extLst>
              <a:ext uri="{FF2B5EF4-FFF2-40B4-BE49-F238E27FC236}">
                <a16:creationId xmlns:a16="http://schemas.microsoft.com/office/drawing/2014/main" id="{B2D0393C-65B9-64C1-CE49-0A178C7EFFC5}"/>
              </a:ext>
            </a:extLst>
          </p:cNvPr>
          <p:cNvSpPr txBox="1"/>
          <p:nvPr/>
        </p:nvSpPr>
        <p:spPr>
          <a:xfrm>
            <a:off x="5906410" y="5913745"/>
            <a:ext cx="5916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800" dirty="0">
                <a:latin typeface="Verdana" panose="020B0604030504040204" pitchFamily="34" charset="0"/>
                <a:ea typeface="Verdana" panose="020B0604030504040204" pitchFamily="34" charset="0"/>
              </a:rPr>
              <a:t>Nota 1. Los $4.403 millones apropiados en Inversión están en CDP (Certificado de Disponibilidad Presupuestal) y ya se pueden ejecutar.</a:t>
            </a: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7F374021-EF9C-DF69-E358-5452947AA9D1}"/>
              </a:ext>
            </a:extLst>
          </p:cNvPr>
          <p:cNvSpPr/>
          <p:nvPr/>
        </p:nvSpPr>
        <p:spPr>
          <a:xfrm>
            <a:off x="9426784" y="3902741"/>
            <a:ext cx="2396128" cy="539309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0%</a:t>
            </a:r>
          </a:p>
          <a:p>
            <a:pPr algn="ctr"/>
            <a:r>
              <a:rPr lang="es-CO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Ejecución Presupuestal </a:t>
            </a:r>
            <a:r>
              <a:rPr lang="es-CO" sz="1000" u="sng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Inversión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9EC7C633-C335-AEFF-278C-B99D7FC851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6912827"/>
              </p:ext>
            </p:extLst>
          </p:nvPr>
        </p:nvGraphicFramePr>
        <p:xfrm>
          <a:off x="-9366" y="1993622"/>
          <a:ext cx="5372123" cy="3220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A2BA8D54-F815-985D-644F-9E94FACFA2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1331557"/>
              </p:ext>
            </p:extLst>
          </p:nvPr>
        </p:nvGraphicFramePr>
        <p:xfrm>
          <a:off x="5676501" y="1394611"/>
          <a:ext cx="6304349" cy="230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96590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o 22">
            <a:extLst>
              <a:ext uri="{FF2B5EF4-FFF2-40B4-BE49-F238E27FC236}">
                <a16:creationId xmlns:a16="http://schemas.microsoft.com/office/drawing/2014/main" id="{71336137-448A-00DE-7BD3-58C57EA15666}"/>
              </a:ext>
            </a:extLst>
          </p:cNvPr>
          <p:cNvGrpSpPr/>
          <p:nvPr/>
        </p:nvGrpSpPr>
        <p:grpSpPr>
          <a:xfrm>
            <a:off x="279133" y="124164"/>
            <a:ext cx="11607833" cy="730196"/>
            <a:chOff x="279133" y="112135"/>
            <a:chExt cx="11607833" cy="730196"/>
          </a:xfrm>
        </p:grpSpPr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2B7404C4-E932-461A-1F6F-25AE7B941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05037" y="112135"/>
              <a:ext cx="481929" cy="730196"/>
            </a:xfrm>
            <a:prstGeom prst="rect">
              <a:avLst/>
            </a:prstGeom>
          </p:spPr>
        </p:pic>
        <p:grpSp>
          <p:nvGrpSpPr>
            <p:cNvPr id="28" name="Grupo 27">
              <a:extLst>
                <a:ext uri="{FF2B5EF4-FFF2-40B4-BE49-F238E27FC236}">
                  <a16:creationId xmlns:a16="http://schemas.microsoft.com/office/drawing/2014/main" id="{B211BD4A-39BC-AFFD-829B-FE1369C5FFA9}"/>
                </a:ext>
              </a:extLst>
            </p:cNvPr>
            <p:cNvGrpSpPr/>
            <p:nvPr/>
          </p:nvGrpSpPr>
          <p:grpSpPr>
            <a:xfrm>
              <a:off x="279133" y="498605"/>
              <a:ext cx="10935405" cy="138434"/>
              <a:chOff x="279133" y="391565"/>
              <a:chExt cx="10935405" cy="138434"/>
            </a:xfrm>
          </p:grpSpPr>
          <p:cxnSp>
            <p:nvCxnSpPr>
              <p:cNvPr id="30" name="Conector recto 29">
                <a:extLst>
                  <a:ext uri="{FF2B5EF4-FFF2-40B4-BE49-F238E27FC236}">
                    <a16:creationId xmlns:a16="http://schemas.microsoft.com/office/drawing/2014/main" id="{08154B0D-64EF-8F6F-C4F3-9A92D0D5C0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9133" y="529999"/>
                <a:ext cx="10935405" cy="0"/>
              </a:xfrm>
              <a:prstGeom prst="line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1" name="Imagen 30">
                <a:extLst>
                  <a:ext uri="{FF2B5EF4-FFF2-40B4-BE49-F238E27FC236}">
                    <a16:creationId xmlns:a16="http://schemas.microsoft.com/office/drawing/2014/main" id="{BACD6585-0BE4-C897-751A-5473F01477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9133" y="391565"/>
                <a:ext cx="1874551" cy="86075"/>
              </a:xfrm>
              <a:prstGeom prst="rect">
                <a:avLst/>
              </a:prstGeom>
            </p:spPr>
          </p:pic>
        </p:grpSp>
      </p:grpSp>
      <p:grpSp>
        <p:nvGrpSpPr>
          <p:cNvPr id="42" name="Grupo 41">
            <a:extLst>
              <a:ext uri="{FF2B5EF4-FFF2-40B4-BE49-F238E27FC236}">
                <a16:creationId xmlns:a16="http://schemas.microsoft.com/office/drawing/2014/main" id="{92E25303-6367-A0A0-84C9-40B79E0E2338}"/>
              </a:ext>
            </a:extLst>
          </p:cNvPr>
          <p:cNvGrpSpPr/>
          <p:nvPr/>
        </p:nvGrpSpPr>
        <p:grpSpPr>
          <a:xfrm>
            <a:off x="-81023" y="6487431"/>
            <a:ext cx="12396485" cy="382144"/>
            <a:chOff x="-81023" y="6487431"/>
            <a:chExt cx="12396485" cy="382144"/>
          </a:xfrm>
        </p:grpSpPr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AA830A2A-892E-8C50-8102-A66A6A2EB7A8}"/>
                </a:ext>
              </a:extLst>
            </p:cNvPr>
            <p:cNvSpPr/>
            <p:nvPr/>
          </p:nvSpPr>
          <p:spPr>
            <a:xfrm>
              <a:off x="-81023" y="6487431"/>
              <a:ext cx="12396485" cy="38214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s-CO" dirty="0"/>
            </a:p>
          </p:txBody>
        </p:sp>
        <p:pic>
          <p:nvPicPr>
            <p:cNvPr id="38" name="Imagen 37">
              <a:extLst>
                <a:ext uri="{FF2B5EF4-FFF2-40B4-BE49-F238E27FC236}">
                  <a16:creationId xmlns:a16="http://schemas.microsoft.com/office/drawing/2014/main" id="{FE547385-551B-0171-511A-917AFAD8F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00896" y="6586440"/>
              <a:ext cx="2172472" cy="182945"/>
            </a:xfrm>
            <a:prstGeom prst="rect">
              <a:avLst/>
            </a:prstGeom>
          </p:spPr>
        </p:pic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F25BB09E-4D69-2ECA-2E98-6AA04A6D04B8}"/>
              </a:ext>
            </a:extLst>
          </p:cNvPr>
          <p:cNvSpPr txBox="1"/>
          <p:nvPr/>
        </p:nvSpPr>
        <p:spPr>
          <a:xfrm>
            <a:off x="2422411" y="744487"/>
            <a:ext cx="700233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200" b="1" dirty="0">
                <a:solidFill>
                  <a:srgbClr val="515151"/>
                </a:solidFill>
                <a:latin typeface="Montserrat" pitchFamily="2" charset="77"/>
                <a:cs typeface="Arial" panose="020B0604020202020204" pitchFamily="34" charset="0"/>
              </a:rPr>
              <a:t>Evolución Presupuestal 2024</a:t>
            </a:r>
          </a:p>
          <a:p>
            <a:pPr algn="ctr"/>
            <a:r>
              <a:rPr lang="es-CO" sz="2000" dirty="0">
                <a:latin typeface="Montserrat" pitchFamily="2" charset="77"/>
                <a:cs typeface="Arial" panose="020B0604020202020204" pitchFamily="34" charset="0"/>
              </a:rPr>
              <a:t>Corte: Octubre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1134210F-A094-2E0B-88C7-4787225F33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31232" y="673185"/>
            <a:ext cx="745671" cy="745671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955AEC9A-AB8A-56F1-6887-07EE781A95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577385"/>
              </p:ext>
            </p:extLst>
          </p:nvPr>
        </p:nvGraphicFramePr>
        <p:xfrm>
          <a:off x="383888" y="1502606"/>
          <a:ext cx="11503078" cy="4794199"/>
        </p:xfrm>
        <a:graphic>
          <a:graphicData uri="http://schemas.openxmlformats.org/drawingml/2006/table">
            <a:tbl>
              <a:tblPr firstRow="1" bandRow="1"/>
              <a:tblGrid>
                <a:gridCol w="1722811">
                  <a:extLst>
                    <a:ext uri="{9D8B030D-6E8A-4147-A177-3AD203B41FA5}">
                      <a16:colId xmlns:a16="http://schemas.microsoft.com/office/drawing/2014/main" val="4083535977"/>
                    </a:ext>
                  </a:extLst>
                </a:gridCol>
                <a:gridCol w="1722811">
                  <a:extLst>
                    <a:ext uri="{9D8B030D-6E8A-4147-A177-3AD203B41FA5}">
                      <a16:colId xmlns:a16="http://schemas.microsoft.com/office/drawing/2014/main" val="2443772960"/>
                    </a:ext>
                  </a:extLst>
                </a:gridCol>
                <a:gridCol w="1007182">
                  <a:extLst>
                    <a:ext uri="{9D8B030D-6E8A-4147-A177-3AD203B41FA5}">
                      <a16:colId xmlns:a16="http://schemas.microsoft.com/office/drawing/2014/main" val="2562344137"/>
                    </a:ext>
                  </a:extLst>
                </a:gridCol>
                <a:gridCol w="1007182">
                  <a:extLst>
                    <a:ext uri="{9D8B030D-6E8A-4147-A177-3AD203B41FA5}">
                      <a16:colId xmlns:a16="http://schemas.microsoft.com/office/drawing/2014/main" val="2944498030"/>
                    </a:ext>
                  </a:extLst>
                </a:gridCol>
                <a:gridCol w="877582">
                  <a:extLst>
                    <a:ext uri="{9D8B030D-6E8A-4147-A177-3AD203B41FA5}">
                      <a16:colId xmlns:a16="http://schemas.microsoft.com/office/drawing/2014/main" val="509177"/>
                    </a:ext>
                  </a:extLst>
                </a:gridCol>
                <a:gridCol w="1136782">
                  <a:extLst>
                    <a:ext uri="{9D8B030D-6E8A-4147-A177-3AD203B41FA5}">
                      <a16:colId xmlns:a16="http://schemas.microsoft.com/office/drawing/2014/main" val="486453402"/>
                    </a:ext>
                  </a:extLst>
                </a:gridCol>
                <a:gridCol w="1007182">
                  <a:extLst>
                    <a:ext uri="{9D8B030D-6E8A-4147-A177-3AD203B41FA5}">
                      <a16:colId xmlns:a16="http://schemas.microsoft.com/office/drawing/2014/main" val="3595043756"/>
                    </a:ext>
                  </a:extLst>
                </a:gridCol>
                <a:gridCol w="1007182">
                  <a:extLst>
                    <a:ext uri="{9D8B030D-6E8A-4147-A177-3AD203B41FA5}">
                      <a16:colId xmlns:a16="http://schemas.microsoft.com/office/drawing/2014/main" val="519609068"/>
                    </a:ext>
                  </a:extLst>
                </a:gridCol>
                <a:gridCol w="1007182">
                  <a:extLst>
                    <a:ext uri="{9D8B030D-6E8A-4147-A177-3AD203B41FA5}">
                      <a16:colId xmlns:a16="http://schemas.microsoft.com/office/drawing/2014/main" val="3526063575"/>
                    </a:ext>
                  </a:extLst>
                </a:gridCol>
                <a:gridCol w="1007182">
                  <a:extLst>
                    <a:ext uri="{9D8B030D-6E8A-4147-A177-3AD203B41FA5}">
                      <a16:colId xmlns:a16="http://schemas.microsoft.com/office/drawing/2014/main" val="61471379"/>
                    </a:ext>
                  </a:extLst>
                </a:gridCol>
              </a:tblGrid>
              <a:tr h="21650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RUBRO</a:t>
                      </a:r>
                    </a:p>
                  </a:txBody>
                  <a:tcPr marL="7715" marR="7715" marT="77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485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CONCEPTO</a:t>
                      </a:r>
                    </a:p>
                  </a:txBody>
                  <a:tcPr marL="7715" marR="7715" marT="77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485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APR. VIGENTE</a:t>
                      </a:r>
                    </a:p>
                  </a:txBody>
                  <a:tcPr marL="7715" marR="7715" marT="77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485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COMPROMISO</a:t>
                      </a:r>
                    </a:p>
                  </a:txBody>
                  <a:tcPr marL="7715" marR="7715" marT="771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485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OBLIGACIÓN</a:t>
                      </a:r>
                    </a:p>
                  </a:txBody>
                  <a:tcPr marL="7715" marR="7715" marT="771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485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PAGOS</a:t>
                      </a:r>
                    </a:p>
                  </a:txBody>
                  <a:tcPr marL="7715" marR="7715" marT="771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485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1373177"/>
                  </a:ext>
                </a:extLst>
              </a:tr>
              <a:tr h="43299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$</a:t>
                      </a:r>
                    </a:p>
                  </a:txBody>
                  <a:tcPr marL="7715" marR="7715" marT="771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485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% </a:t>
                      </a:r>
                    </a:p>
                  </a:txBody>
                  <a:tcPr marL="7715" marR="7715" marT="77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485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$</a:t>
                      </a:r>
                    </a:p>
                  </a:txBody>
                  <a:tcPr marL="7715" marR="7715" marT="771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485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%</a:t>
                      </a:r>
                    </a:p>
                  </a:txBody>
                  <a:tcPr marL="7715" marR="7715" marT="77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485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$</a:t>
                      </a:r>
                    </a:p>
                  </a:txBody>
                  <a:tcPr marL="7715" marR="7715" marT="771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485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%</a:t>
                      </a:r>
                    </a:p>
                  </a:txBody>
                  <a:tcPr marL="7715" marR="7715" marT="77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485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 $ </a:t>
                      </a:r>
                    </a:p>
                  </a:txBody>
                  <a:tcPr marL="7715" marR="7715" marT="771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485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%</a:t>
                      </a:r>
                    </a:p>
                  </a:txBody>
                  <a:tcPr marL="7715" marR="7715" marT="77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48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2011412"/>
                  </a:ext>
                </a:extLst>
              </a:tr>
              <a:tr h="507941"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FUNCIONAMIENTO</a:t>
                      </a:r>
                    </a:p>
                  </a:txBody>
                  <a:tcPr marL="7715" marR="7715" marT="77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Gastos De Personal</a:t>
                      </a:r>
                    </a:p>
                  </a:txBody>
                  <a:tcPr marL="7715" marR="7715" marT="77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                                              125.250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5,15%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                             97.290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77,68%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         97.246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77,64%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         97.236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77,63%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9833251"/>
                  </a:ext>
                </a:extLst>
              </a:tr>
              <a:tr h="50794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Adquisición De Bienes  Y Servicios</a:t>
                      </a:r>
                    </a:p>
                  </a:txBody>
                  <a:tcPr marL="7715" marR="7715" marT="77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5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                                           1.953.779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5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80,29%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5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                        1.905.728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5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97,54%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5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    1.547.235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5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79,19%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5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    1.545.379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5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79,10%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2705750"/>
                  </a:ext>
                </a:extLst>
              </a:tr>
              <a:tr h="50794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Transferencias Corrientes</a:t>
                      </a:r>
                    </a:p>
                  </a:txBody>
                  <a:tcPr marL="7715" marR="7715" marT="77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                                              125.066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5,14%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                             68.401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54,69%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         54.889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43,89%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         54.889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43,89%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7649513"/>
                  </a:ext>
                </a:extLst>
              </a:tr>
              <a:tr h="50794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Gastos De Comercialización Y Producción</a:t>
                      </a:r>
                    </a:p>
                  </a:txBody>
                  <a:tcPr marL="7715" marR="7715" marT="77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5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                                              215.486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5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8,85%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5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                           211.174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5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98,00%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5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         89.372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5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41,47%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5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         89.192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5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41,39%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50316"/>
                  </a:ext>
                </a:extLst>
              </a:tr>
              <a:tr h="50794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Gastos Por Tributos, Multas, Sanciones E Intereses De Mora</a:t>
                      </a:r>
                    </a:p>
                  </a:txBody>
                  <a:tcPr marL="7715" marR="7715" marT="77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                                                  5.935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0,24%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                               5.105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86,01%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           1.725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29,06%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           1.725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29,06%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2373138"/>
                  </a:ext>
                </a:extLst>
              </a:tr>
              <a:tr h="399692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SUBTOTAL FUNCIONAMIENTO</a:t>
                      </a:r>
                    </a:p>
                  </a:txBody>
                  <a:tcPr marL="7715" marR="7715" marT="77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485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                                 </a:t>
                      </a:r>
                      <a:r>
                        <a:rPr lang="es-CO" sz="11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2.425.515</a:t>
                      </a:r>
                      <a:r>
                        <a:rPr lang="es-CO" sz="9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485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1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99,67%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485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                        2.287.699 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485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94,32%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485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    1.790.467 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485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73,82%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485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1" i="0" u="none" strike="noStrike" kern="120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    1.788.421 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485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73,73%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48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51107"/>
                  </a:ext>
                </a:extLst>
              </a:tr>
              <a:tr h="40801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DEUDA</a:t>
                      </a:r>
                    </a:p>
                  </a:txBody>
                  <a:tcPr marL="7715" marR="7715" marT="77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Servicio De La Deuda Pública</a:t>
                      </a:r>
                    </a:p>
                  </a:txBody>
                  <a:tcPr marL="7715" marR="7715" marT="77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                                        </a:t>
                      </a:r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3.611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0,15%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                                    -  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                -  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                -  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756272"/>
                  </a:ext>
                </a:extLst>
              </a:tr>
              <a:tr h="29966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INVERSIÓN</a:t>
                      </a:r>
                    </a:p>
                  </a:txBody>
                  <a:tcPr marL="7715" marR="7715" marT="77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5D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Gestión Documental</a:t>
                      </a:r>
                    </a:p>
                  </a:txBody>
                  <a:tcPr marL="7715" marR="7715" marT="77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5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                                        </a:t>
                      </a:r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4.403</a:t>
                      </a:r>
                      <a:r>
                        <a:rPr lang="es-CO" sz="9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5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0,18%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5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                                    -  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5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5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                -  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5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5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                -  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5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2118913"/>
                  </a:ext>
                </a:extLst>
              </a:tr>
              <a:tr h="48296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TOTAL PRESUPUESTO</a:t>
                      </a:r>
                    </a:p>
                  </a:txBody>
                  <a:tcPr marL="7715" marR="7715" marT="77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485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effectLst/>
                          <a:latin typeface="Calibri" panose="020F0502020204030204" pitchFamily="34" charset="0"/>
                        </a:rPr>
                        <a:t>                                            </a:t>
                      </a:r>
                      <a:r>
                        <a:rPr lang="es-CO" sz="11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2.433.529</a:t>
                      </a:r>
                      <a:r>
                        <a:rPr lang="es-CO" sz="1100" b="1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485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CO" sz="1100" b="1" i="0" u="none" strike="noStrike" kern="1200" dirty="0">
                        <a:solidFill>
                          <a:srgbClr val="FFFFFF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s-CO" sz="11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485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                     2.287.699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485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CO" sz="1000" b="1" i="0" u="none" strike="noStrike" kern="120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s-CO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94,01%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485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s-CO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1.790.467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485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CO" sz="1000" b="1" i="0" u="none" strike="noStrike" kern="120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s-CO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73,57%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485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s-CO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1.788.421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485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CO" sz="1000" b="1" i="0" u="none" strike="noStrike" kern="120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s-CO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73,49%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48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442781"/>
                  </a:ext>
                </a:extLst>
              </a:tr>
            </a:tbl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8289F11F-D940-5416-0149-DB7FC7556206}"/>
              </a:ext>
            </a:extLst>
          </p:cNvPr>
          <p:cNvSpPr txBox="1"/>
          <p:nvPr/>
        </p:nvSpPr>
        <p:spPr>
          <a:xfrm>
            <a:off x="481540" y="6292403"/>
            <a:ext cx="40770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>
                <a:latin typeface="Monserrat"/>
                <a:ea typeface="Verdana" panose="020B0604030504040204" pitchFamily="34" charset="0"/>
              </a:rPr>
              <a:t>Fuente de Información. SIIF Nación II</a:t>
            </a:r>
            <a:r>
              <a:rPr lang="es-CO" sz="900" dirty="0">
                <a:latin typeface="Monserrat"/>
                <a:ea typeface="Verdana" panose="020B0604030504040204" pitchFamily="34" charset="0"/>
              </a:rPr>
              <a:t>. Cifras en millones de $</a:t>
            </a:r>
          </a:p>
        </p:txBody>
      </p:sp>
    </p:spTree>
    <p:extLst>
      <p:ext uri="{BB962C8B-B14F-4D97-AF65-F5344CB8AC3E}">
        <p14:creationId xmlns:p14="http://schemas.microsoft.com/office/powerpoint/2010/main" val="89966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97699CB1-4734-D9E6-0412-6EE65935A7B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8E68E50-14E4-1203-88D7-5D8E44E95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5151" y="2412612"/>
            <a:ext cx="3021693" cy="203277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6609385-9B58-F7E5-E8E6-788AE95E7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4201" y="6285551"/>
            <a:ext cx="2143595" cy="18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78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35a11ef-c2bf-4d1e-b58b-639ade20a33f" xsi:nil="true"/>
    <lcf76f155ced4ddcb4097134ff3c332f xmlns="b61d6a7d-9cff-4fa8-ac7e-c8e11781a326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4BCAB1538BCB24D872BFF6C025C7C91" ma:contentTypeVersion="17" ma:contentTypeDescription="Crear nuevo documento." ma:contentTypeScope="" ma:versionID="26493cb4f6ea159ebd6878512499a8fe">
  <xsd:schema xmlns:xsd="http://www.w3.org/2001/XMLSchema" xmlns:xs="http://www.w3.org/2001/XMLSchema" xmlns:p="http://schemas.microsoft.com/office/2006/metadata/properties" xmlns:ns1="http://schemas.microsoft.com/sharepoint/v3" xmlns:ns2="b61d6a7d-9cff-4fa8-ac7e-c8e11781a326" xmlns:ns3="435a11ef-c2bf-4d1e-b58b-639ade20a33f" targetNamespace="http://schemas.microsoft.com/office/2006/metadata/properties" ma:root="true" ma:fieldsID="f833bdda316ee9d93aecb423397f5215" ns1:_="" ns2:_="" ns3:_="">
    <xsd:import namespace="http://schemas.microsoft.com/sharepoint/v3"/>
    <xsd:import namespace="b61d6a7d-9cff-4fa8-ac7e-c8e11781a326"/>
    <xsd:import namespace="435a11ef-c2bf-4d1e-b58b-639ade20a3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Propiedades de la Directiva de cumplimiento unificado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Acción de IU de la Directiva de cumplimiento unificad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1d6a7d-9cff-4fa8-ac7e-c8e11781a3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Etiquetas de imagen" ma:readOnly="false" ma:fieldId="{5cf76f15-5ced-4ddc-b409-7134ff3c332f}" ma:taxonomyMulti="true" ma:sspId="a7d64430-ea87-422f-8994-68a2babe36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5a11ef-c2bf-4d1e-b58b-639ade20a33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da0a844e-30ed-483a-bf2b-182cd547dc13}" ma:internalName="TaxCatchAll" ma:showField="CatchAllData" ma:web="435a11ef-c2bf-4d1e-b58b-639ade20a3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0CA381-2E97-47D6-933B-A9C1BFF797D0}">
  <ds:schemaRefs>
    <ds:schemaRef ds:uri="http://purl.org/dc/elements/1.1/"/>
    <ds:schemaRef ds:uri="http://www.w3.org/XML/1998/namespace"/>
    <ds:schemaRef ds:uri="f8d2110b-4f7b-497b-93c7-ed33270b6941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435a11ef-c2bf-4d1e-b58b-639ade20a33f"/>
    <ds:schemaRef ds:uri="http://schemas.microsoft.com/office/2006/metadata/properties"/>
    <ds:schemaRef ds:uri="a8fef981-4ebc-49fd-b49f-d22725481a28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934195D-33DC-48F3-81E0-9B048DB9E63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F50658E-3237-43F7-9EFB-3786E980F054}"/>
</file>

<file path=docProps/app.xml><?xml version="1.0" encoding="utf-8"?>
<Properties xmlns="http://schemas.openxmlformats.org/officeDocument/2006/extended-properties" xmlns:vt="http://schemas.openxmlformats.org/officeDocument/2006/docPropsVTypes">
  <TotalTime>1527</TotalTime>
  <Words>567</Words>
  <Application>Microsoft Office PowerPoint</Application>
  <PresentationFormat>Panorámica</PresentationFormat>
  <Paragraphs>195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Monserrat</vt:lpstr>
      <vt:lpstr>Montserrat</vt:lpstr>
      <vt:lpstr>Verdana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Fernanda Reyes Sarmiento</dc:creator>
  <cp:lastModifiedBy>Jose Hilario Brito Lubo</cp:lastModifiedBy>
  <cp:revision>21</cp:revision>
  <cp:lastPrinted>2024-08-12T21:24:30Z</cp:lastPrinted>
  <dcterms:created xsi:type="dcterms:W3CDTF">2024-02-12T21:59:26Z</dcterms:created>
  <dcterms:modified xsi:type="dcterms:W3CDTF">2024-11-01T14:28:40Z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0x01010094BCAB1538BCB24D872BFF6C025C7C91</vt:lpwstr>
  </property>
  <property fmtid="{D5CDD505-2E9C-101B-9397-08002B2CF9AE}" pid="3" name="MediaServiceImageTags">
    <vt:lpwstr/>
  </property>
  <property fmtid="{D5CDD505-2E9C-101B-9397-08002B2CF9AE}" pid="4" name="MSIP_Label_b0c896e5-fe32-4984-9bf3-650686060f97_Enabled">
    <vt:lpwstr>true</vt:lpwstr>
  </property>
  <property fmtid="{D5CDD505-2E9C-101B-9397-08002B2CF9AE}" pid="5" name="MSIP_Label_b0c896e5-fe32-4984-9bf3-650686060f97_SetDate">
    <vt:lpwstr>2024-06-26T13:41:24Z</vt:lpwstr>
  </property>
  <property fmtid="{D5CDD505-2E9C-101B-9397-08002B2CF9AE}" pid="6" name="MSIP_Label_b0c896e5-fe32-4984-9bf3-650686060f97_Method">
    <vt:lpwstr>Privileged</vt:lpwstr>
  </property>
  <property fmtid="{D5CDD505-2E9C-101B-9397-08002B2CF9AE}" pid="7" name="MSIP_Label_b0c896e5-fe32-4984-9bf3-650686060f97_Name">
    <vt:lpwstr>General</vt:lpwstr>
  </property>
  <property fmtid="{D5CDD505-2E9C-101B-9397-08002B2CF9AE}" pid="8" name="MSIP_Label_b0c896e5-fe32-4984-9bf3-650686060f97_SiteId">
    <vt:lpwstr>58ec5e61-0ed7-4021-a4f8-c2e2b3b9f5ff</vt:lpwstr>
  </property>
  <property fmtid="{D5CDD505-2E9C-101B-9397-08002B2CF9AE}" pid="9" name="MSIP_Label_b0c896e5-fe32-4984-9bf3-650686060f97_ActionId">
    <vt:lpwstr>4faab885-3da9-4ae9-be76-b8176b87c9fe</vt:lpwstr>
  </property>
  <property fmtid="{D5CDD505-2E9C-101B-9397-08002B2CF9AE}" pid="10" name="MSIP_Label_b0c896e5-fe32-4984-9bf3-650686060f97_ContentBits">
    <vt:lpwstr>0</vt:lpwstr>
  </property>
</Properties>
</file>