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Arial Bold" panose="020B0802020202020204" pitchFamily="34" charset="77"/>
      <p:regular r:id="rId14"/>
      <p:bold r:id="rId15"/>
    </p:embeddedFont>
    <p:embeddedFont>
      <p:font typeface="Canva Sans" panose="020B0503030501040103" pitchFamily="34" charset="0"/>
      <p:regular r:id="rId16"/>
    </p:embeddedFont>
    <p:embeddedFont>
      <p:font typeface="Canva Sans Bold" panose="020B0803030501040103" pitchFamily="34" charset="0"/>
      <p:regular r:id="rId17"/>
      <p:bold r:id="rId18"/>
    </p:embeddedFont>
    <p:embeddedFont>
      <p:font typeface="DejaVu Sans Bold" panose="020B0803030604020204" pitchFamily="3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0" autoAdjust="0"/>
  </p:normalViewPr>
  <p:slideViewPr>
    <p:cSldViewPr>
      <p:cViewPr varScale="1">
        <p:scale>
          <a:sx n="71" d="100"/>
          <a:sy n="71" d="100"/>
        </p:scale>
        <p:origin x="7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5.png"/><Relationship Id="rId10" Type="http://schemas.openxmlformats.org/officeDocument/2006/relationships/image" Target="../media/image20.svg"/><Relationship Id="rId4" Type="http://schemas.openxmlformats.org/officeDocument/2006/relationships/image" Target="../media/image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580373" cy="10285375"/>
          </a:xfrm>
          <a:custGeom>
            <a:avLst/>
            <a:gdLst/>
            <a:ahLst/>
            <a:cxnLst/>
            <a:rect l="l" t="t" r="r" b="b"/>
            <a:pathLst>
              <a:path w="17580373" h="10285375">
                <a:moveTo>
                  <a:pt x="0" y="0"/>
                </a:moveTo>
                <a:lnTo>
                  <a:pt x="17580373" y="0"/>
                </a:lnTo>
                <a:lnTo>
                  <a:pt x="17580373" y="10285375"/>
                </a:lnTo>
                <a:lnTo>
                  <a:pt x="0" y="10285375"/>
                </a:lnTo>
                <a:lnTo>
                  <a:pt x="0" y="0"/>
                </a:lnTo>
                <a:close/>
              </a:path>
            </a:pathLst>
          </a:custGeom>
          <a:blipFill>
            <a:blip r:embed="rId2"/>
            <a:stretch>
              <a:fillRect/>
            </a:stretch>
          </a:blipFill>
        </p:spPr>
        <p:txBody>
          <a:bodyPr/>
          <a:lstStyle/>
          <a:p>
            <a:endParaRPr lang="es-ES_trad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97286"/>
            <a:ext cx="18285112" cy="188280"/>
            <a:chOff x="0" y="0"/>
            <a:chExt cx="24380150" cy="251040"/>
          </a:xfrm>
        </p:grpSpPr>
        <p:sp>
          <p:nvSpPr>
            <p:cNvPr id="3" name="Freeform 3"/>
            <p:cNvSpPr/>
            <p:nvPr/>
          </p:nvSpPr>
          <p:spPr>
            <a:xfrm>
              <a:off x="0" y="0"/>
              <a:ext cx="24380189" cy="250825"/>
            </a:xfrm>
            <a:custGeom>
              <a:avLst/>
              <a:gdLst/>
              <a:ahLst/>
              <a:cxnLst/>
              <a:rect l="l" t="t" r="r" b="b"/>
              <a:pathLst>
                <a:path w="24380189" h="250825">
                  <a:moveTo>
                    <a:pt x="24380189" y="0"/>
                  </a:moveTo>
                  <a:lnTo>
                    <a:pt x="0" y="0"/>
                  </a:lnTo>
                  <a:lnTo>
                    <a:pt x="0" y="250825"/>
                  </a:lnTo>
                  <a:lnTo>
                    <a:pt x="24380189" y="250825"/>
                  </a:lnTo>
                  <a:lnTo>
                    <a:pt x="24380189" y="0"/>
                  </a:lnTo>
                  <a:close/>
                </a:path>
              </a:pathLst>
            </a:custGeom>
            <a:solidFill>
              <a:srgbClr val="D43D48"/>
            </a:solidFill>
          </p:spPr>
          <p:txBody>
            <a:bodyPr/>
            <a:lstStyle/>
            <a:p>
              <a:endParaRPr lang="es-ES_tradnl"/>
            </a:p>
          </p:txBody>
        </p:sp>
      </p:grpSp>
      <p:sp>
        <p:nvSpPr>
          <p:cNvPr id="4" name="Freeform 4"/>
          <p:cNvSpPr/>
          <p:nvPr/>
        </p:nvSpPr>
        <p:spPr>
          <a:xfrm>
            <a:off x="411810" y="322356"/>
            <a:ext cx="2461559" cy="860685"/>
          </a:xfrm>
          <a:custGeom>
            <a:avLst/>
            <a:gdLst/>
            <a:ahLst/>
            <a:cxnLst/>
            <a:rect l="l" t="t" r="r" b="b"/>
            <a:pathLst>
              <a:path w="2461559" h="860685">
                <a:moveTo>
                  <a:pt x="0" y="0"/>
                </a:moveTo>
                <a:lnTo>
                  <a:pt x="2461559" y="0"/>
                </a:lnTo>
                <a:lnTo>
                  <a:pt x="2461559" y="860685"/>
                </a:lnTo>
                <a:lnTo>
                  <a:pt x="0" y="86068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5" name="Freeform 5"/>
          <p:cNvSpPr/>
          <p:nvPr/>
        </p:nvSpPr>
        <p:spPr>
          <a:xfrm>
            <a:off x="11946549" y="228907"/>
            <a:ext cx="1415282" cy="1093626"/>
          </a:xfrm>
          <a:custGeom>
            <a:avLst/>
            <a:gdLst/>
            <a:ahLst/>
            <a:cxnLst/>
            <a:rect l="l" t="t" r="r" b="b"/>
            <a:pathLst>
              <a:path w="1415282" h="1093626">
                <a:moveTo>
                  <a:pt x="0" y="0"/>
                </a:moveTo>
                <a:lnTo>
                  <a:pt x="1415282" y="0"/>
                </a:lnTo>
                <a:lnTo>
                  <a:pt x="1415282" y="1093626"/>
                </a:lnTo>
                <a:lnTo>
                  <a:pt x="0" y="109362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6" name="Freeform 6"/>
          <p:cNvSpPr/>
          <p:nvPr/>
        </p:nvSpPr>
        <p:spPr>
          <a:xfrm>
            <a:off x="14156047" y="9237791"/>
            <a:ext cx="3610218" cy="640321"/>
          </a:xfrm>
          <a:custGeom>
            <a:avLst/>
            <a:gdLst/>
            <a:ahLst/>
            <a:cxnLst/>
            <a:rect l="l" t="t" r="r" b="b"/>
            <a:pathLst>
              <a:path w="3610218" h="640321">
                <a:moveTo>
                  <a:pt x="0" y="0"/>
                </a:moveTo>
                <a:lnTo>
                  <a:pt x="3610219" y="0"/>
                </a:lnTo>
                <a:lnTo>
                  <a:pt x="3610219" y="640322"/>
                </a:lnTo>
                <a:lnTo>
                  <a:pt x="0" y="64032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7" name="Freeform 7"/>
          <p:cNvSpPr/>
          <p:nvPr/>
        </p:nvSpPr>
        <p:spPr>
          <a:xfrm>
            <a:off x="13962006" y="175279"/>
            <a:ext cx="3998340" cy="1288167"/>
          </a:xfrm>
          <a:custGeom>
            <a:avLst/>
            <a:gdLst/>
            <a:ahLst/>
            <a:cxnLst/>
            <a:rect l="l" t="t" r="r" b="b"/>
            <a:pathLst>
              <a:path w="3998340" h="1288167">
                <a:moveTo>
                  <a:pt x="0" y="0"/>
                </a:moveTo>
                <a:lnTo>
                  <a:pt x="3998341" y="0"/>
                </a:lnTo>
                <a:lnTo>
                  <a:pt x="3998341" y="1288168"/>
                </a:lnTo>
                <a:lnTo>
                  <a:pt x="0" y="128816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8" name="Freeform 8"/>
          <p:cNvSpPr/>
          <p:nvPr/>
        </p:nvSpPr>
        <p:spPr>
          <a:xfrm>
            <a:off x="2446529" y="2591229"/>
            <a:ext cx="13569796" cy="6491848"/>
          </a:xfrm>
          <a:custGeom>
            <a:avLst/>
            <a:gdLst/>
            <a:ahLst/>
            <a:cxnLst/>
            <a:rect l="l" t="t" r="r" b="b"/>
            <a:pathLst>
              <a:path w="13569796" h="6491848">
                <a:moveTo>
                  <a:pt x="0" y="0"/>
                </a:moveTo>
                <a:lnTo>
                  <a:pt x="13569796" y="0"/>
                </a:lnTo>
                <a:lnTo>
                  <a:pt x="13569796" y="6491848"/>
                </a:lnTo>
                <a:lnTo>
                  <a:pt x="0" y="6491848"/>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9" name="TextBox 9"/>
          <p:cNvSpPr txBox="1"/>
          <p:nvPr/>
        </p:nvSpPr>
        <p:spPr>
          <a:xfrm>
            <a:off x="2271675" y="1562529"/>
            <a:ext cx="13744649" cy="1028700"/>
          </a:xfrm>
          <a:prstGeom prst="rect">
            <a:avLst/>
          </a:prstGeom>
        </p:spPr>
        <p:txBody>
          <a:bodyPr lIns="0" tIns="0" rIns="0" bIns="0" rtlCol="0" anchor="t">
            <a:spAutoFit/>
          </a:bodyPr>
          <a:lstStyle/>
          <a:p>
            <a:pPr algn="ctr">
              <a:lnSpc>
                <a:spcPts val="8400"/>
              </a:lnSpc>
            </a:pPr>
            <a:r>
              <a:rPr lang="en-US" sz="6000">
                <a:solidFill>
                  <a:srgbClr val="000000"/>
                </a:solidFill>
                <a:latin typeface="Canva Sans Bold"/>
                <a:ea typeface="Canva Sans Bold"/>
                <a:cs typeface="Canva Sans Bold"/>
                <a:sym typeface="Canva Sans Bold"/>
              </a:rPr>
              <a:t>Modelo de gestión del conocimiento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97286"/>
            <a:ext cx="18285112" cy="188280"/>
            <a:chOff x="0" y="0"/>
            <a:chExt cx="24380150" cy="251040"/>
          </a:xfrm>
        </p:grpSpPr>
        <p:sp>
          <p:nvSpPr>
            <p:cNvPr id="3" name="Freeform 3"/>
            <p:cNvSpPr/>
            <p:nvPr/>
          </p:nvSpPr>
          <p:spPr>
            <a:xfrm>
              <a:off x="0" y="0"/>
              <a:ext cx="24380189" cy="250825"/>
            </a:xfrm>
            <a:custGeom>
              <a:avLst/>
              <a:gdLst/>
              <a:ahLst/>
              <a:cxnLst/>
              <a:rect l="l" t="t" r="r" b="b"/>
              <a:pathLst>
                <a:path w="24380189" h="250825">
                  <a:moveTo>
                    <a:pt x="24380189" y="0"/>
                  </a:moveTo>
                  <a:lnTo>
                    <a:pt x="0" y="0"/>
                  </a:lnTo>
                  <a:lnTo>
                    <a:pt x="0" y="250825"/>
                  </a:lnTo>
                  <a:lnTo>
                    <a:pt x="24380189" y="250825"/>
                  </a:lnTo>
                  <a:lnTo>
                    <a:pt x="24380189" y="0"/>
                  </a:lnTo>
                  <a:close/>
                </a:path>
              </a:pathLst>
            </a:custGeom>
            <a:solidFill>
              <a:srgbClr val="D43D48"/>
            </a:solidFill>
          </p:spPr>
          <p:txBody>
            <a:bodyPr/>
            <a:lstStyle/>
            <a:p>
              <a:endParaRPr lang="es-ES_tradnl"/>
            </a:p>
          </p:txBody>
        </p:sp>
      </p:grpSp>
      <p:sp>
        <p:nvSpPr>
          <p:cNvPr id="4" name="Freeform 4"/>
          <p:cNvSpPr/>
          <p:nvPr/>
        </p:nvSpPr>
        <p:spPr>
          <a:xfrm>
            <a:off x="411810" y="322356"/>
            <a:ext cx="2461559" cy="860685"/>
          </a:xfrm>
          <a:custGeom>
            <a:avLst/>
            <a:gdLst/>
            <a:ahLst/>
            <a:cxnLst/>
            <a:rect l="l" t="t" r="r" b="b"/>
            <a:pathLst>
              <a:path w="2461559" h="860685">
                <a:moveTo>
                  <a:pt x="0" y="0"/>
                </a:moveTo>
                <a:lnTo>
                  <a:pt x="2461559" y="0"/>
                </a:lnTo>
                <a:lnTo>
                  <a:pt x="2461559" y="860685"/>
                </a:lnTo>
                <a:lnTo>
                  <a:pt x="0" y="86068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5" name="Freeform 5"/>
          <p:cNvSpPr/>
          <p:nvPr/>
        </p:nvSpPr>
        <p:spPr>
          <a:xfrm>
            <a:off x="11946549" y="228907"/>
            <a:ext cx="1415282" cy="1093626"/>
          </a:xfrm>
          <a:custGeom>
            <a:avLst/>
            <a:gdLst/>
            <a:ahLst/>
            <a:cxnLst/>
            <a:rect l="l" t="t" r="r" b="b"/>
            <a:pathLst>
              <a:path w="1415282" h="1093626">
                <a:moveTo>
                  <a:pt x="0" y="0"/>
                </a:moveTo>
                <a:lnTo>
                  <a:pt x="1415282" y="0"/>
                </a:lnTo>
                <a:lnTo>
                  <a:pt x="1415282" y="1093626"/>
                </a:lnTo>
                <a:lnTo>
                  <a:pt x="0" y="109362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6" name="Freeform 6"/>
          <p:cNvSpPr/>
          <p:nvPr/>
        </p:nvSpPr>
        <p:spPr>
          <a:xfrm>
            <a:off x="14156047" y="9237791"/>
            <a:ext cx="3610218" cy="640321"/>
          </a:xfrm>
          <a:custGeom>
            <a:avLst/>
            <a:gdLst/>
            <a:ahLst/>
            <a:cxnLst/>
            <a:rect l="l" t="t" r="r" b="b"/>
            <a:pathLst>
              <a:path w="3610218" h="640321">
                <a:moveTo>
                  <a:pt x="0" y="0"/>
                </a:moveTo>
                <a:lnTo>
                  <a:pt x="3610219" y="0"/>
                </a:lnTo>
                <a:lnTo>
                  <a:pt x="3610219" y="640322"/>
                </a:lnTo>
                <a:lnTo>
                  <a:pt x="0" y="64032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7" name="Freeform 7"/>
          <p:cNvSpPr/>
          <p:nvPr/>
        </p:nvSpPr>
        <p:spPr>
          <a:xfrm>
            <a:off x="13962006" y="175279"/>
            <a:ext cx="3998340" cy="1288167"/>
          </a:xfrm>
          <a:custGeom>
            <a:avLst/>
            <a:gdLst/>
            <a:ahLst/>
            <a:cxnLst/>
            <a:rect l="l" t="t" r="r" b="b"/>
            <a:pathLst>
              <a:path w="3998340" h="1288167">
                <a:moveTo>
                  <a:pt x="0" y="0"/>
                </a:moveTo>
                <a:lnTo>
                  <a:pt x="3998341" y="0"/>
                </a:lnTo>
                <a:lnTo>
                  <a:pt x="3998341" y="1288168"/>
                </a:lnTo>
                <a:lnTo>
                  <a:pt x="0" y="128816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8" name="Freeform 8"/>
          <p:cNvSpPr/>
          <p:nvPr/>
        </p:nvSpPr>
        <p:spPr>
          <a:xfrm>
            <a:off x="1642589" y="3024003"/>
            <a:ext cx="14861338" cy="6085401"/>
          </a:xfrm>
          <a:custGeom>
            <a:avLst/>
            <a:gdLst/>
            <a:ahLst/>
            <a:cxnLst/>
            <a:rect l="l" t="t" r="r" b="b"/>
            <a:pathLst>
              <a:path w="14861338" h="6085401">
                <a:moveTo>
                  <a:pt x="0" y="0"/>
                </a:moveTo>
                <a:lnTo>
                  <a:pt x="14861338" y="0"/>
                </a:lnTo>
                <a:lnTo>
                  <a:pt x="14861338" y="6085401"/>
                </a:lnTo>
                <a:lnTo>
                  <a:pt x="0" y="6085401"/>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9" name="Freeform 9"/>
          <p:cNvSpPr/>
          <p:nvPr/>
        </p:nvSpPr>
        <p:spPr>
          <a:xfrm>
            <a:off x="150755" y="4241412"/>
            <a:ext cx="1755889" cy="902088"/>
          </a:xfrm>
          <a:custGeom>
            <a:avLst/>
            <a:gdLst/>
            <a:ahLst/>
            <a:cxnLst/>
            <a:rect l="l" t="t" r="r" b="b"/>
            <a:pathLst>
              <a:path w="1755889" h="902088">
                <a:moveTo>
                  <a:pt x="0" y="0"/>
                </a:moveTo>
                <a:lnTo>
                  <a:pt x="1755890" y="0"/>
                </a:lnTo>
                <a:lnTo>
                  <a:pt x="1755890" y="902088"/>
                </a:lnTo>
                <a:lnTo>
                  <a:pt x="0" y="9020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_tradnl"/>
          </a:p>
        </p:txBody>
      </p:sp>
      <p:sp>
        <p:nvSpPr>
          <p:cNvPr id="10" name="Freeform 10"/>
          <p:cNvSpPr/>
          <p:nvPr/>
        </p:nvSpPr>
        <p:spPr>
          <a:xfrm>
            <a:off x="5109850" y="2422496"/>
            <a:ext cx="582826" cy="1260164"/>
          </a:xfrm>
          <a:custGeom>
            <a:avLst/>
            <a:gdLst/>
            <a:ahLst/>
            <a:cxnLst/>
            <a:rect l="l" t="t" r="r" b="b"/>
            <a:pathLst>
              <a:path w="582826" h="1260164">
                <a:moveTo>
                  <a:pt x="0" y="0"/>
                </a:moveTo>
                <a:lnTo>
                  <a:pt x="582826" y="0"/>
                </a:lnTo>
                <a:lnTo>
                  <a:pt x="582826" y="1260164"/>
                </a:lnTo>
                <a:lnTo>
                  <a:pt x="0" y="126016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ES_tradnl"/>
          </a:p>
        </p:txBody>
      </p:sp>
      <p:sp>
        <p:nvSpPr>
          <p:cNvPr id="11" name="Freeform 11"/>
          <p:cNvSpPr/>
          <p:nvPr/>
        </p:nvSpPr>
        <p:spPr>
          <a:xfrm>
            <a:off x="150755" y="2550326"/>
            <a:ext cx="735234" cy="720530"/>
          </a:xfrm>
          <a:custGeom>
            <a:avLst/>
            <a:gdLst/>
            <a:ahLst/>
            <a:cxnLst/>
            <a:rect l="l" t="t" r="r" b="b"/>
            <a:pathLst>
              <a:path w="735234" h="720530">
                <a:moveTo>
                  <a:pt x="0" y="0"/>
                </a:moveTo>
                <a:lnTo>
                  <a:pt x="735235" y="0"/>
                </a:lnTo>
                <a:lnTo>
                  <a:pt x="735235" y="720530"/>
                </a:lnTo>
                <a:lnTo>
                  <a:pt x="0" y="72053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ES_tradnl"/>
          </a:p>
        </p:txBody>
      </p:sp>
      <p:sp>
        <p:nvSpPr>
          <p:cNvPr id="12" name="TextBox 12"/>
          <p:cNvSpPr txBox="1"/>
          <p:nvPr/>
        </p:nvSpPr>
        <p:spPr>
          <a:xfrm>
            <a:off x="5442332" y="1050896"/>
            <a:ext cx="6902648" cy="1028700"/>
          </a:xfrm>
          <a:prstGeom prst="rect">
            <a:avLst/>
          </a:prstGeom>
        </p:spPr>
        <p:txBody>
          <a:bodyPr lIns="0" tIns="0" rIns="0" bIns="0" rtlCol="0" anchor="t">
            <a:spAutoFit/>
          </a:bodyPr>
          <a:lstStyle/>
          <a:p>
            <a:pPr algn="ctr">
              <a:lnSpc>
                <a:spcPts val="8400"/>
              </a:lnSpc>
            </a:pPr>
            <a:r>
              <a:rPr lang="en-US" sz="6000">
                <a:solidFill>
                  <a:srgbClr val="000000"/>
                </a:solidFill>
                <a:latin typeface="Canva Sans Bold"/>
                <a:ea typeface="Canva Sans Bold"/>
                <a:cs typeface="Canva Sans Bold"/>
                <a:sym typeface="Canva Sans Bold"/>
              </a:rPr>
              <a:t>Estructura general</a:t>
            </a:r>
          </a:p>
        </p:txBody>
      </p:sp>
      <p:sp>
        <p:nvSpPr>
          <p:cNvPr id="13" name="TextBox 13"/>
          <p:cNvSpPr txBox="1"/>
          <p:nvPr/>
        </p:nvSpPr>
        <p:spPr>
          <a:xfrm>
            <a:off x="1166621" y="2365346"/>
            <a:ext cx="3413496" cy="905510"/>
          </a:xfrm>
          <a:prstGeom prst="rect">
            <a:avLst/>
          </a:prstGeom>
        </p:spPr>
        <p:txBody>
          <a:bodyPr lIns="0" tIns="0" rIns="0" bIns="0" rtlCol="0" anchor="t">
            <a:spAutoFit/>
          </a:bodyPr>
          <a:lstStyle/>
          <a:p>
            <a:pPr algn="just">
              <a:lnSpc>
                <a:spcPts val="3640"/>
              </a:lnSpc>
            </a:pPr>
            <a:r>
              <a:rPr lang="en-US" sz="2600">
                <a:solidFill>
                  <a:srgbClr val="000000"/>
                </a:solidFill>
                <a:latin typeface="Canva Sans"/>
                <a:ea typeface="Canva Sans"/>
                <a:cs typeface="Canva Sans"/>
                <a:sym typeface="Canva Sans"/>
              </a:rPr>
              <a:t>Conformar los equipos de trabajo.</a:t>
            </a:r>
          </a:p>
        </p:txBody>
      </p:sp>
      <p:sp>
        <p:nvSpPr>
          <p:cNvPr id="14" name="Freeform 14"/>
          <p:cNvSpPr/>
          <p:nvPr/>
        </p:nvSpPr>
        <p:spPr>
          <a:xfrm>
            <a:off x="13420813" y="1883460"/>
            <a:ext cx="735234" cy="720530"/>
          </a:xfrm>
          <a:custGeom>
            <a:avLst/>
            <a:gdLst/>
            <a:ahLst/>
            <a:cxnLst/>
            <a:rect l="l" t="t" r="r" b="b"/>
            <a:pathLst>
              <a:path w="735234" h="720530">
                <a:moveTo>
                  <a:pt x="0" y="0"/>
                </a:moveTo>
                <a:lnTo>
                  <a:pt x="735234" y="0"/>
                </a:lnTo>
                <a:lnTo>
                  <a:pt x="735234" y="720530"/>
                </a:lnTo>
                <a:lnTo>
                  <a:pt x="0" y="72053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s-ES_tradnl"/>
          </a:p>
        </p:txBody>
      </p:sp>
      <p:sp>
        <p:nvSpPr>
          <p:cNvPr id="15" name="TextBox 15"/>
          <p:cNvSpPr txBox="1"/>
          <p:nvPr/>
        </p:nvSpPr>
        <p:spPr>
          <a:xfrm>
            <a:off x="14546851" y="1402809"/>
            <a:ext cx="3413496" cy="1842134"/>
          </a:xfrm>
          <a:prstGeom prst="rect">
            <a:avLst/>
          </a:prstGeom>
        </p:spPr>
        <p:txBody>
          <a:bodyPr lIns="0" tIns="0" rIns="0" bIns="0" rtlCol="0" anchor="t">
            <a:spAutoFit/>
          </a:bodyPr>
          <a:lstStyle/>
          <a:p>
            <a:pPr algn="just">
              <a:lnSpc>
                <a:spcPts val="2940"/>
              </a:lnSpc>
            </a:pPr>
            <a:r>
              <a:rPr lang="en-US" sz="2100">
                <a:solidFill>
                  <a:srgbClr val="100F0D"/>
                </a:solidFill>
                <a:latin typeface="Canva Sans Bold"/>
                <a:ea typeface="Canva Sans Bold"/>
                <a:cs typeface="Canva Sans Bold"/>
                <a:sym typeface="Canva Sans Bold"/>
              </a:rPr>
              <a:t>Victoria temprana: la entidad cuenta con herramientas para la gestión de datos e información.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6856588" cy="10285375"/>
          </a:xfrm>
          <a:custGeom>
            <a:avLst/>
            <a:gdLst/>
            <a:ahLst/>
            <a:cxnLst/>
            <a:rect l="l" t="t" r="r" b="b"/>
            <a:pathLst>
              <a:path w="16856588" h="10285375">
                <a:moveTo>
                  <a:pt x="0" y="0"/>
                </a:moveTo>
                <a:lnTo>
                  <a:pt x="16856588" y="0"/>
                </a:lnTo>
                <a:lnTo>
                  <a:pt x="16856588" y="10285375"/>
                </a:lnTo>
                <a:lnTo>
                  <a:pt x="0" y="10285375"/>
                </a:lnTo>
                <a:lnTo>
                  <a:pt x="0" y="0"/>
                </a:lnTo>
                <a:close/>
              </a:path>
            </a:pathLst>
          </a:custGeom>
          <a:blipFill>
            <a:blip r:embed="rId2"/>
            <a:stretch>
              <a:fillRect/>
            </a:stretch>
          </a:blipFill>
        </p:spPr>
        <p:txBody>
          <a:bodyPr/>
          <a:lstStyle/>
          <a:p>
            <a:endParaRPr lang="es-ES_trad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97286"/>
            <a:ext cx="18285112" cy="188280"/>
            <a:chOff x="0" y="0"/>
            <a:chExt cx="24380150" cy="251040"/>
          </a:xfrm>
        </p:grpSpPr>
        <p:sp>
          <p:nvSpPr>
            <p:cNvPr id="3" name="Freeform 3"/>
            <p:cNvSpPr/>
            <p:nvPr/>
          </p:nvSpPr>
          <p:spPr>
            <a:xfrm>
              <a:off x="0" y="0"/>
              <a:ext cx="24380189" cy="250825"/>
            </a:xfrm>
            <a:custGeom>
              <a:avLst/>
              <a:gdLst/>
              <a:ahLst/>
              <a:cxnLst/>
              <a:rect l="l" t="t" r="r" b="b"/>
              <a:pathLst>
                <a:path w="24380189" h="250825">
                  <a:moveTo>
                    <a:pt x="24380189" y="0"/>
                  </a:moveTo>
                  <a:lnTo>
                    <a:pt x="0" y="0"/>
                  </a:lnTo>
                  <a:lnTo>
                    <a:pt x="0" y="250825"/>
                  </a:lnTo>
                  <a:lnTo>
                    <a:pt x="24380189" y="250825"/>
                  </a:lnTo>
                  <a:lnTo>
                    <a:pt x="24380189" y="0"/>
                  </a:lnTo>
                  <a:close/>
                </a:path>
              </a:pathLst>
            </a:custGeom>
            <a:solidFill>
              <a:srgbClr val="D43D48"/>
            </a:solidFill>
          </p:spPr>
          <p:txBody>
            <a:bodyPr/>
            <a:lstStyle/>
            <a:p>
              <a:endParaRPr lang="es-ES_tradnl"/>
            </a:p>
          </p:txBody>
        </p:sp>
      </p:grpSp>
      <p:sp>
        <p:nvSpPr>
          <p:cNvPr id="4" name="Freeform 4"/>
          <p:cNvSpPr/>
          <p:nvPr/>
        </p:nvSpPr>
        <p:spPr>
          <a:xfrm>
            <a:off x="411810" y="322356"/>
            <a:ext cx="2461559" cy="860685"/>
          </a:xfrm>
          <a:custGeom>
            <a:avLst/>
            <a:gdLst/>
            <a:ahLst/>
            <a:cxnLst/>
            <a:rect l="l" t="t" r="r" b="b"/>
            <a:pathLst>
              <a:path w="2461559" h="860685">
                <a:moveTo>
                  <a:pt x="0" y="0"/>
                </a:moveTo>
                <a:lnTo>
                  <a:pt x="2461559" y="0"/>
                </a:lnTo>
                <a:lnTo>
                  <a:pt x="2461559" y="860685"/>
                </a:lnTo>
                <a:lnTo>
                  <a:pt x="0" y="86068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5" name="Freeform 5"/>
          <p:cNvSpPr/>
          <p:nvPr/>
        </p:nvSpPr>
        <p:spPr>
          <a:xfrm>
            <a:off x="11946549" y="228907"/>
            <a:ext cx="1415282" cy="1093626"/>
          </a:xfrm>
          <a:custGeom>
            <a:avLst/>
            <a:gdLst/>
            <a:ahLst/>
            <a:cxnLst/>
            <a:rect l="l" t="t" r="r" b="b"/>
            <a:pathLst>
              <a:path w="1415282" h="1093626">
                <a:moveTo>
                  <a:pt x="0" y="0"/>
                </a:moveTo>
                <a:lnTo>
                  <a:pt x="1415282" y="0"/>
                </a:lnTo>
                <a:lnTo>
                  <a:pt x="1415282" y="1093626"/>
                </a:lnTo>
                <a:lnTo>
                  <a:pt x="0" y="109362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6" name="Freeform 6"/>
          <p:cNvSpPr/>
          <p:nvPr/>
        </p:nvSpPr>
        <p:spPr>
          <a:xfrm>
            <a:off x="14156047" y="9237791"/>
            <a:ext cx="3610218" cy="640321"/>
          </a:xfrm>
          <a:custGeom>
            <a:avLst/>
            <a:gdLst/>
            <a:ahLst/>
            <a:cxnLst/>
            <a:rect l="l" t="t" r="r" b="b"/>
            <a:pathLst>
              <a:path w="3610218" h="640321">
                <a:moveTo>
                  <a:pt x="0" y="0"/>
                </a:moveTo>
                <a:lnTo>
                  <a:pt x="3610219" y="0"/>
                </a:lnTo>
                <a:lnTo>
                  <a:pt x="3610219" y="640322"/>
                </a:lnTo>
                <a:lnTo>
                  <a:pt x="0" y="64032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7" name="Freeform 7"/>
          <p:cNvSpPr/>
          <p:nvPr/>
        </p:nvSpPr>
        <p:spPr>
          <a:xfrm>
            <a:off x="13962006" y="175279"/>
            <a:ext cx="3998340" cy="1288167"/>
          </a:xfrm>
          <a:custGeom>
            <a:avLst/>
            <a:gdLst/>
            <a:ahLst/>
            <a:cxnLst/>
            <a:rect l="l" t="t" r="r" b="b"/>
            <a:pathLst>
              <a:path w="3998340" h="1288167">
                <a:moveTo>
                  <a:pt x="0" y="0"/>
                </a:moveTo>
                <a:lnTo>
                  <a:pt x="3998341" y="0"/>
                </a:lnTo>
                <a:lnTo>
                  <a:pt x="3998341" y="1288168"/>
                </a:lnTo>
                <a:lnTo>
                  <a:pt x="0" y="128816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8" name="Freeform 8"/>
          <p:cNvSpPr/>
          <p:nvPr/>
        </p:nvSpPr>
        <p:spPr>
          <a:xfrm>
            <a:off x="1850" y="3"/>
            <a:ext cx="18283261" cy="10285372"/>
          </a:xfrm>
          <a:custGeom>
            <a:avLst/>
            <a:gdLst/>
            <a:ahLst/>
            <a:cxnLst/>
            <a:rect l="l" t="t" r="r" b="b"/>
            <a:pathLst>
              <a:path w="18283261" h="10285372">
                <a:moveTo>
                  <a:pt x="0" y="0"/>
                </a:moveTo>
                <a:lnTo>
                  <a:pt x="18283261" y="0"/>
                </a:lnTo>
                <a:lnTo>
                  <a:pt x="18283261" y="10285372"/>
                </a:lnTo>
                <a:lnTo>
                  <a:pt x="0" y="10285372"/>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9" name="TextBox 9"/>
          <p:cNvSpPr txBox="1"/>
          <p:nvPr/>
        </p:nvSpPr>
        <p:spPr>
          <a:xfrm>
            <a:off x="1927433" y="4101090"/>
            <a:ext cx="9660342" cy="1168508"/>
          </a:xfrm>
          <a:prstGeom prst="rect">
            <a:avLst/>
          </a:prstGeom>
        </p:spPr>
        <p:txBody>
          <a:bodyPr lIns="0" tIns="0" rIns="0" bIns="0" rtlCol="0" anchor="t">
            <a:spAutoFit/>
          </a:bodyPr>
          <a:lstStyle/>
          <a:p>
            <a:pPr algn="l">
              <a:lnSpc>
                <a:spcPts val="8100"/>
              </a:lnSpc>
            </a:pPr>
            <a:r>
              <a:rPr lang="en-US" sz="6730" spc="9">
                <a:solidFill>
                  <a:srgbClr val="FFFFFF"/>
                </a:solidFill>
                <a:latin typeface="Arial Bold"/>
                <a:ea typeface="Arial Bold"/>
                <a:cs typeface="Arial Bold"/>
                <a:sym typeface="Arial Bold"/>
              </a:rPr>
              <a:t>Grupo de  Capacitación</a:t>
            </a:r>
          </a:p>
        </p:txBody>
      </p:sp>
      <p:sp>
        <p:nvSpPr>
          <p:cNvPr id="10" name="Freeform 10" descr="Imagen que contiene firmar, reloj, dibujo, calle  Descripción generada automáticamente"/>
          <p:cNvSpPr/>
          <p:nvPr/>
        </p:nvSpPr>
        <p:spPr>
          <a:xfrm>
            <a:off x="1927433" y="453228"/>
            <a:ext cx="3377293" cy="3623674"/>
          </a:xfrm>
          <a:custGeom>
            <a:avLst/>
            <a:gdLst/>
            <a:ahLst/>
            <a:cxnLst/>
            <a:rect l="l" t="t" r="r" b="b"/>
            <a:pathLst>
              <a:path w="3377293" h="3623674">
                <a:moveTo>
                  <a:pt x="0" y="0"/>
                </a:moveTo>
                <a:lnTo>
                  <a:pt x="3377293" y="0"/>
                </a:lnTo>
                <a:lnTo>
                  <a:pt x="3377293" y="3623674"/>
                </a:lnTo>
                <a:lnTo>
                  <a:pt x="0" y="3623674"/>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11" name="TextBox 11"/>
          <p:cNvSpPr txBox="1"/>
          <p:nvPr/>
        </p:nvSpPr>
        <p:spPr>
          <a:xfrm>
            <a:off x="1936958" y="6684076"/>
            <a:ext cx="10461418" cy="2841611"/>
          </a:xfrm>
          <a:prstGeom prst="rect">
            <a:avLst/>
          </a:prstGeom>
        </p:spPr>
        <p:txBody>
          <a:bodyPr lIns="0" tIns="0" rIns="0" bIns="0" rtlCol="0" anchor="t">
            <a:spAutoFit/>
          </a:bodyPr>
          <a:lstStyle/>
          <a:p>
            <a:pPr algn="l">
              <a:lnSpc>
                <a:spcPts val="7000"/>
              </a:lnSpc>
            </a:pPr>
            <a:r>
              <a:rPr lang="en-US" sz="5000">
                <a:solidFill>
                  <a:srgbClr val="FFFFFF"/>
                </a:solidFill>
                <a:latin typeface="Canva Sans Bold"/>
                <a:ea typeface="Canva Sans Bold"/>
                <a:cs typeface="Canva Sans Bold"/>
                <a:sym typeface="Canva Sans Bold"/>
              </a:rPr>
              <a:t>Semillero de Investigación de la Unidad Nacional de Protección</a:t>
            </a:r>
          </a:p>
          <a:p>
            <a:pPr algn="l">
              <a:lnSpc>
                <a:spcPts val="4200"/>
              </a:lnSpc>
            </a:pPr>
            <a:endParaRPr lang="en-US" sz="5000">
              <a:solidFill>
                <a:srgbClr val="FFFFFF"/>
              </a:solidFill>
              <a:latin typeface="Canva Sans Bold"/>
              <a:ea typeface="Canva Sans Bold"/>
              <a:cs typeface="Canva Sans Bold"/>
              <a:sym typeface="Canva Sans Bold"/>
            </a:endParaRPr>
          </a:p>
          <a:p>
            <a:pPr algn="l">
              <a:lnSpc>
                <a:spcPts val="4200"/>
              </a:lnSpc>
            </a:pPr>
            <a:r>
              <a:rPr lang="en-US" sz="3000">
                <a:solidFill>
                  <a:srgbClr val="FFFFFF"/>
                </a:solidFill>
                <a:latin typeface="Canva Sans Bold"/>
                <a:ea typeface="Canva Sans Bold"/>
                <a:cs typeface="Canva Sans Bold"/>
                <a:sym typeface="Canva Sans Bold"/>
              </a:rPr>
              <a:t>Julio 2024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97286"/>
            <a:ext cx="18285112" cy="188280"/>
            <a:chOff x="0" y="0"/>
            <a:chExt cx="24380150" cy="251040"/>
          </a:xfrm>
        </p:grpSpPr>
        <p:sp>
          <p:nvSpPr>
            <p:cNvPr id="3" name="Freeform 3"/>
            <p:cNvSpPr/>
            <p:nvPr/>
          </p:nvSpPr>
          <p:spPr>
            <a:xfrm>
              <a:off x="0" y="0"/>
              <a:ext cx="24380189" cy="250825"/>
            </a:xfrm>
            <a:custGeom>
              <a:avLst/>
              <a:gdLst/>
              <a:ahLst/>
              <a:cxnLst/>
              <a:rect l="l" t="t" r="r" b="b"/>
              <a:pathLst>
                <a:path w="24380189" h="250825">
                  <a:moveTo>
                    <a:pt x="24380189" y="0"/>
                  </a:moveTo>
                  <a:lnTo>
                    <a:pt x="0" y="0"/>
                  </a:lnTo>
                  <a:lnTo>
                    <a:pt x="0" y="250825"/>
                  </a:lnTo>
                  <a:lnTo>
                    <a:pt x="24380189" y="250825"/>
                  </a:lnTo>
                  <a:lnTo>
                    <a:pt x="24380189" y="0"/>
                  </a:lnTo>
                  <a:close/>
                </a:path>
              </a:pathLst>
            </a:custGeom>
            <a:solidFill>
              <a:srgbClr val="D43D48"/>
            </a:solidFill>
          </p:spPr>
          <p:txBody>
            <a:bodyPr/>
            <a:lstStyle/>
            <a:p>
              <a:endParaRPr lang="es-ES_tradnl"/>
            </a:p>
          </p:txBody>
        </p:sp>
      </p:grpSp>
      <p:sp>
        <p:nvSpPr>
          <p:cNvPr id="4" name="Freeform 4"/>
          <p:cNvSpPr/>
          <p:nvPr/>
        </p:nvSpPr>
        <p:spPr>
          <a:xfrm>
            <a:off x="411810" y="322356"/>
            <a:ext cx="2461559" cy="860685"/>
          </a:xfrm>
          <a:custGeom>
            <a:avLst/>
            <a:gdLst/>
            <a:ahLst/>
            <a:cxnLst/>
            <a:rect l="l" t="t" r="r" b="b"/>
            <a:pathLst>
              <a:path w="2461559" h="860685">
                <a:moveTo>
                  <a:pt x="0" y="0"/>
                </a:moveTo>
                <a:lnTo>
                  <a:pt x="2461559" y="0"/>
                </a:lnTo>
                <a:lnTo>
                  <a:pt x="2461559" y="860685"/>
                </a:lnTo>
                <a:lnTo>
                  <a:pt x="0" y="86068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5" name="Freeform 5"/>
          <p:cNvSpPr/>
          <p:nvPr/>
        </p:nvSpPr>
        <p:spPr>
          <a:xfrm>
            <a:off x="11946549" y="228907"/>
            <a:ext cx="1415282" cy="1093626"/>
          </a:xfrm>
          <a:custGeom>
            <a:avLst/>
            <a:gdLst/>
            <a:ahLst/>
            <a:cxnLst/>
            <a:rect l="l" t="t" r="r" b="b"/>
            <a:pathLst>
              <a:path w="1415282" h="1093626">
                <a:moveTo>
                  <a:pt x="0" y="0"/>
                </a:moveTo>
                <a:lnTo>
                  <a:pt x="1415282" y="0"/>
                </a:lnTo>
                <a:lnTo>
                  <a:pt x="1415282" y="1093626"/>
                </a:lnTo>
                <a:lnTo>
                  <a:pt x="0" y="109362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6" name="Freeform 6"/>
          <p:cNvSpPr/>
          <p:nvPr/>
        </p:nvSpPr>
        <p:spPr>
          <a:xfrm>
            <a:off x="14156047" y="9237791"/>
            <a:ext cx="3610218" cy="640321"/>
          </a:xfrm>
          <a:custGeom>
            <a:avLst/>
            <a:gdLst/>
            <a:ahLst/>
            <a:cxnLst/>
            <a:rect l="l" t="t" r="r" b="b"/>
            <a:pathLst>
              <a:path w="3610218" h="640321">
                <a:moveTo>
                  <a:pt x="0" y="0"/>
                </a:moveTo>
                <a:lnTo>
                  <a:pt x="3610219" y="0"/>
                </a:lnTo>
                <a:lnTo>
                  <a:pt x="3610219" y="640322"/>
                </a:lnTo>
                <a:lnTo>
                  <a:pt x="0" y="64032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7" name="Freeform 7"/>
          <p:cNvSpPr/>
          <p:nvPr/>
        </p:nvSpPr>
        <p:spPr>
          <a:xfrm>
            <a:off x="13962006" y="175279"/>
            <a:ext cx="3998340" cy="1288167"/>
          </a:xfrm>
          <a:custGeom>
            <a:avLst/>
            <a:gdLst/>
            <a:ahLst/>
            <a:cxnLst/>
            <a:rect l="l" t="t" r="r" b="b"/>
            <a:pathLst>
              <a:path w="3998340" h="1288167">
                <a:moveTo>
                  <a:pt x="0" y="0"/>
                </a:moveTo>
                <a:lnTo>
                  <a:pt x="3998341" y="0"/>
                </a:lnTo>
                <a:lnTo>
                  <a:pt x="3998341" y="1288168"/>
                </a:lnTo>
                <a:lnTo>
                  <a:pt x="0" y="128816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8" name="Freeform 8"/>
          <p:cNvSpPr/>
          <p:nvPr/>
        </p:nvSpPr>
        <p:spPr>
          <a:xfrm>
            <a:off x="411810" y="3692025"/>
            <a:ext cx="1073358" cy="1086248"/>
          </a:xfrm>
          <a:custGeom>
            <a:avLst/>
            <a:gdLst/>
            <a:ahLst/>
            <a:cxnLst/>
            <a:rect l="l" t="t" r="r" b="b"/>
            <a:pathLst>
              <a:path w="1073358" h="1086248">
                <a:moveTo>
                  <a:pt x="0" y="0"/>
                </a:moveTo>
                <a:lnTo>
                  <a:pt x="1073357" y="0"/>
                </a:lnTo>
                <a:lnTo>
                  <a:pt x="1073357" y="1086248"/>
                </a:lnTo>
                <a:lnTo>
                  <a:pt x="0" y="1086248"/>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9" name="TextBox 9"/>
          <p:cNvSpPr txBox="1"/>
          <p:nvPr/>
        </p:nvSpPr>
        <p:spPr>
          <a:xfrm>
            <a:off x="411810" y="1614486"/>
            <a:ext cx="7523081" cy="1028700"/>
          </a:xfrm>
          <a:prstGeom prst="rect">
            <a:avLst/>
          </a:prstGeom>
        </p:spPr>
        <p:txBody>
          <a:bodyPr lIns="0" tIns="0" rIns="0" bIns="0" rtlCol="0" anchor="t">
            <a:spAutoFit/>
          </a:bodyPr>
          <a:lstStyle/>
          <a:p>
            <a:pPr algn="ctr">
              <a:lnSpc>
                <a:spcPts val="8400"/>
              </a:lnSpc>
            </a:pPr>
            <a:r>
              <a:rPr lang="en-US" sz="6000">
                <a:solidFill>
                  <a:srgbClr val="000000"/>
                </a:solidFill>
                <a:latin typeface="Canva Sans Bold"/>
                <a:ea typeface="Canva Sans Bold"/>
                <a:cs typeface="Canva Sans Bold"/>
                <a:sym typeface="Canva Sans Bold"/>
              </a:rPr>
              <a:t>Contextualización</a:t>
            </a:r>
          </a:p>
        </p:txBody>
      </p:sp>
      <p:sp>
        <p:nvSpPr>
          <p:cNvPr id="10" name="TextBox 10"/>
          <p:cNvSpPr txBox="1"/>
          <p:nvPr/>
        </p:nvSpPr>
        <p:spPr>
          <a:xfrm>
            <a:off x="1642589" y="3402940"/>
            <a:ext cx="16317758" cy="8021970"/>
          </a:xfrm>
          <a:prstGeom prst="rect">
            <a:avLst/>
          </a:prstGeom>
        </p:spPr>
        <p:txBody>
          <a:bodyPr lIns="0" tIns="0" rIns="0" bIns="0" rtlCol="0" anchor="t">
            <a:spAutoFit/>
          </a:bodyPr>
          <a:lstStyle/>
          <a:p>
            <a:pPr algn="just">
              <a:lnSpc>
                <a:spcPts val="4252"/>
              </a:lnSpc>
            </a:pPr>
            <a:r>
              <a:rPr lang="en-US" sz="3037">
                <a:solidFill>
                  <a:srgbClr val="000000"/>
                </a:solidFill>
                <a:latin typeface="Canva Sans"/>
                <a:ea typeface="Canva Sans"/>
                <a:cs typeface="Canva Sans"/>
                <a:sym typeface="Canva Sans"/>
              </a:rPr>
              <a:t>El Semillero de Investigación (o semilleros) de la Unidad Nacional de Protección es un espacio abierto a la comunidad para el desarrollo de competencias investigativas a través de procesos de formación y desarrollo de multiples actividades orientadas a la generación de conocimiento. </a:t>
            </a:r>
          </a:p>
          <a:p>
            <a:pPr algn="just">
              <a:lnSpc>
                <a:spcPts val="4252"/>
              </a:lnSpc>
            </a:pPr>
            <a:endParaRPr lang="en-US" sz="3037">
              <a:solidFill>
                <a:srgbClr val="000000"/>
              </a:solidFill>
              <a:latin typeface="Canva Sans"/>
              <a:ea typeface="Canva Sans"/>
              <a:cs typeface="Canva Sans"/>
              <a:sym typeface="Canva Sans"/>
            </a:endParaRPr>
          </a:p>
          <a:p>
            <a:pPr algn="just">
              <a:lnSpc>
                <a:spcPts val="4252"/>
              </a:lnSpc>
            </a:pPr>
            <a:r>
              <a:rPr lang="en-US" sz="3037">
                <a:solidFill>
                  <a:srgbClr val="000000"/>
                </a:solidFill>
                <a:latin typeface="Canva Sans"/>
                <a:ea typeface="Canva Sans"/>
                <a:cs typeface="Canva Sans"/>
                <a:sym typeface="Canva Sans"/>
              </a:rPr>
              <a:t>Aunque el propósito del semillero (semilleros) tiene vocación formativa, también integrará procesos de investigación para el desarrollo de nuevo conocimiento (cuando sea posible), la apropiación social conocimiento y la divulgación pública de la ciencia y la formación de capital humano. Esto último, con relación a la posibilidad de incorporar beneficiarios y beneficiarias de los auxilios educativos provistos por la entidad.</a:t>
            </a:r>
          </a:p>
          <a:p>
            <a:pPr algn="just">
              <a:lnSpc>
                <a:spcPts val="4252"/>
              </a:lnSpc>
            </a:pPr>
            <a:endParaRPr lang="en-US" sz="3037">
              <a:solidFill>
                <a:srgbClr val="000000"/>
              </a:solidFill>
              <a:latin typeface="Canva Sans"/>
              <a:ea typeface="Canva Sans"/>
              <a:cs typeface="Canva Sans"/>
              <a:sym typeface="Canva Sans"/>
            </a:endParaRPr>
          </a:p>
          <a:p>
            <a:pPr algn="just">
              <a:lnSpc>
                <a:spcPts val="4252"/>
              </a:lnSpc>
            </a:pPr>
            <a:endParaRPr lang="en-US" sz="3037">
              <a:solidFill>
                <a:srgbClr val="000000"/>
              </a:solidFill>
              <a:latin typeface="Canva Sans"/>
              <a:ea typeface="Canva Sans"/>
              <a:cs typeface="Canva Sans"/>
              <a:sym typeface="Canva Sans"/>
            </a:endParaRPr>
          </a:p>
          <a:p>
            <a:pPr algn="just">
              <a:lnSpc>
                <a:spcPts val="4252"/>
              </a:lnSpc>
            </a:pPr>
            <a:endParaRPr lang="en-US" sz="3037">
              <a:solidFill>
                <a:srgbClr val="000000"/>
              </a:solidFill>
              <a:latin typeface="Canva Sans"/>
              <a:ea typeface="Canva Sans"/>
              <a:cs typeface="Canva Sans"/>
              <a:sym typeface="Canva Sans"/>
            </a:endParaRPr>
          </a:p>
          <a:p>
            <a:pPr algn="just">
              <a:lnSpc>
                <a:spcPts val="4252"/>
              </a:lnSpc>
            </a:pPr>
            <a:endParaRPr lang="en-US" sz="3037">
              <a:solidFill>
                <a:srgbClr val="000000"/>
              </a:solidFill>
              <a:latin typeface="Canva Sans"/>
              <a:ea typeface="Canva Sans"/>
              <a:cs typeface="Canva Sans"/>
              <a:sym typeface="Canva Sans"/>
            </a:endParaRPr>
          </a:p>
          <a:p>
            <a:pPr algn="ctr">
              <a:lnSpc>
                <a:spcPts val="4252"/>
              </a:lnSpc>
            </a:pPr>
            <a:endParaRPr lang="en-US" sz="3037">
              <a:solidFill>
                <a:srgbClr val="000000"/>
              </a:solidFill>
              <a:latin typeface="Canva Sans"/>
              <a:ea typeface="Canva Sans"/>
              <a:cs typeface="Canva Sans"/>
              <a:sym typeface="Canva Sans"/>
            </a:endParaRPr>
          </a:p>
        </p:txBody>
      </p:sp>
      <p:sp>
        <p:nvSpPr>
          <p:cNvPr id="11" name="Freeform 11"/>
          <p:cNvSpPr/>
          <p:nvPr/>
        </p:nvSpPr>
        <p:spPr>
          <a:xfrm>
            <a:off x="411810" y="6370236"/>
            <a:ext cx="1073358" cy="1086248"/>
          </a:xfrm>
          <a:custGeom>
            <a:avLst/>
            <a:gdLst/>
            <a:ahLst/>
            <a:cxnLst/>
            <a:rect l="l" t="t" r="r" b="b"/>
            <a:pathLst>
              <a:path w="1073358" h="1086248">
                <a:moveTo>
                  <a:pt x="0" y="0"/>
                </a:moveTo>
                <a:lnTo>
                  <a:pt x="1073357" y="0"/>
                </a:lnTo>
                <a:lnTo>
                  <a:pt x="1073357" y="1086248"/>
                </a:lnTo>
                <a:lnTo>
                  <a:pt x="0" y="1086248"/>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s-ES_trad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97286"/>
            <a:ext cx="18285112" cy="188280"/>
            <a:chOff x="0" y="0"/>
            <a:chExt cx="24380150" cy="251040"/>
          </a:xfrm>
        </p:grpSpPr>
        <p:sp>
          <p:nvSpPr>
            <p:cNvPr id="3" name="Freeform 3"/>
            <p:cNvSpPr/>
            <p:nvPr/>
          </p:nvSpPr>
          <p:spPr>
            <a:xfrm>
              <a:off x="0" y="0"/>
              <a:ext cx="24380189" cy="250825"/>
            </a:xfrm>
            <a:custGeom>
              <a:avLst/>
              <a:gdLst/>
              <a:ahLst/>
              <a:cxnLst/>
              <a:rect l="l" t="t" r="r" b="b"/>
              <a:pathLst>
                <a:path w="24380189" h="250825">
                  <a:moveTo>
                    <a:pt x="24380189" y="0"/>
                  </a:moveTo>
                  <a:lnTo>
                    <a:pt x="0" y="0"/>
                  </a:lnTo>
                  <a:lnTo>
                    <a:pt x="0" y="250825"/>
                  </a:lnTo>
                  <a:lnTo>
                    <a:pt x="24380189" y="250825"/>
                  </a:lnTo>
                  <a:lnTo>
                    <a:pt x="24380189" y="0"/>
                  </a:lnTo>
                  <a:close/>
                </a:path>
              </a:pathLst>
            </a:custGeom>
            <a:solidFill>
              <a:srgbClr val="D43D48"/>
            </a:solidFill>
          </p:spPr>
          <p:txBody>
            <a:bodyPr/>
            <a:lstStyle/>
            <a:p>
              <a:endParaRPr lang="es-ES_tradnl"/>
            </a:p>
          </p:txBody>
        </p:sp>
      </p:grpSp>
      <p:sp>
        <p:nvSpPr>
          <p:cNvPr id="4" name="Freeform 4"/>
          <p:cNvSpPr/>
          <p:nvPr/>
        </p:nvSpPr>
        <p:spPr>
          <a:xfrm>
            <a:off x="411810" y="322356"/>
            <a:ext cx="2461559" cy="860685"/>
          </a:xfrm>
          <a:custGeom>
            <a:avLst/>
            <a:gdLst/>
            <a:ahLst/>
            <a:cxnLst/>
            <a:rect l="l" t="t" r="r" b="b"/>
            <a:pathLst>
              <a:path w="2461559" h="860685">
                <a:moveTo>
                  <a:pt x="0" y="0"/>
                </a:moveTo>
                <a:lnTo>
                  <a:pt x="2461559" y="0"/>
                </a:lnTo>
                <a:lnTo>
                  <a:pt x="2461559" y="860685"/>
                </a:lnTo>
                <a:lnTo>
                  <a:pt x="0" y="86068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5" name="Freeform 5"/>
          <p:cNvSpPr/>
          <p:nvPr/>
        </p:nvSpPr>
        <p:spPr>
          <a:xfrm>
            <a:off x="11946549" y="228907"/>
            <a:ext cx="1415282" cy="1093626"/>
          </a:xfrm>
          <a:custGeom>
            <a:avLst/>
            <a:gdLst/>
            <a:ahLst/>
            <a:cxnLst/>
            <a:rect l="l" t="t" r="r" b="b"/>
            <a:pathLst>
              <a:path w="1415282" h="1093626">
                <a:moveTo>
                  <a:pt x="0" y="0"/>
                </a:moveTo>
                <a:lnTo>
                  <a:pt x="1415282" y="0"/>
                </a:lnTo>
                <a:lnTo>
                  <a:pt x="1415282" y="1093626"/>
                </a:lnTo>
                <a:lnTo>
                  <a:pt x="0" y="109362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6" name="Freeform 6"/>
          <p:cNvSpPr/>
          <p:nvPr/>
        </p:nvSpPr>
        <p:spPr>
          <a:xfrm>
            <a:off x="14156047" y="9237791"/>
            <a:ext cx="3610218" cy="640321"/>
          </a:xfrm>
          <a:custGeom>
            <a:avLst/>
            <a:gdLst/>
            <a:ahLst/>
            <a:cxnLst/>
            <a:rect l="l" t="t" r="r" b="b"/>
            <a:pathLst>
              <a:path w="3610218" h="640321">
                <a:moveTo>
                  <a:pt x="0" y="0"/>
                </a:moveTo>
                <a:lnTo>
                  <a:pt x="3610219" y="0"/>
                </a:lnTo>
                <a:lnTo>
                  <a:pt x="3610219" y="640322"/>
                </a:lnTo>
                <a:lnTo>
                  <a:pt x="0" y="64032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7" name="Freeform 7"/>
          <p:cNvSpPr/>
          <p:nvPr/>
        </p:nvSpPr>
        <p:spPr>
          <a:xfrm>
            <a:off x="13962006" y="175279"/>
            <a:ext cx="3998340" cy="1288167"/>
          </a:xfrm>
          <a:custGeom>
            <a:avLst/>
            <a:gdLst/>
            <a:ahLst/>
            <a:cxnLst/>
            <a:rect l="l" t="t" r="r" b="b"/>
            <a:pathLst>
              <a:path w="3998340" h="1288167">
                <a:moveTo>
                  <a:pt x="0" y="0"/>
                </a:moveTo>
                <a:lnTo>
                  <a:pt x="3998341" y="0"/>
                </a:lnTo>
                <a:lnTo>
                  <a:pt x="3998341" y="1288168"/>
                </a:lnTo>
                <a:lnTo>
                  <a:pt x="0" y="128816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8" name="Freeform 8"/>
          <p:cNvSpPr/>
          <p:nvPr/>
        </p:nvSpPr>
        <p:spPr>
          <a:xfrm>
            <a:off x="1028700" y="3291130"/>
            <a:ext cx="1073358" cy="1086248"/>
          </a:xfrm>
          <a:custGeom>
            <a:avLst/>
            <a:gdLst/>
            <a:ahLst/>
            <a:cxnLst/>
            <a:rect l="l" t="t" r="r" b="b"/>
            <a:pathLst>
              <a:path w="1073358" h="1086248">
                <a:moveTo>
                  <a:pt x="0" y="0"/>
                </a:moveTo>
                <a:lnTo>
                  <a:pt x="1073358" y="0"/>
                </a:lnTo>
                <a:lnTo>
                  <a:pt x="1073358" y="1086247"/>
                </a:lnTo>
                <a:lnTo>
                  <a:pt x="0" y="1086247"/>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9" name="TextBox 9"/>
          <p:cNvSpPr txBox="1"/>
          <p:nvPr/>
        </p:nvSpPr>
        <p:spPr>
          <a:xfrm>
            <a:off x="3206149" y="3233980"/>
            <a:ext cx="8740401" cy="7927237"/>
          </a:xfrm>
          <a:prstGeom prst="rect">
            <a:avLst/>
          </a:prstGeom>
        </p:spPr>
        <p:txBody>
          <a:bodyPr lIns="0" tIns="0" rIns="0" bIns="0" rtlCol="0" anchor="t">
            <a:spAutoFit/>
          </a:bodyPr>
          <a:lstStyle/>
          <a:p>
            <a:pPr algn="just">
              <a:lnSpc>
                <a:spcPts val="4202"/>
              </a:lnSpc>
            </a:pPr>
            <a:r>
              <a:rPr lang="en-US" sz="3001">
                <a:solidFill>
                  <a:srgbClr val="000000"/>
                </a:solidFill>
                <a:latin typeface="Canva Sans"/>
                <a:ea typeface="Canva Sans"/>
                <a:cs typeface="Canva Sans"/>
                <a:sym typeface="Canva Sans"/>
              </a:rPr>
              <a:t>El Semillero de Investigación (semilleros) de la UNP esta (estará) articulado con diferentes procesos que se desarrollan de forma paralela y articulada como: a) la implementación de la Política de Gestión del Conocimiento e Innovación, b) el Observatorio de la entidad y c) la Escuela de Formación. </a:t>
            </a:r>
          </a:p>
          <a:p>
            <a:pPr algn="just">
              <a:lnSpc>
                <a:spcPts val="4202"/>
              </a:lnSpc>
            </a:pPr>
            <a:endParaRPr lang="en-US" sz="3001">
              <a:solidFill>
                <a:srgbClr val="000000"/>
              </a:solidFill>
              <a:latin typeface="Canva Sans"/>
              <a:ea typeface="Canva Sans"/>
              <a:cs typeface="Canva Sans"/>
              <a:sym typeface="Canva Sans"/>
            </a:endParaRPr>
          </a:p>
          <a:p>
            <a:pPr algn="just">
              <a:lnSpc>
                <a:spcPts val="4202"/>
              </a:lnSpc>
            </a:pPr>
            <a:endParaRPr lang="en-US" sz="3001">
              <a:solidFill>
                <a:srgbClr val="000000"/>
              </a:solidFill>
              <a:latin typeface="Canva Sans"/>
              <a:ea typeface="Canva Sans"/>
              <a:cs typeface="Canva Sans"/>
              <a:sym typeface="Canva Sans"/>
            </a:endParaRPr>
          </a:p>
          <a:p>
            <a:pPr algn="just">
              <a:lnSpc>
                <a:spcPts val="4202"/>
              </a:lnSpc>
            </a:pPr>
            <a:endParaRPr lang="en-US" sz="3001">
              <a:solidFill>
                <a:srgbClr val="000000"/>
              </a:solidFill>
              <a:latin typeface="Canva Sans"/>
              <a:ea typeface="Canva Sans"/>
              <a:cs typeface="Canva Sans"/>
              <a:sym typeface="Canva Sans"/>
            </a:endParaRPr>
          </a:p>
          <a:p>
            <a:pPr algn="just">
              <a:lnSpc>
                <a:spcPts val="4202"/>
              </a:lnSpc>
            </a:pPr>
            <a:endParaRPr lang="en-US" sz="3001">
              <a:solidFill>
                <a:srgbClr val="000000"/>
              </a:solidFill>
              <a:latin typeface="Canva Sans"/>
              <a:ea typeface="Canva Sans"/>
              <a:cs typeface="Canva Sans"/>
              <a:sym typeface="Canva Sans"/>
            </a:endParaRPr>
          </a:p>
          <a:p>
            <a:pPr algn="just">
              <a:lnSpc>
                <a:spcPts val="4202"/>
              </a:lnSpc>
            </a:pPr>
            <a:endParaRPr lang="en-US" sz="3001">
              <a:solidFill>
                <a:srgbClr val="000000"/>
              </a:solidFill>
              <a:latin typeface="Canva Sans"/>
              <a:ea typeface="Canva Sans"/>
              <a:cs typeface="Canva Sans"/>
              <a:sym typeface="Canva Sans"/>
            </a:endParaRPr>
          </a:p>
          <a:p>
            <a:pPr algn="just">
              <a:lnSpc>
                <a:spcPts val="4202"/>
              </a:lnSpc>
            </a:pPr>
            <a:endParaRPr lang="en-US" sz="3001">
              <a:solidFill>
                <a:srgbClr val="000000"/>
              </a:solidFill>
              <a:latin typeface="Canva Sans"/>
              <a:ea typeface="Canva Sans"/>
              <a:cs typeface="Canva Sans"/>
              <a:sym typeface="Canva Sans"/>
            </a:endParaRPr>
          </a:p>
          <a:p>
            <a:pPr algn="just">
              <a:lnSpc>
                <a:spcPts val="4202"/>
              </a:lnSpc>
            </a:pPr>
            <a:endParaRPr lang="en-US" sz="3001">
              <a:solidFill>
                <a:srgbClr val="000000"/>
              </a:solidFill>
              <a:latin typeface="Canva Sans"/>
              <a:ea typeface="Canva Sans"/>
              <a:cs typeface="Canva Sans"/>
              <a:sym typeface="Canva Sans"/>
            </a:endParaRPr>
          </a:p>
          <a:p>
            <a:pPr algn="ctr">
              <a:lnSpc>
                <a:spcPts val="4202"/>
              </a:lnSpc>
            </a:pPr>
            <a:endParaRPr lang="en-US" sz="3001">
              <a:solidFill>
                <a:srgbClr val="000000"/>
              </a:solidFill>
              <a:latin typeface="Canva Sans"/>
              <a:ea typeface="Canva Sans"/>
              <a:cs typeface="Canva Sans"/>
              <a:sym typeface="Canva Sans"/>
            </a:endParaRPr>
          </a:p>
        </p:txBody>
      </p:sp>
      <p:sp>
        <p:nvSpPr>
          <p:cNvPr id="10" name="Freeform 10"/>
          <p:cNvSpPr/>
          <p:nvPr/>
        </p:nvSpPr>
        <p:spPr>
          <a:xfrm>
            <a:off x="11946549" y="2467974"/>
            <a:ext cx="5023077" cy="5023077"/>
          </a:xfrm>
          <a:custGeom>
            <a:avLst/>
            <a:gdLst/>
            <a:ahLst/>
            <a:cxnLst/>
            <a:rect l="l" t="t" r="r" b="b"/>
            <a:pathLst>
              <a:path w="5023077" h="5023077">
                <a:moveTo>
                  <a:pt x="0" y="0"/>
                </a:moveTo>
                <a:lnTo>
                  <a:pt x="5023077" y="0"/>
                </a:lnTo>
                <a:lnTo>
                  <a:pt x="5023077" y="5023077"/>
                </a:lnTo>
                <a:lnTo>
                  <a:pt x="0" y="50230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ES_trad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97286"/>
            <a:ext cx="18285112" cy="188280"/>
            <a:chOff x="0" y="0"/>
            <a:chExt cx="24380150" cy="251040"/>
          </a:xfrm>
        </p:grpSpPr>
        <p:sp>
          <p:nvSpPr>
            <p:cNvPr id="3" name="Freeform 3"/>
            <p:cNvSpPr/>
            <p:nvPr/>
          </p:nvSpPr>
          <p:spPr>
            <a:xfrm>
              <a:off x="0" y="0"/>
              <a:ext cx="24380189" cy="250825"/>
            </a:xfrm>
            <a:custGeom>
              <a:avLst/>
              <a:gdLst/>
              <a:ahLst/>
              <a:cxnLst/>
              <a:rect l="l" t="t" r="r" b="b"/>
              <a:pathLst>
                <a:path w="24380189" h="250825">
                  <a:moveTo>
                    <a:pt x="24380189" y="0"/>
                  </a:moveTo>
                  <a:lnTo>
                    <a:pt x="0" y="0"/>
                  </a:lnTo>
                  <a:lnTo>
                    <a:pt x="0" y="250825"/>
                  </a:lnTo>
                  <a:lnTo>
                    <a:pt x="24380189" y="250825"/>
                  </a:lnTo>
                  <a:lnTo>
                    <a:pt x="24380189" y="0"/>
                  </a:lnTo>
                  <a:close/>
                </a:path>
              </a:pathLst>
            </a:custGeom>
            <a:solidFill>
              <a:srgbClr val="D43D48"/>
            </a:solidFill>
          </p:spPr>
          <p:txBody>
            <a:bodyPr/>
            <a:lstStyle/>
            <a:p>
              <a:endParaRPr lang="es-ES_tradnl"/>
            </a:p>
          </p:txBody>
        </p:sp>
      </p:grpSp>
      <p:sp>
        <p:nvSpPr>
          <p:cNvPr id="4" name="Freeform 4"/>
          <p:cNvSpPr/>
          <p:nvPr/>
        </p:nvSpPr>
        <p:spPr>
          <a:xfrm>
            <a:off x="411810" y="322356"/>
            <a:ext cx="2461559" cy="860685"/>
          </a:xfrm>
          <a:custGeom>
            <a:avLst/>
            <a:gdLst/>
            <a:ahLst/>
            <a:cxnLst/>
            <a:rect l="l" t="t" r="r" b="b"/>
            <a:pathLst>
              <a:path w="2461559" h="860685">
                <a:moveTo>
                  <a:pt x="0" y="0"/>
                </a:moveTo>
                <a:lnTo>
                  <a:pt x="2461559" y="0"/>
                </a:lnTo>
                <a:lnTo>
                  <a:pt x="2461559" y="860685"/>
                </a:lnTo>
                <a:lnTo>
                  <a:pt x="0" y="86068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5" name="Freeform 5"/>
          <p:cNvSpPr/>
          <p:nvPr/>
        </p:nvSpPr>
        <p:spPr>
          <a:xfrm>
            <a:off x="11946549" y="228907"/>
            <a:ext cx="1415282" cy="1093626"/>
          </a:xfrm>
          <a:custGeom>
            <a:avLst/>
            <a:gdLst/>
            <a:ahLst/>
            <a:cxnLst/>
            <a:rect l="l" t="t" r="r" b="b"/>
            <a:pathLst>
              <a:path w="1415282" h="1093626">
                <a:moveTo>
                  <a:pt x="0" y="0"/>
                </a:moveTo>
                <a:lnTo>
                  <a:pt x="1415282" y="0"/>
                </a:lnTo>
                <a:lnTo>
                  <a:pt x="1415282" y="1093626"/>
                </a:lnTo>
                <a:lnTo>
                  <a:pt x="0" y="109362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6" name="Freeform 6"/>
          <p:cNvSpPr/>
          <p:nvPr/>
        </p:nvSpPr>
        <p:spPr>
          <a:xfrm>
            <a:off x="14156047" y="9237791"/>
            <a:ext cx="3610218" cy="640321"/>
          </a:xfrm>
          <a:custGeom>
            <a:avLst/>
            <a:gdLst/>
            <a:ahLst/>
            <a:cxnLst/>
            <a:rect l="l" t="t" r="r" b="b"/>
            <a:pathLst>
              <a:path w="3610218" h="640321">
                <a:moveTo>
                  <a:pt x="0" y="0"/>
                </a:moveTo>
                <a:lnTo>
                  <a:pt x="3610219" y="0"/>
                </a:lnTo>
                <a:lnTo>
                  <a:pt x="3610219" y="640322"/>
                </a:lnTo>
                <a:lnTo>
                  <a:pt x="0" y="64032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7" name="Freeform 7"/>
          <p:cNvSpPr/>
          <p:nvPr/>
        </p:nvSpPr>
        <p:spPr>
          <a:xfrm>
            <a:off x="13962006" y="175279"/>
            <a:ext cx="3998340" cy="1288167"/>
          </a:xfrm>
          <a:custGeom>
            <a:avLst/>
            <a:gdLst/>
            <a:ahLst/>
            <a:cxnLst/>
            <a:rect l="l" t="t" r="r" b="b"/>
            <a:pathLst>
              <a:path w="3998340" h="1288167">
                <a:moveTo>
                  <a:pt x="0" y="0"/>
                </a:moveTo>
                <a:lnTo>
                  <a:pt x="3998341" y="0"/>
                </a:lnTo>
                <a:lnTo>
                  <a:pt x="3998341" y="1288168"/>
                </a:lnTo>
                <a:lnTo>
                  <a:pt x="0" y="128816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8" name="TextBox 8"/>
          <p:cNvSpPr txBox="1"/>
          <p:nvPr/>
        </p:nvSpPr>
        <p:spPr>
          <a:xfrm>
            <a:off x="4149566" y="1769454"/>
            <a:ext cx="10019928" cy="1035673"/>
          </a:xfrm>
          <a:prstGeom prst="rect">
            <a:avLst/>
          </a:prstGeom>
        </p:spPr>
        <p:txBody>
          <a:bodyPr lIns="0" tIns="0" rIns="0" bIns="0" rtlCol="0" anchor="t">
            <a:spAutoFit/>
          </a:bodyPr>
          <a:lstStyle/>
          <a:p>
            <a:pPr algn="ctr">
              <a:lnSpc>
                <a:spcPts val="8540"/>
              </a:lnSpc>
            </a:pPr>
            <a:r>
              <a:rPr lang="en-US" sz="6100" dirty="0" err="1">
                <a:solidFill>
                  <a:srgbClr val="000000"/>
                </a:solidFill>
                <a:latin typeface="Canva Sans Bold"/>
                <a:ea typeface="Canva Sans Bold"/>
                <a:cs typeface="Canva Sans Bold"/>
                <a:sym typeface="Canva Sans Bold"/>
              </a:rPr>
              <a:t>Semillero</a:t>
            </a:r>
            <a:r>
              <a:rPr lang="en-US" sz="6100" dirty="0">
                <a:solidFill>
                  <a:srgbClr val="000000"/>
                </a:solidFill>
                <a:latin typeface="Canva Sans Bold"/>
                <a:ea typeface="Canva Sans Bold"/>
                <a:cs typeface="Canva Sans Bold"/>
                <a:sym typeface="Canva Sans Bold"/>
              </a:rPr>
              <a:t> de </a:t>
            </a:r>
            <a:r>
              <a:rPr lang="en-US" sz="6100" dirty="0" err="1">
                <a:solidFill>
                  <a:srgbClr val="000000"/>
                </a:solidFill>
                <a:latin typeface="Canva Sans Bold"/>
                <a:ea typeface="Canva Sans Bold"/>
                <a:cs typeface="Canva Sans Bold"/>
                <a:sym typeface="Canva Sans Bold"/>
              </a:rPr>
              <a:t>Investigación</a:t>
            </a:r>
            <a:endParaRPr lang="en-US" sz="6100" dirty="0">
              <a:solidFill>
                <a:srgbClr val="000000"/>
              </a:solidFill>
              <a:latin typeface="Canva Sans Bold"/>
              <a:ea typeface="Canva Sans Bold"/>
              <a:cs typeface="Canva Sans Bold"/>
              <a:sym typeface="Canva Sans Bold"/>
            </a:endParaRPr>
          </a:p>
        </p:txBody>
      </p:sp>
      <p:sp>
        <p:nvSpPr>
          <p:cNvPr id="9" name="TextBox 9"/>
          <p:cNvSpPr txBox="1"/>
          <p:nvPr/>
        </p:nvSpPr>
        <p:spPr>
          <a:xfrm>
            <a:off x="5359854" y="4660949"/>
            <a:ext cx="11899446" cy="3059511"/>
          </a:xfrm>
          <a:prstGeom prst="rect">
            <a:avLst/>
          </a:prstGeom>
        </p:spPr>
        <p:txBody>
          <a:bodyPr lIns="0" tIns="0" rIns="0" bIns="0" rtlCol="0" anchor="t">
            <a:spAutoFit/>
          </a:bodyPr>
          <a:lstStyle/>
          <a:p>
            <a:pPr algn="just">
              <a:lnSpc>
                <a:spcPts val="4090"/>
              </a:lnSpc>
            </a:pPr>
            <a:r>
              <a:rPr lang="en-US" sz="2921" dirty="0" err="1">
                <a:solidFill>
                  <a:srgbClr val="000000"/>
                </a:solidFill>
                <a:latin typeface="Canva Sans"/>
                <a:ea typeface="Canva Sans"/>
                <a:cs typeface="Canva Sans"/>
                <a:sym typeface="Canva Sans"/>
              </a:rPr>
              <a:t>Promover</a:t>
            </a:r>
            <a:r>
              <a:rPr lang="en-US" sz="2921" dirty="0">
                <a:solidFill>
                  <a:srgbClr val="000000"/>
                </a:solidFill>
                <a:latin typeface="Canva Sans"/>
                <a:ea typeface="Canva Sans"/>
                <a:cs typeface="Canva Sans"/>
                <a:sym typeface="Canva Sans"/>
              </a:rPr>
              <a:t> </a:t>
            </a:r>
            <a:r>
              <a:rPr lang="en-US" sz="2921" dirty="0" err="1">
                <a:solidFill>
                  <a:srgbClr val="000000"/>
                </a:solidFill>
                <a:latin typeface="Canva Sans"/>
                <a:ea typeface="Canva Sans"/>
                <a:cs typeface="Canva Sans"/>
                <a:sym typeface="Canva Sans"/>
              </a:rPr>
              <a:t>el</a:t>
            </a:r>
            <a:r>
              <a:rPr lang="en-US" sz="2921" dirty="0">
                <a:solidFill>
                  <a:srgbClr val="000000"/>
                </a:solidFill>
                <a:latin typeface="Canva Sans"/>
                <a:ea typeface="Canva Sans"/>
                <a:cs typeface="Canva Sans"/>
                <a:sym typeface="Canva Sans"/>
              </a:rPr>
              <a:t> </a:t>
            </a:r>
            <a:r>
              <a:rPr lang="en-US" sz="2921" dirty="0" err="1">
                <a:solidFill>
                  <a:srgbClr val="000000"/>
                </a:solidFill>
                <a:latin typeface="Canva Sans"/>
                <a:ea typeface="Canva Sans"/>
                <a:cs typeface="Canva Sans"/>
                <a:sym typeface="Canva Sans"/>
              </a:rPr>
              <a:t>desarrollo</a:t>
            </a:r>
            <a:r>
              <a:rPr lang="en-US" sz="2921" dirty="0">
                <a:solidFill>
                  <a:srgbClr val="000000"/>
                </a:solidFill>
                <a:latin typeface="Canva Sans"/>
                <a:ea typeface="Canva Sans"/>
                <a:cs typeface="Canva Sans"/>
                <a:sym typeface="Canva Sans"/>
              </a:rPr>
              <a:t> de </a:t>
            </a:r>
            <a:r>
              <a:rPr lang="en-US" sz="2921" dirty="0" err="1">
                <a:solidFill>
                  <a:srgbClr val="000000"/>
                </a:solidFill>
                <a:latin typeface="Canva Sans"/>
                <a:ea typeface="Canva Sans"/>
                <a:cs typeface="Canva Sans"/>
                <a:sym typeface="Canva Sans"/>
              </a:rPr>
              <a:t>competencias</a:t>
            </a:r>
            <a:r>
              <a:rPr lang="en-US" sz="2921" dirty="0">
                <a:solidFill>
                  <a:srgbClr val="000000"/>
                </a:solidFill>
                <a:latin typeface="Canva Sans"/>
                <a:ea typeface="Canva Sans"/>
                <a:cs typeface="Canva Sans"/>
                <a:sym typeface="Canva Sans"/>
              </a:rPr>
              <a:t> </a:t>
            </a:r>
            <a:r>
              <a:rPr lang="en-US" sz="2921" dirty="0" err="1">
                <a:solidFill>
                  <a:srgbClr val="000000"/>
                </a:solidFill>
                <a:latin typeface="Canva Sans"/>
                <a:ea typeface="Canva Sans"/>
                <a:cs typeface="Canva Sans"/>
                <a:sym typeface="Canva Sans"/>
              </a:rPr>
              <a:t>investigativas</a:t>
            </a:r>
            <a:r>
              <a:rPr lang="en-US" sz="2921" dirty="0">
                <a:solidFill>
                  <a:srgbClr val="000000"/>
                </a:solidFill>
                <a:latin typeface="Canva Sans"/>
                <a:ea typeface="Canva Sans"/>
                <a:cs typeface="Canva Sans"/>
                <a:sym typeface="Canva Sans"/>
              </a:rPr>
              <a:t> a </a:t>
            </a:r>
            <a:r>
              <a:rPr lang="en-US" sz="2921" dirty="0" err="1">
                <a:solidFill>
                  <a:srgbClr val="000000"/>
                </a:solidFill>
                <a:latin typeface="Canva Sans"/>
                <a:ea typeface="Canva Sans"/>
                <a:cs typeface="Canva Sans"/>
                <a:sym typeface="Canva Sans"/>
              </a:rPr>
              <a:t>partir</a:t>
            </a:r>
            <a:r>
              <a:rPr lang="en-US" sz="2921" dirty="0">
                <a:solidFill>
                  <a:srgbClr val="000000"/>
                </a:solidFill>
                <a:latin typeface="Canva Sans"/>
                <a:ea typeface="Canva Sans"/>
                <a:cs typeface="Canva Sans"/>
                <a:sym typeface="Canva Sans"/>
              </a:rPr>
              <a:t> de la </a:t>
            </a:r>
            <a:r>
              <a:rPr lang="en-US" sz="2921" dirty="0" err="1">
                <a:solidFill>
                  <a:srgbClr val="000000"/>
                </a:solidFill>
                <a:latin typeface="Canva Sans"/>
                <a:ea typeface="Canva Sans"/>
                <a:cs typeface="Canva Sans"/>
                <a:sym typeface="Canva Sans"/>
              </a:rPr>
              <a:t>conformación</a:t>
            </a:r>
            <a:r>
              <a:rPr lang="en-US" sz="2921" dirty="0">
                <a:solidFill>
                  <a:srgbClr val="000000"/>
                </a:solidFill>
                <a:latin typeface="Canva Sans"/>
                <a:ea typeface="Canva Sans"/>
                <a:cs typeface="Canva Sans"/>
                <a:sym typeface="Canva Sans"/>
              </a:rPr>
              <a:t> de </a:t>
            </a:r>
            <a:r>
              <a:rPr lang="en-US" sz="2921" dirty="0" err="1">
                <a:solidFill>
                  <a:srgbClr val="000000"/>
                </a:solidFill>
                <a:latin typeface="Canva Sans"/>
                <a:ea typeface="Canva Sans"/>
                <a:cs typeface="Canva Sans"/>
                <a:sym typeface="Canva Sans"/>
              </a:rPr>
              <a:t>equipos</a:t>
            </a:r>
            <a:r>
              <a:rPr lang="en-US" sz="2921" dirty="0">
                <a:solidFill>
                  <a:srgbClr val="000000"/>
                </a:solidFill>
                <a:latin typeface="Canva Sans"/>
                <a:ea typeface="Canva Sans"/>
                <a:cs typeface="Canva Sans"/>
                <a:sym typeface="Canva Sans"/>
              </a:rPr>
              <a:t> de </a:t>
            </a:r>
            <a:r>
              <a:rPr lang="en-US" sz="2921" dirty="0" err="1">
                <a:solidFill>
                  <a:srgbClr val="000000"/>
                </a:solidFill>
                <a:latin typeface="Canva Sans"/>
                <a:ea typeface="Canva Sans"/>
                <a:cs typeface="Canva Sans"/>
                <a:sym typeface="Canva Sans"/>
              </a:rPr>
              <a:t>investigación</a:t>
            </a:r>
            <a:r>
              <a:rPr lang="en-US" sz="2921" dirty="0">
                <a:solidFill>
                  <a:srgbClr val="000000"/>
                </a:solidFill>
                <a:latin typeface="Canva Sans"/>
                <a:ea typeface="Canva Sans"/>
                <a:cs typeface="Canva Sans"/>
                <a:sym typeface="Canva Sans"/>
              </a:rPr>
              <a:t> que </a:t>
            </a:r>
            <a:r>
              <a:rPr lang="en-US" sz="2921" dirty="0" err="1">
                <a:solidFill>
                  <a:srgbClr val="000000"/>
                </a:solidFill>
                <a:latin typeface="Canva Sans"/>
                <a:ea typeface="Canva Sans"/>
                <a:cs typeface="Canva Sans"/>
                <a:sym typeface="Canva Sans"/>
              </a:rPr>
              <a:t>exploren</a:t>
            </a:r>
            <a:r>
              <a:rPr lang="en-US" sz="2921" dirty="0">
                <a:solidFill>
                  <a:srgbClr val="000000"/>
                </a:solidFill>
                <a:latin typeface="Canva Sans"/>
                <a:ea typeface="Canva Sans"/>
                <a:cs typeface="Canva Sans"/>
                <a:sym typeface="Canva Sans"/>
              </a:rPr>
              <a:t>, </a:t>
            </a:r>
            <a:r>
              <a:rPr lang="en-US" sz="2921" dirty="0" err="1">
                <a:solidFill>
                  <a:srgbClr val="000000"/>
                </a:solidFill>
                <a:latin typeface="Canva Sans"/>
                <a:ea typeface="Canva Sans"/>
                <a:cs typeface="Canva Sans"/>
                <a:sym typeface="Canva Sans"/>
              </a:rPr>
              <a:t>profundicen</a:t>
            </a:r>
            <a:r>
              <a:rPr lang="en-US" sz="2921" dirty="0">
                <a:solidFill>
                  <a:srgbClr val="000000"/>
                </a:solidFill>
                <a:latin typeface="Canva Sans"/>
                <a:ea typeface="Canva Sans"/>
                <a:cs typeface="Canva Sans"/>
                <a:sym typeface="Canva Sans"/>
              </a:rPr>
              <a:t> y </a:t>
            </a:r>
            <a:r>
              <a:rPr lang="en-US" sz="2921" dirty="0" err="1">
                <a:solidFill>
                  <a:srgbClr val="000000"/>
                </a:solidFill>
                <a:latin typeface="Canva Sans"/>
                <a:ea typeface="Canva Sans"/>
                <a:cs typeface="Canva Sans"/>
                <a:sym typeface="Canva Sans"/>
              </a:rPr>
              <a:t>aporten</a:t>
            </a:r>
            <a:r>
              <a:rPr lang="en-US" sz="2921" dirty="0">
                <a:solidFill>
                  <a:srgbClr val="000000"/>
                </a:solidFill>
                <a:latin typeface="Canva Sans"/>
                <a:ea typeface="Canva Sans"/>
                <a:cs typeface="Canva Sans"/>
                <a:sym typeface="Canva Sans"/>
              </a:rPr>
              <a:t> a la </a:t>
            </a:r>
            <a:r>
              <a:rPr lang="en-US" sz="2921" dirty="0" err="1">
                <a:solidFill>
                  <a:srgbClr val="000000"/>
                </a:solidFill>
                <a:latin typeface="Canva Sans"/>
                <a:ea typeface="Canva Sans"/>
                <a:cs typeface="Canva Sans"/>
                <a:sym typeface="Canva Sans"/>
              </a:rPr>
              <a:t>generación</a:t>
            </a:r>
            <a:r>
              <a:rPr lang="en-US" sz="2921" dirty="0">
                <a:solidFill>
                  <a:srgbClr val="000000"/>
                </a:solidFill>
                <a:latin typeface="Canva Sans"/>
                <a:ea typeface="Canva Sans"/>
                <a:cs typeface="Canva Sans"/>
                <a:sym typeface="Canva Sans"/>
              </a:rPr>
              <a:t> de </a:t>
            </a:r>
            <a:r>
              <a:rPr lang="en-US" sz="2921" dirty="0" err="1">
                <a:solidFill>
                  <a:srgbClr val="000000"/>
                </a:solidFill>
                <a:latin typeface="Canva Sans"/>
                <a:ea typeface="Canva Sans"/>
                <a:cs typeface="Canva Sans"/>
                <a:sym typeface="Canva Sans"/>
              </a:rPr>
              <a:t>conocimiento</a:t>
            </a:r>
            <a:r>
              <a:rPr lang="en-US" sz="2921" dirty="0">
                <a:solidFill>
                  <a:srgbClr val="000000"/>
                </a:solidFill>
                <a:latin typeface="Canva Sans"/>
                <a:ea typeface="Canva Sans"/>
                <a:cs typeface="Canva Sans"/>
                <a:sym typeface="Canva Sans"/>
              </a:rPr>
              <a:t> </a:t>
            </a:r>
            <a:r>
              <a:rPr lang="en-US" sz="2921" dirty="0" err="1">
                <a:solidFill>
                  <a:srgbClr val="000000"/>
                </a:solidFill>
                <a:latin typeface="Canva Sans"/>
                <a:ea typeface="Canva Sans"/>
                <a:cs typeface="Canva Sans"/>
                <a:sym typeface="Canva Sans"/>
              </a:rPr>
              <a:t>en</a:t>
            </a:r>
            <a:r>
              <a:rPr lang="en-US" sz="2921" dirty="0">
                <a:solidFill>
                  <a:srgbClr val="000000"/>
                </a:solidFill>
                <a:latin typeface="Canva Sans"/>
                <a:ea typeface="Canva Sans"/>
                <a:cs typeface="Canva Sans"/>
                <a:sym typeface="Canva Sans"/>
              </a:rPr>
              <a:t> </a:t>
            </a:r>
            <a:r>
              <a:rPr lang="en-US" sz="2921" dirty="0" err="1">
                <a:solidFill>
                  <a:srgbClr val="000000"/>
                </a:solidFill>
                <a:latin typeface="Canva Sans"/>
                <a:ea typeface="Canva Sans"/>
                <a:cs typeface="Canva Sans"/>
                <a:sym typeface="Canva Sans"/>
              </a:rPr>
              <a:t>temáticas</a:t>
            </a:r>
            <a:r>
              <a:rPr lang="en-US" sz="2921" dirty="0">
                <a:solidFill>
                  <a:srgbClr val="000000"/>
                </a:solidFill>
                <a:latin typeface="Canva Sans"/>
                <a:ea typeface="Canva Sans"/>
                <a:cs typeface="Canva Sans"/>
                <a:sym typeface="Canva Sans"/>
              </a:rPr>
              <a:t> de </a:t>
            </a:r>
            <a:r>
              <a:rPr lang="en-US" sz="2921" dirty="0" err="1">
                <a:solidFill>
                  <a:srgbClr val="000000"/>
                </a:solidFill>
                <a:latin typeface="Canva Sans"/>
                <a:ea typeface="Canva Sans"/>
                <a:cs typeface="Canva Sans"/>
                <a:sym typeface="Canva Sans"/>
              </a:rPr>
              <a:t>interés</a:t>
            </a:r>
            <a:r>
              <a:rPr lang="en-US" sz="2921" dirty="0">
                <a:solidFill>
                  <a:srgbClr val="000000"/>
                </a:solidFill>
                <a:latin typeface="Canva Sans"/>
                <a:ea typeface="Canva Sans"/>
                <a:cs typeface="Canva Sans"/>
                <a:sym typeface="Canva Sans"/>
              </a:rPr>
              <a:t> de </a:t>
            </a:r>
            <a:r>
              <a:rPr lang="en-US" sz="2921" dirty="0" err="1">
                <a:solidFill>
                  <a:srgbClr val="000000"/>
                </a:solidFill>
                <a:latin typeface="Canva Sans"/>
                <a:ea typeface="Canva Sans"/>
                <a:cs typeface="Canva Sans"/>
                <a:sym typeface="Canva Sans"/>
              </a:rPr>
              <a:t>los</a:t>
            </a:r>
            <a:r>
              <a:rPr lang="en-US" sz="2921" dirty="0">
                <a:solidFill>
                  <a:srgbClr val="000000"/>
                </a:solidFill>
                <a:latin typeface="Canva Sans"/>
                <a:ea typeface="Canva Sans"/>
                <a:cs typeface="Canva Sans"/>
                <a:sym typeface="Canva Sans"/>
              </a:rPr>
              <a:t>/las </a:t>
            </a:r>
            <a:r>
              <a:rPr lang="en-US" sz="2921" dirty="0" err="1">
                <a:solidFill>
                  <a:srgbClr val="000000"/>
                </a:solidFill>
                <a:latin typeface="Canva Sans"/>
                <a:ea typeface="Canva Sans"/>
                <a:cs typeface="Canva Sans"/>
                <a:sym typeface="Canva Sans"/>
              </a:rPr>
              <a:t>participantes</a:t>
            </a:r>
            <a:r>
              <a:rPr lang="en-US" sz="2921" dirty="0">
                <a:solidFill>
                  <a:srgbClr val="000000"/>
                </a:solidFill>
                <a:latin typeface="Canva Sans"/>
                <a:ea typeface="Canva Sans"/>
                <a:cs typeface="Canva Sans"/>
                <a:sym typeface="Canva Sans"/>
              </a:rPr>
              <a:t> y </a:t>
            </a:r>
            <a:r>
              <a:rPr lang="en-US" sz="2921" dirty="0" err="1">
                <a:solidFill>
                  <a:srgbClr val="000000"/>
                </a:solidFill>
                <a:latin typeface="Canva Sans"/>
                <a:ea typeface="Canva Sans"/>
                <a:cs typeface="Canva Sans"/>
                <a:sym typeface="Canva Sans"/>
              </a:rPr>
              <a:t>en</a:t>
            </a:r>
            <a:r>
              <a:rPr lang="en-US" sz="2921" dirty="0">
                <a:solidFill>
                  <a:srgbClr val="000000"/>
                </a:solidFill>
                <a:latin typeface="Canva Sans"/>
                <a:ea typeface="Canva Sans"/>
                <a:cs typeface="Canva Sans"/>
                <a:sym typeface="Canva Sans"/>
              </a:rPr>
              <a:t> </a:t>
            </a:r>
            <a:r>
              <a:rPr lang="en-US" sz="2921" dirty="0" err="1">
                <a:solidFill>
                  <a:srgbClr val="000000"/>
                </a:solidFill>
                <a:latin typeface="Canva Sans"/>
                <a:ea typeface="Canva Sans"/>
                <a:cs typeface="Canva Sans"/>
                <a:sym typeface="Canva Sans"/>
              </a:rPr>
              <a:t>coherencia</a:t>
            </a:r>
            <a:r>
              <a:rPr lang="en-US" sz="2921" dirty="0">
                <a:solidFill>
                  <a:srgbClr val="000000"/>
                </a:solidFill>
                <a:latin typeface="Canva Sans"/>
                <a:ea typeface="Canva Sans"/>
                <a:cs typeface="Canva Sans"/>
                <a:sym typeface="Canva Sans"/>
              </a:rPr>
              <a:t> con las </a:t>
            </a:r>
            <a:r>
              <a:rPr lang="en-US" sz="2921" dirty="0" err="1">
                <a:solidFill>
                  <a:srgbClr val="000000"/>
                </a:solidFill>
                <a:latin typeface="Canva Sans"/>
                <a:ea typeface="Canva Sans"/>
                <a:cs typeface="Canva Sans"/>
                <a:sym typeface="Canva Sans"/>
              </a:rPr>
              <a:t>tareas</a:t>
            </a:r>
            <a:r>
              <a:rPr lang="en-US" sz="2921" dirty="0">
                <a:solidFill>
                  <a:srgbClr val="000000"/>
                </a:solidFill>
                <a:latin typeface="Canva Sans"/>
                <a:ea typeface="Canva Sans"/>
                <a:cs typeface="Canva Sans"/>
                <a:sym typeface="Canva Sans"/>
              </a:rPr>
              <a:t> </a:t>
            </a:r>
            <a:r>
              <a:rPr lang="en-US" sz="2921" dirty="0" err="1">
                <a:solidFill>
                  <a:srgbClr val="000000"/>
                </a:solidFill>
                <a:latin typeface="Canva Sans"/>
                <a:ea typeface="Canva Sans"/>
                <a:cs typeface="Canva Sans"/>
                <a:sym typeface="Canva Sans"/>
              </a:rPr>
              <a:t>misionales</a:t>
            </a:r>
            <a:r>
              <a:rPr lang="en-US" sz="2921" dirty="0">
                <a:solidFill>
                  <a:srgbClr val="000000"/>
                </a:solidFill>
                <a:latin typeface="Canva Sans"/>
                <a:ea typeface="Canva Sans"/>
                <a:cs typeface="Canva Sans"/>
                <a:sym typeface="Canva Sans"/>
              </a:rPr>
              <a:t> de la </a:t>
            </a:r>
            <a:r>
              <a:rPr lang="en-US" sz="2921" dirty="0" err="1">
                <a:solidFill>
                  <a:srgbClr val="000000"/>
                </a:solidFill>
                <a:latin typeface="Canva Sans"/>
                <a:ea typeface="Canva Sans"/>
                <a:cs typeface="Canva Sans"/>
                <a:sym typeface="Canva Sans"/>
              </a:rPr>
              <a:t>entidad</a:t>
            </a:r>
            <a:r>
              <a:rPr lang="en-US" sz="2921" dirty="0">
                <a:solidFill>
                  <a:srgbClr val="000000"/>
                </a:solidFill>
                <a:latin typeface="Canva Sans"/>
                <a:ea typeface="Canva Sans"/>
                <a:cs typeface="Canva Sans"/>
                <a:sym typeface="Canva Sans"/>
              </a:rPr>
              <a:t>.</a:t>
            </a:r>
          </a:p>
          <a:p>
            <a:pPr algn="just">
              <a:lnSpc>
                <a:spcPts val="4090"/>
              </a:lnSpc>
            </a:pPr>
            <a:endParaRPr lang="en-US" sz="2921" dirty="0">
              <a:solidFill>
                <a:srgbClr val="000000"/>
              </a:solidFill>
              <a:latin typeface="Canva Sans"/>
              <a:ea typeface="Canva Sans"/>
              <a:cs typeface="Canva Sans"/>
              <a:sym typeface="Canva Sans"/>
            </a:endParaRPr>
          </a:p>
        </p:txBody>
      </p:sp>
      <p:sp>
        <p:nvSpPr>
          <p:cNvPr id="10" name="TextBox 10"/>
          <p:cNvSpPr txBox="1"/>
          <p:nvPr/>
        </p:nvSpPr>
        <p:spPr>
          <a:xfrm>
            <a:off x="988659" y="3755985"/>
            <a:ext cx="10019928" cy="887095"/>
          </a:xfrm>
          <a:prstGeom prst="rect">
            <a:avLst/>
          </a:prstGeom>
        </p:spPr>
        <p:txBody>
          <a:bodyPr lIns="0" tIns="0" rIns="0" bIns="0" rtlCol="0" anchor="t">
            <a:spAutoFit/>
          </a:bodyPr>
          <a:lstStyle/>
          <a:p>
            <a:pPr algn="l">
              <a:lnSpc>
                <a:spcPts val="7279"/>
              </a:lnSpc>
            </a:pPr>
            <a:r>
              <a:rPr lang="en-US" sz="5199" dirty="0" err="1">
                <a:solidFill>
                  <a:srgbClr val="000000"/>
                </a:solidFill>
                <a:latin typeface="Canva Sans Bold"/>
                <a:ea typeface="Canva Sans Bold"/>
                <a:cs typeface="Canva Sans Bold"/>
                <a:sym typeface="Canva Sans Bold"/>
              </a:rPr>
              <a:t>Objetivo</a:t>
            </a:r>
            <a:r>
              <a:rPr lang="en-US" sz="5199" dirty="0">
                <a:solidFill>
                  <a:srgbClr val="000000"/>
                </a:solidFill>
                <a:latin typeface="Canva Sans Bold"/>
                <a:ea typeface="Canva Sans Bold"/>
                <a:cs typeface="Canva Sans Bold"/>
                <a:sym typeface="Canva Sans Bold"/>
              </a:rPr>
              <a:t>:</a:t>
            </a:r>
          </a:p>
        </p:txBody>
      </p:sp>
      <p:pic>
        <p:nvPicPr>
          <p:cNvPr id="1028" name="Picture 4" descr="Ilustración vectorial de icono de conversación importante burbuja de  conversación importante anuncio importante | Vector Premium">
            <a:extLst>
              <a:ext uri="{FF2B5EF4-FFF2-40B4-BE49-F238E27FC236}">
                <a16:creationId xmlns:a16="http://schemas.microsoft.com/office/drawing/2014/main" id="{04C20821-56E5-0C44-9318-76CD8577263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904" y="4874916"/>
            <a:ext cx="3524662" cy="3524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97286"/>
            <a:ext cx="18285112" cy="188280"/>
            <a:chOff x="0" y="0"/>
            <a:chExt cx="24380150" cy="251040"/>
          </a:xfrm>
        </p:grpSpPr>
        <p:sp>
          <p:nvSpPr>
            <p:cNvPr id="3" name="Freeform 3"/>
            <p:cNvSpPr/>
            <p:nvPr/>
          </p:nvSpPr>
          <p:spPr>
            <a:xfrm>
              <a:off x="0" y="0"/>
              <a:ext cx="24380189" cy="250825"/>
            </a:xfrm>
            <a:custGeom>
              <a:avLst/>
              <a:gdLst/>
              <a:ahLst/>
              <a:cxnLst/>
              <a:rect l="l" t="t" r="r" b="b"/>
              <a:pathLst>
                <a:path w="24380189" h="250825">
                  <a:moveTo>
                    <a:pt x="24380189" y="0"/>
                  </a:moveTo>
                  <a:lnTo>
                    <a:pt x="0" y="0"/>
                  </a:lnTo>
                  <a:lnTo>
                    <a:pt x="0" y="250825"/>
                  </a:lnTo>
                  <a:lnTo>
                    <a:pt x="24380189" y="250825"/>
                  </a:lnTo>
                  <a:lnTo>
                    <a:pt x="24380189" y="0"/>
                  </a:lnTo>
                  <a:close/>
                </a:path>
              </a:pathLst>
            </a:custGeom>
            <a:solidFill>
              <a:srgbClr val="D43D48"/>
            </a:solidFill>
          </p:spPr>
          <p:txBody>
            <a:bodyPr/>
            <a:lstStyle/>
            <a:p>
              <a:endParaRPr lang="es-ES_tradnl"/>
            </a:p>
          </p:txBody>
        </p:sp>
      </p:grpSp>
      <p:sp>
        <p:nvSpPr>
          <p:cNvPr id="4" name="Freeform 4"/>
          <p:cNvSpPr/>
          <p:nvPr/>
        </p:nvSpPr>
        <p:spPr>
          <a:xfrm>
            <a:off x="411810" y="322356"/>
            <a:ext cx="2461559" cy="860685"/>
          </a:xfrm>
          <a:custGeom>
            <a:avLst/>
            <a:gdLst/>
            <a:ahLst/>
            <a:cxnLst/>
            <a:rect l="l" t="t" r="r" b="b"/>
            <a:pathLst>
              <a:path w="2461559" h="860685">
                <a:moveTo>
                  <a:pt x="0" y="0"/>
                </a:moveTo>
                <a:lnTo>
                  <a:pt x="2461559" y="0"/>
                </a:lnTo>
                <a:lnTo>
                  <a:pt x="2461559" y="860685"/>
                </a:lnTo>
                <a:lnTo>
                  <a:pt x="0" y="86068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5" name="Freeform 5"/>
          <p:cNvSpPr/>
          <p:nvPr/>
        </p:nvSpPr>
        <p:spPr>
          <a:xfrm>
            <a:off x="11946549" y="228907"/>
            <a:ext cx="1415282" cy="1093626"/>
          </a:xfrm>
          <a:custGeom>
            <a:avLst/>
            <a:gdLst/>
            <a:ahLst/>
            <a:cxnLst/>
            <a:rect l="l" t="t" r="r" b="b"/>
            <a:pathLst>
              <a:path w="1415282" h="1093626">
                <a:moveTo>
                  <a:pt x="0" y="0"/>
                </a:moveTo>
                <a:lnTo>
                  <a:pt x="1415282" y="0"/>
                </a:lnTo>
                <a:lnTo>
                  <a:pt x="1415282" y="1093626"/>
                </a:lnTo>
                <a:lnTo>
                  <a:pt x="0" y="109362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6" name="Freeform 6"/>
          <p:cNvSpPr/>
          <p:nvPr/>
        </p:nvSpPr>
        <p:spPr>
          <a:xfrm>
            <a:off x="14156047" y="9237791"/>
            <a:ext cx="3610218" cy="640321"/>
          </a:xfrm>
          <a:custGeom>
            <a:avLst/>
            <a:gdLst/>
            <a:ahLst/>
            <a:cxnLst/>
            <a:rect l="l" t="t" r="r" b="b"/>
            <a:pathLst>
              <a:path w="3610218" h="640321">
                <a:moveTo>
                  <a:pt x="0" y="0"/>
                </a:moveTo>
                <a:lnTo>
                  <a:pt x="3610219" y="0"/>
                </a:lnTo>
                <a:lnTo>
                  <a:pt x="3610219" y="640322"/>
                </a:lnTo>
                <a:lnTo>
                  <a:pt x="0" y="64032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7" name="Freeform 7"/>
          <p:cNvSpPr/>
          <p:nvPr/>
        </p:nvSpPr>
        <p:spPr>
          <a:xfrm>
            <a:off x="13962006" y="175279"/>
            <a:ext cx="3998340" cy="1288167"/>
          </a:xfrm>
          <a:custGeom>
            <a:avLst/>
            <a:gdLst/>
            <a:ahLst/>
            <a:cxnLst/>
            <a:rect l="l" t="t" r="r" b="b"/>
            <a:pathLst>
              <a:path w="3998340" h="1288167">
                <a:moveTo>
                  <a:pt x="0" y="0"/>
                </a:moveTo>
                <a:lnTo>
                  <a:pt x="3998341" y="0"/>
                </a:lnTo>
                <a:lnTo>
                  <a:pt x="3998341" y="1288168"/>
                </a:lnTo>
                <a:lnTo>
                  <a:pt x="0" y="128816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8" name="TextBox 8"/>
          <p:cNvSpPr txBox="1"/>
          <p:nvPr/>
        </p:nvSpPr>
        <p:spPr>
          <a:xfrm>
            <a:off x="4264409" y="945609"/>
            <a:ext cx="9891638" cy="1035673"/>
          </a:xfrm>
          <a:prstGeom prst="rect">
            <a:avLst/>
          </a:prstGeom>
        </p:spPr>
        <p:txBody>
          <a:bodyPr lIns="0" tIns="0" rIns="0" bIns="0" rtlCol="0" anchor="t">
            <a:spAutoFit/>
          </a:bodyPr>
          <a:lstStyle/>
          <a:p>
            <a:pPr algn="ctr">
              <a:lnSpc>
                <a:spcPts val="8540"/>
              </a:lnSpc>
            </a:pPr>
            <a:r>
              <a:rPr lang="en-US" sz="6100" dirty="0" err="1">
                <a:solidFill>
                  <a:srgbClr val="000000"/>
                </a:solidFill>
                <a:latin typeface="Canva Sans Bold"/>
                <a:ea typeface="Canva Sans Bold"/>
                <a:cs typeface="Canva Sans Bold"/>
                <a:sym typeface="Canva Sans Bold"/>
              </a:rPr>
              <a:t>Actividades</a:t>
            </a:r>
            <a:r>
              <a:rPr lang="en-US" sz="6100" dirty="0">
                <a:solidFill>
                  <a:srgbClr val="000000"/>
                </a:solidFill>
                <a:latin typeface="Canva Sans Bold"/>
                <a:ea typeface="Canva Sans Bold"/>
                <a:cs typeface="Canva Sans Bold"/>
                <a:sym typeface="Canva Sans Bold"/>
              </a:rPr>
              <a:t> </a:t>
            </a:r>
            <a:r>
              <a:rPr lang="en-US" sz="6100" dirty="0" err="1">
                <a:solidFill>
                  <a:srgbClr val="000000"/>
                </a:solidFill>
                <a:latin typeface="Canva Sans Bold"/>
                <a:ea typeface="Canva Sans Bold"/>
                <a:cs typeface="Canva Sans Bold"/>
                <a:sym typeface="Canva Sans Bold"/>
              </a:rPr>
              <a:t>preeliminares</a:t>
            </a:r>
            <a:endParaRPr lang="en-US" sz="6100" dirty="0">
              <a:solidFill>
                <a:srgbClr val="000000"/>
              </a:solidFill>
              <a:latin typeface="Canva Sans Bold"/>
              <a:ea typeface="Canva Sans Bold"/>
              <a:cs typeface="Canva Sans Bold"/>
              <a:sym typeface="Canva Sans Bold"/>
            </a:endParaRPr>
          </a:p>
        </p:txBody>
      </p:sp>
      <p:sp>
        <p:nvSpPr>
          <p:cNvPr id="9" name="TextBox 9"/>
          <p:cNvSpPr txBox="1"/>
          <p:nvPr/>
        </p:nvSpPr>
        <p:spPr>
          <a:xfrm>
            <a:off x="509186" y="3651024"/>
            <a:ext cx="17451161" cy="6054334"/>
          </a:xfrm>
          <a:prstGeom prst="rect">
            <a:avLst/>
          </a:prstGeom>
        </p:spPr>
        <p:txBody>
          <a:bodyPr lIns="0" tIns="0" rIns="0" bIns="0" rtlCol="0" anchor="t">
            <a:spAutoFit/>
          </a:bodyPr>
          <a:lstStyle/>
          <a:p>
            <a:pPr marL="678009" lvl="1" indent="-339005" algn="just">
              <a:lnSpc>
                <a:spcPts val="4396"/>
              </a:lnSpc>
              <a:buFont typeface="Arial"/>
              <a:buChar char="•"/>
            </a:pPr>
            <a:r>
              <a:rPr lang="en-US" sz="3140">
                <a:solidFill>
                  <a:srgbClr val="000000"/>
                </a:solidFill>
                <a:latin typeface="Canva Sans"/>
                <a:ea typeface="Canva Sans"/>
                <a:cs typeface="Canva Sans"/>
                <a:sym typeface="Canva Sans"/>
              </a:rPr>
              <a:t>Definir los mecanismos de ingreso y permanencia en el Semillero de Investigación (semilleros). </a:t>
            </a:r>
          </a:p>
          <a:p>
            <a:pPr algn="just">
              <a:lnSpc>
                <a:spcPts val="4396"/>
              </a:lnSpc>
            </a:pPr>
            <a:endParaRPr lang="en-US" sz="3140">
              <a:solidFill>
                <a:srgbClr val="000000"/>
              </a:solidFill>
              <a:latin typeface="Canva Sans"/>
              <a:ea typeface="Canva Sans"/>
              <a:cs typeface="Canva Sans"/>
              <a:sym typeface="Canva Sans"/>
            </a:endParaRPr>
          </a:p>
          <a:p>
            <a:pPr marL="678009" lvl="1" indent="-339005" algn="just">
              <a:lnSpc>
                <a:spcPts val="4396"/>
              </a:lnSpc>
              <a:buFont typeface="Arial"/>
              <a:buChar char="•"/>
            </a:pPr>
            <a:r>
              <a:rPr lang="en-US" sz="3140">
                <a:solidFill>
                  <a:srgbClr val="000000"/>
                </a:solidFill>
                <a:latin typeface="Canva Sans"/>
                <a:ea typeface="Canva Sans"/>
                <a:cs typeface="Canva Sans"/>
                <a:sym typeface="Canva Sans"/>
              </a:rPr>
              <a:t>Establecer un Plan de Formación (actividades) para el desarrollo de competencias investigativas. Para esto, se requiere adelantar una prueba diagnóstica para los futuros(as) integrantes en términos de competencias básicas para la investigación. </a:t>
            </a:r>
          </a:p>
          <a:p>
            <a:pPr algn="just">
              <a:lnSpc>
                <a:spcPts val="4396"/>
              </a:lnSpc>
            </a:pPr>
            <a:endParaRPr lang="en-US" sz="3140">
              <a:solidFill>
                <a:srgbClr val="000000"/>
              </a:solidFill>
              <a:latin typeface="Canva Sans"/>
              <a:ea typeface="Canva Sans"/>
              <a:cs typeface="Canva Sans"/>
              <a:sym typeface="Canva Sans"/>
            </a:endParaRPr>
          </a:p>
          <a:p>
            <a:pPr marL="678009" lvl="1" indent="-339005" algn="just">
              <a:lnSpc>
                <a:spcPts val="4396"/>
              </a:lnSpc>
              <a:buFont typeface="Arial"/>
              <a:buChar char="•"/>
            </a:pPr>
            <a:r>
              <a:rPr lang="en-US" sz="3140">
                <a:solidFill>
                  <a:srgbClr val="000000"/>
                </a:solidFill>
                <a:latin typeface="Canva Sans"/>
                <a:ea typeface="Canva Sans"/>
                <a:cs typeface="Canva Sans"/>
                <a:sym typeface="Canva Sans"/>
              </a:rPr>
              <a:t>Definir un cronograma de actividades, productos entregables y los mecanismos de socialización y divulgación. </a:t>
            </a:r>
          </a:p>
          <a:p>
            <a:pPr algn="just">
              <a:lnSpc>
                <a:spcPts val="4396"/>
              </a:lnSpc>
            </a:pPr>
            <a:endParaRPr lang="en-US" sz="3140">
              <a:solidFill>
                <a:srgbClr val="000000"/>
              </a:solidFill>
              <a:latin typeface="Canva Sans"/>
              <a:ea typeface="Canva Sans"/>
              <a:cs typeface="Canva Sans"/>
              <a:sym typeface="Canva Sans"/>
            </a:endParaRPr>
          </a:p>
          <a:p>
            <a:pPr algn="just">
              <a:lnSpc>
                <a:spcPts val="4396"/>
              </a:lnSpc>
            </a:pPr>
            <a:endParaRPr lang="en-US" sz="3140">
              <a:solidFill>
                <a:srgbClr val="000000"/>
              </a:solidFill>
              <a:latin typeface="Canva Sans"/>
              <a:ea typeface="Canva Sans"/>
              <a:cs typeface="Canva Sans"/>
              <a:sym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97286"/>
            <a:ext cx="18285112" cy="188280"/>
            <a:chOff x="0" y="0"/>
            <a:chExt cx="24380150" cy="251040"/>
          </a:xfrm>
        </p:grpSpPr>
        <p:sp>
          <p:nvSpPr>
            <p:cNvPr id="3" name="Freeform 3"/>
            <p:cNvSpPr/>
            <p:nvPr/>
          </p:nvSpPr>
          <p:spPr>
            <a:xfrm>
              <a:off x="0" y="0"/>
              <a:ext cx="24380189" cy="250825"/>
            </a:xfrm>
            <a:custGeom>
              <a:avLst/>
              <a:gdLst/>
              <a:ahLst/>
              <a:cxnLst/>
              <a:rect l="l" t="t" r="r" b="b"/>
              <a:pathLst>
                <a:path w="24380189" h="250825">
                  <a:moveTo>
                    <a:pt x="24380189" y="0"/>
                  </a:moveTo>
                  <a:lnTo>
                    <a:pt x="0" y="0"/>
                  </a:lnTo>
                  <a:lnTo>
                    <a:pt x="0" y="250825"/>
                  </a:lnTo>
                  <a:lnTo>
                    <a:pt x="24380189" y="250825"/>
                  </a:lnTo>
                  <a:lnTo>
                    <a:pt x="24380189" y="0"/>
                  </a:lnTo>
                  <a:close/>
                </a:path>
              </a:pathLst>
            </a:custGeom>
            <a:solidFill>
              <a:srgbClr val="D43D48"/>
            </a:solidFill>
          </p:spPr>
          <p:txBody>
            <a:bodyPr/>
            <a:lstStyle/>
            <a:p>
              <a:endParaRPr lang="es-ES_tradnl"/>
            </a:p>
          </p:txBody>
        </p:sp>
      </p:grpSp>
      <p:sp>
        <p:nvSpPr>
          <p:cNvPr id="4" name="Freeform 4"/>
          <p:cNvSpPr/>
          <p:nvPr/>
        </p:nvSpPr>
        <p:spPr>
          <a:xfrm>
            <a:off x="411810" y="322356"/>
            <a:ext cx="2461559" cy="860685"/>
          </a:xfrm>
          <a:custGeom>
            <a:avLst/>
            <a:gdLst/>
            <a:ahLst/>
            <a:cxnLst/>
            <a:rect l="l" t="t" r="r" b="b"/>
            <a:pathLst>
              <a:path w="2461559" h="860685">
                <a:moveTo>
                  <a:pt x="0" y="0"/>
                </a:moveTo>
                <a:lnTo>
                  <a:pt x="2461559" y="0"/>
                </a:lnTo>
                <a:lnTo>
                  <a:pt x="2461559" y="860685"/>
                </a:lnTo>
                <a:lnTo>
                  <a:pt x="0" y="86068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5" name="Freeform 5"/>
          <p:cNvSpPr/>
          <p:nvPr/>
        </p:nvSpPr>
        <p:spPr>
          <a:xfrm>
            <a:off x="11946549" y="228907"/>
            <a:ext cx="1415282" cy="1093626"/>
          </a:xfrm>
          <a:custGeom>
            <a:avLst/>
            <a:gdLst/>
            <a:ahLst/>
            <a:cxnLst/>
            <a:rect l="l" t="t" r="r" b="b"/>
            <a:pathLst>
              <a:path w="1415282" h="1093626">
                <a:moveTo>
                  <a:pt x="0" y="0"/>
                </a:moveTo>
                <a:lnTo>
                  <a:pt x="1415282" y="0"/>
                </a:lnTo>
                <a:lnTo>
                  <a:pt x="1415282" y="1093626"/>
                </a:lnTo>
                <a:lnTo>
                  <a:pt x="0" y="109362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6" name="Freeform 6"/>
          <p:cNvSpPr/>
          <p:nvPr/>
        </p:nvSpPr>
        <p:spPr>
          <a:xfrm>
            <a:off x="14156047" y="9237791"/>
            <a:ext cx="3610218" cy="640321"/>
          </a:xfrm>
          <a:custGeom>
            <a:avLst/>
            <a:gdLst/>
            <a:ahLst/>
            <a:cxnLst/>
            <a:rect l="l" t="t" r="r" b="b"/>
            <a:pathLst>
              <a:path w="3610218" h="640321">
                <a:moveTo>
                  <a:pt x="0" y="0"/>
                </a:moveTo>
                <a:lnTo>
                  <a:pt x="3610219" y="0"/>
                </a:lnTo>
                <a:lnTo>
                  <a:pt x="3610219" y="640322"/>
                </a:lnTo>
                <a:lnTo>
                  <a:pt x="0" y="64032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7" name="Freeform 7"/>
          <p:cNvSpPr/>
          <p:nvPr/>
        </p:nvSpPr>
        <p:spPr>
          <a:xfrm>
            <a:off x="13962006" y="175279"/>
            <a:ext cx="3998340" cy="1288167"/>
          </a:xfrm>
          <a:custGeom>
            <a:avLst/>
            <a:gdLst/>
            <a:ahLst/>
            <a:cxnLst/>
            <a:rect l="l" t="t" r="r" b="b"/>
            <a:pathLst>
              <a:path w="3998340" h="1288167">
                <a:moveTo>
                  <a:pt x="0" y="0"/>
                </a:moveTo>
                <a:lnTo>
                  <a:pt x="3998341" y="0"/>
                </a:lnTo>
                <a:lnTo>
                  <a:pt x="3998341" y="1288168"/>
                </a:lnTo>
                <a:lnTo>
                  <a:pt x="0" y="128816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8" name="TextBox 8"/>
          <p:cNvSpPr txBox="1"/>
          <p:nvPr/>
        </p:nvSpPr>
        <p:spPr>
          <a:xfrm>
            <a:off x="3550276" y="1561878"/>
            <a:ext cx="11368980" cy="1652263"/>
          </a:xfrm>
          <a:prstGeom prst="rect">
            <a:avLst/>
          </a:prstGeom>
        </p:spPr>
        <p:txBody>
          <a:bodyPr lIns="0" tIns="0" rIns="0" bIns="0" rtlCol="0" anchor="t">
            <a:spAutoFit/>
          </a:bodyPr>
          <a:lstStyle/>
          <a:p>
            <a:pPr algn="ctr">
              <a:lnSpc>
                <a:spcPts val="8539"/>
              </a:lnSpc>
            </a:pPr>
            <a:r>
              <a:rPr lang="en-US" sz="6099" dirty="0" err="1">
                <a:solidFill>
                  <a:srgbClr val="000000"/>
                </a:solidFill>
                <a:latin typeface="Canva Sans Bold"/>
                <a:ea typeface="Canva Sans Bold"/>
                <a:cs typeface="Canva Sans Bold"/>
                <a:sym typeface="Canva Sans Bold"/>
              </a:rPr>
              <a:t>Potenciales</a:t>
            </a:r>
            <a:r>
              <a:rPr lang="en-US" sz="6099" dirty="0">
                <a:solidFill>
                  <a:srgbClr val="000000"/>
                </a:solidFill>
                <a:latin typeface="Canva Sans Bold"/>
                <a:ea typeface="Canva Sans Bold"/>
                <a:cs typeface="Canva Sans Bold"/>
                <a:sym typeface="Canva Sans Bold"/>
              </a:rPr>
              <a:t> </a:t>
            </a:r>
            <a:r>
              <a:rPr lang="en-US" sz="6099" dirty="0" err="1">
                <a:solidFill>
                  <a:srgbClr val="000000"/>
                </a:solidFill>
                <a:latin typeface="Canva Sans Bold"/>
                <a:ea typeface="Canva Sans Bold"/>
                <a:cs typeface="Canva Sans Bold"/>
                <a:sym typeface="Canva Sans Bold"/>
              </a:rPr>
              <a:t>productos</a:t>
            </a:r>
            <a:r>
              <a:rPr lang="en-US" sz="6099" dirty="0">
                <a:solidFill>
                  <a:srgbClr val="000000"/>
                </a:solidFill>
                <a:latin typeface="Canva Sans Bold"/>
                <a:ea typeface="Canva Sans Bold"/>
                <a:cs typeface="Canva Sans Bold"/>
                <a:sym typeface="Canva Sans Bold"/>
              </a:rPr>
              <a:t> </a:t>
            </a:r>
          </a:p>
          <a:p>
            <a:pPr algn="ctr">
              <a:lnSpc>
                <a:spcPts val="4620"/>
              </a:lnSpc>
            </a:pPr>
            <a:r>
              <a:rPr lang="en-US" sz="3300" dirty="0">
                <a:solidFill>
                  <a:srgbClr val="000000"/>
                </a:solidFill>
                <a:latin typeface="Canva Sans Bold"/>
                <a:ea typeface="Canva Sans Bold"/>
                <a:cs typeface="Canva Sans Bold"/>
                <a:sym typeface="Canva Sans Bold"/>
              </a:rPr>
              <a:t>(</a:t>
            </a:r>
            <a:r>
              <a:rPr lang="en-US" sz="3300" dirty="0" err="1">
                <a:solidFill>
                  <a:srgbClr val="000000"/>
                </a:solidFill>
                <a:latin typeface="Canva Sans Bold"/>
                <a:ea typeface="Canva Sans Bold"/>
                <a:cs typeface="Canva Sans Bold"/>
                <a:sym typeface="Canva Sans Bold"/>
              </a:rPr>
              <a:t>articulados</a:t>
            </a:r>
            <a:r>
              <a:rPr lang="en-US" sz="3300" dirty="0">
                <a:solidFill>
                  <a:srgbClr val="000000"/>
                </a:solidFill>
                <a:latin typeface="Canva Sans Bold"/>
                <a:ea typeface="Canva Sans Bold"/>
                <a:cs typeface="Canva Sans Bold"/>
                <a:sym typeface="Canva Sans Bold"/>
              </a:rPr>
              <a:t> con </a:t>
            </a:r>
            <a:r>
              <a:rPr lang="en-US" sz="3300" dirty="0" err="1">
                <a:solidFill>
                  <a:srgbClr val="000000"/>
                </a:solidFill>
                <a:latin typeface="Canva Sans Bold"/>
                <a:ea typeface="Canva Sans Bold"/>
                <a:cs typeface="Canva Sans Bold"/>
                <a:sym typeface="Canva Sans Bold"/>
              </a:rPr>
              <a:t>el</a:t>
            </a:r>
            <a:r>
              <a:rPr lang="en-US" sz="3300" dirty="0">
                <a:solidFill>
                  <a:srgbClr val="000000"/>
                </a:solidFill>
                <a:latin typeface="Canva Sans Bold"/>
                <a:ea typeface="Canva Sans Bold"/>
                <a:cs typeface="Canva Sans Bold"/>
                <a:sym typeface="Canva Sans Bold"/>
              </a:rPr>
              <a:t> </a:t>
            </a:r>
            <a:r>
              <a:rPr lang="en-US" sz="3300" dirty="0" err="1">
                <a:solidFill>
                  <a:srgbClr val="000000"/>
                </a:solidFill>
                <a:latin typeface="Canva Sans Bold"/>
                <a:ea typeface="Canva Sans Bold"/>
                <a:cs typeface="Canva Sans Bold"/>
                <a:sym typeface="Canva Sans Bold"/>
              </a:rPr>
              <a:t>Modelo</a:t>
            </a:r>
            <a:r>
              <a:rPr lang="en-US" sz="3300" dirty="0">
                <a:solidFill>
                  <a:srgbClr val="000000"/>
                </a:solidFill>
                <a:latin typeface="Canva Sans Bold"/>
                <a:ea typeface="Canva Sans Bold"/>
                <a:cs typeface="Canva Sans Bold"/>
                <a:sym typeface="Canva Sans Bold"/>
              </a:rPr>
              <a:t> de </a:t>
            </a:r>
            <a:r>
              <a:rPr lang="en-US" sz="3300" dirty="0" err="1">
                <a:solidFill>
                  <a:srgbClr val="000000"/>
                </a:solidFill>
                <a:latin typeface="Canva Sans Bold"/>
                <a:ea typeface="Canva Sans Bold"/>
                <a:cs typeface="Canva Sans Bold"/>
                <a:sym typeface="Canva Sans Bold"/>
              </a:rPr>
              <a:t>Medición</a:t>
            </a:r>
            <a:r>
              <a:rPr lang="en-US" sz="3300" dirty="0">
                <a:solidFill>
                  <a:srgbClr val="000000"/>
                </a:solidFill>
                <a:latin typeface="Canva Sans Bold"/>
                <a:ea typeface="Canva Sans Bold"/>
                <a:cs typeface="Canva Sans Bold"/>
                <a:sym typeface="Canva Sans Bold"/>
              </a:rPr>
              <a:t> de </a:t>
            </a:r>
            <a:r>
              <a:rPr lang="en-US" sz="3300" dirty="0" err="1">
                <a:solidFill>
                  <a:srgbClr val="000000"/>
                </a:solidFill>
                <a:latin typeface="Canva Sans Bold"/>
                <a:ea typeface="Canva Sans Bold"/>
                <a:cs typeface="Canva Sans Bold"/>
                <a:sym typeface="Canva Sans Bold"/>
              </a:rPr>
              <a:t>Minciencias</a:t>
            </a:r>
            <a:r>
              <a:rPr lang="en-US" sz="3300" dirty="0">
                <a:solidFill>
                  <a:srgbClr val="000000"/>
                </a:solidFill>
                <a:latin typeface="Canva Sans Bold"/>
                <a:ea typeface="Canva Sans Bold"/>
                <a:cs typeface="Canva Sans Bold"/>
                <a:sym typeface="Canva Sans Bold"/>
              </a:rPr>
              <a:t>)</a:t>
            </a:r>
          </a:p>
        </p:txBody>
      </p:sp>
      <p:sp>
        <p:nvSpPr>
          <p:cNvPr id="9" name="TextBox 9"/>
          <p:cNvSpPr txBox="1"/>
          <p:nvPr/>
        </p:nvSpPr>
        <p:spPr>
          <a:xfrm>
            <a:off x="509186" y="4126031"/>
            <a:ext cx="17451161" cy="6054334"/>
          </a:xfrm>
          <a:prstGeom prst="rect">
            <a:avLst/>
          </a:prstGeom>
        </p:spPr>
        <p:txBody>
          <a:bodyPr lIns="0" tIns="0" rIns="0" bIns="0" rtlCol="0" anchor="t">
            <a:spAutoFit/>
          </a:bodyPr>
          <a:lstStyle/>
          <a:p>
            <a:pPr marL="678009" lvl="1" indent="-339005" algn="just">
              <a:lnSpc>
                <a:spcPts val="4396"/>
              </a:lnSpc>
              <a:buFont typeface="Arial"/>
              <a:buChar char="•"/>
            </a:pPr>
            <a:r>
              <a:rPr lang="en-US" sz="3140">
                <a:solidFill>
                  <a:srgbClr val="000000"/>
                </a:solidFill>
                <a:latin typeface="Canva Sans"/>
                <a:ea typeface="Canva Sans"/>
                <a:cs typeface="Canva Sans"/>
                <a:sym typeface="Canva Sans"/>
              </a:rPr>
              <a:t>Artículos resultado de investigación.</a:t>
            </a:r>
          </a:p>
          <a:p>
            <a:pPr marL="678009" lvl="1" indent="-339005" algn="just">
              <a:lnSpc>
                <a:spcPts val="4396"/>
              </a:lnSpc>
              <a:buFont typeface="Arial"/>
              <a:buChar char="•"/>
            </a:pPr>
            <a:r>
              <a:rPr lang="en-US" sz="3140">
                <a:solidFill>
                  <a:srgbClr val="000000"/>
                </a:solidFill>
                <a:latin typeface="Canva Sans"/>
                <a:ea typeface="Canva Sans"/>
                <a:cs typeface="Canva Sans"/>
                <a:sym typeface="Canva Sans"/>
              </a:rPr>
              <a:t>Procesos de apropiación social del conocimiento para la generación de insumos de política pública y normatividad (políticas púbicas, normatividad, leyes, etc).</a:t>
            </a:r>
          </a:p>
          <a:p>
            <a:pPr marL="678009" lvl="1" indent="-339005" algn="just">
              <a:lnSpc>
                <a:spcPts val="4396"/>
              </a:lnSpc>
              <a:buFont typeface="Arial"/>
              <a:buChar char="•"/>
            </a:pPr>
            <a:r>
              <a:rPr lang="en-US" sz="3140">
                <a:solidFill>
                  <a:srgbClr val="000000"/>
                </a:solidFill>
                <a:latin typeface="Canva Sans"/>
                <a:ea typeface="Canva Sans"/>
                <a:cs typeface="Canva Sans"/>
                <a:sym typeface="Canva Sans"/>
              </a:rPr>
              <a:t>Eventos científicos con componente de apropiación</a:t>
            </a:r>
          </a:p>
          <a:p>
            <a:pPr marL="678009" lvl="1" indent="-339005" algn="just">
              <a:lnSpc>
                <a:spcPts val="4396"/>
              </a:lnSpc>
              <a:buFont typeface="Arial"/>
              <a:buChar char="•"/>
            </a:pPr>
            <a:r>
              <a:rPr lang="en-US" sz="3140">
                <a:solidFill>
                  <a:srgbClr val="000000"/>
                </a:solidFill>
                <a:latin typeface="Canva Sans"/>
                <a:ea typeface="Canva Sans"/>
                <a:cs typeface="Canva Sans"/>
                <a:sym typeface="Canva Sans"/>
              </a:rPr>
              <a:t>Participaciones en redes de conocimiento.</a:t>
            </a:r>
          </a:p>
          <a:p>
            <a:pPr marL="678009" lvl="1" indent="-339005" algn="just">
              <a:lnSpc>
                <a:spcPts val="4396"/>
              </a:lnSpc>
              <a:buFont typeface="Arial"/>
              <a:buChar char="•"/>
            </a:pPr>
            <a:r>
              <a:rPr lang="en-US" sz="3140">
                <a:solidFill>
                  <a:srgbClr val="000000"/>
                </a:solidFill>
                <a:latin typeface="Canva Sans"/>
                <a:ea typeface="Canva Sans"/>
                <a:cs typeface="Canva Sans"/>
                <a:sym typeface="Canva Sans"/>
              </a:rPr>
              <a:t>Documentos de trabajo (working papers).</a:t>
            </a:r>
          </a:p>
          <a:p>
            <a:pPr marL="678009" lvl="1" indent="-339005" algn="just">
              <a:lnSpc>
                <a:spcPts val="4396"/>
              </a:lnSpc>
              <a:buFont typeface="Arial"/>
              <a:buChar char="•"/>
            </a:pPr>
            <a:r>
              <a:rPr lang="en-US" sz="3140">
                <a:solidFill>
                  <a:srgbClr val="000000"/>
                </a:solidFill>
                <a:latin typeface="Canva Sans"/>
                <a:ea typeface="Canva Sans"/>
                <a:cs typeface="Canva Sans"/>
                <a:sym typeface="Canva Sans"/>
              </a:rPr>
              <a:t>Informes finales de investigación.</a:t>
            </a:r>
          </a:p>
          <a:p>
            <a:pPr marL="678009" lvl="1" indent="-339005" algn="just">
              <a:lnSpc>
                <a:spcPts val="4396"/>
              </a:lnSpc>
              <a:buFont typeface="Arial"/>
              <a:buChar char="•"/>
            </a:pPr>
            <a:r>
              <a:rPr lang="en-US" sz="3140">
                <a:solidFill>
                  <a:srgbClr val="000000"/>
                </a:solidFill>
                <a:latin typeface="Canva Sans"/>
                <a:ea typeface="Canva Sans"/>
                <a:cs typeface="Canva Sans"/>
                <a:sym typeface="Canva Sans"/>
              </a:rPr>
              <a:t>Contenidos Multiformato de Divulgación Pública de la Ciencia.</a:t>
            </a:r>
          </a:p>
          <a:p>
            <a:pPr marL="678009" lvl="1" indent="-339005" algn="just">
              <a:lnSpc>
                <a:spcPts val="4396"/>
              </a:lnSpc>
              <a:buFont typeface="Arial"/>
              <a:buChar char="•"/>
            </a:pPr>
            <a:r>
              <a:rPr lang="en-US" sz="3140">
                <a:solidFill>
                  <a:srgbClr val="000000"/>
                </a:solidFill>
                <a:latin typeface="Canva Sans"/>
                <a:ea typeface="Canva Sans"/>
                <a:cs typeface="Canva Sans"/>
                <a:sym typeface="Canva Sans"/>
              </a:rPr>
              <a:t>Publicaciones editoriales no especializada.</a:t>
            </a:r>
          </a:p>
          <a:p>
            <a:pPr marL="678009" lvl="1" indent="-339005" algn="just">
              <a:lnSpc>
                <a:spcPts val="4396"/>
              </a:lnSpc>
              <a:buFont typeface="Arial"/>
              <a:buChar char="•"/>
            </a:pPr>
            <a:r>
              <a:rPr lang="en-US" sz="3140">
                <a:solidFill>
                  <a:srgbClr val="000000"/>
                </a:solidFill>
                <a:latin typeface="Canva Sans"/>
                <a:ea typeface="Canva Sans"/>
                <a:cs typeface="Canva Sans"/>
                <a:sym typeface="Canva Sans"/>
              </a:rPr>
              <a:t>Desarrollos web.</a:t>
            </a:r>
          </a:p>
          <a:p>
            <a:pPr algn="just">
              <a:lnSpc>
                <a:spcPts val="4396"/>
              </a:lnSpc>
            </a:pPr>
            <a:endParaRPr lang="en-US" sz="3140">
              <a:solidFill>
                <a:srgbClr val="000000"/>
              </a:solidFill>
              <a:latin typeface="Canva Sans"/>
              <a:ea typeface="Canva Sans"/>
              <a:cs typeface="Canva Sans"/>
              <a:sym typeface="Canv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97286"/>
            <a:ext cx="18285112" cy="188280"/>
            <a:chOff x="0" y="0"/>
            <a:chExt cx="24380150" cy="251040"/>
          </a:xfrm>
        </p:grpSpPr>
        <p:sp>
          <p:nvSpPr>
            <p:cNvPr id="3" name="Freeform 3"/>
            <p:cNvSpPr/>
            <p:nvPr/>
          </p:nvSpPr>
          <p:spPr>
            <a:xfrm>
              <a:off x="0" y="0"/>
              <a:ext cx="24380189" cy="250825"/>
            </a:xfrm>
            <a:custGeom>
              <a:avLst/>
              <a:gdLst/>
              <a:ahLst/>
              <a:cxnLst/>
              <a:rect l="l" t="t" r="r" b="b"/>
              <a:pathLst>
                <a:path w="24380189" h="250825">
                  <a:moveTo>
                    <a:pt x="24380189" y="0"/>
                  </a:moveTo>
                  <a:lnTo>
                    <a:pt x="0" y="0"/>
                  </a:lnTo>
                  <a:lnTo>
                    <a:pt x="0" y="250825"/>
                  </a:lnTo>
                  <a:lnTo>
                    <a:pt x="24380189" y="250825"/>
                  </a:lnTo>
                  <a:lnTo>
                    <a:pt x="24380189" y="0"/>
                  </a:lnTo>
                  <a:close/>
                </a:path>
              </a:pathLst>
            </a:custGeom>
            <a:solidFill>
              <a:srgbClr val="D43D48"/>
            </a:solidFill>
          </p:spPr>
          <p:txBody>
            <a:bodyPr/>
            <a:lstStyle/>
            <a:p>
              <a:endParaRPr lang="es-ES_tradnl"/>
            </a:p>
          </p:txBody>
        </p:sp>
      </p:grpSp>
      <p:sp>
        <p:nvSpPr>
          <p:cNvPr id="4" name="Freeform 4"/>
          <p:cNvSpPr/>
          <p:nvPr/>
        </p:nvSpPr>
        <p:spPr>
          <a:xfrm>
            <a:off x="411810" y="322356"/>
            <a:ext cx="2461559" cy="860685"/>
          </a:xfrm>
          <a:custGeom>
            <a:avLst/>
            <a:gdLst/>
            <a:ahLst/>
            <a:cxnLst/>
            <a:rect l="l" t="t" r="r" b="b"/>
            <a:pathLst>
              <a:path w="2461559" h="860685">
                <a:moveTo>
                  <a:pt x="0" y="0"/>
                </a:moveTo>
                <a:lnTo>
                  <a:pt x="2461559" y="0"/>
                </a:lnTo>
                <a:lnTo>
                  <a:pt x="2461559" y="860685"/>
                </a:lnTo>
                <a:lnTo>
                  <a:pt x="0" y="86068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5" name="Freeform 5"/>
          <p:cNvSpPr/>
          <p:nvPr/>
        </p:nvSpPr>
        <p:spPr>
          <a:xfrm>
            <a:off x="11946549" y="228907"/>
            <a:ext cx="1415282" cy="1093626"/>
          </a:xfrm>
          <a:custGeom>
            <a:avLst/>
            <a:gdLst/>
            <a:ahLst/>
            <a:cxnLst/>
            <a:rect l="l" t="t" r="r" b="b"/>
            <a:pathLst>
              <a:path w="1415282" h="1093626">
                <a:moveTo>
                  <a:pt x="0" y="0"/>
                </a:moveTo>
                <a:lnTo>
                  <a:pt x="1415282" y="0"/>
                </a:lnTo>
                <a:lnTo>
                  <a:pt x="1415282" y="1093626"/>
                </a:lnTo>
                <a:lnTo>
                  <a:pt x="0" y="109362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6" name="Freeform 6"/>
          <p:cNvSpPr/>
          <p:nvPr/>
        </p:nvSpPr>
        <p:spPr>
          <a:xfrm>
            <a:off x="14156047" y="9237791"/>
            <a:ext cx="3610218" cy="640321"/>
          </a:xfrm>
          <a:custGeom>
            <a:avLst/>
            <a:gdLst/>
            <a:ahLst/>
            <a:cxnLst/>
            <a:rect l="l" t="t" r="r" b="b"/>
            <a:pathLst>
              <a:path w="3610218" h="640321">
                <a:moveTo>
                  <a:pt x="0" y="0"/>
                </a:moveTo>
                <a:lnTo>
                  <a:pt x="3610219" y="0"/>
                </a:lnTo>
                <a:lnTo>
                  <a:pt x="3610219" y="640322"/>
                </a:lnTo>
                <a:lnTo>
                  <a:pt x="0" y="64032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7" name="Freeform 7"/>
          <p:cNvSpPr/>
          <p:nvPr/>
        </p:nvSpPr>
        <p:spPr>
          <a:xfrm>
            <a:off x="13962006" y="175279"/>
            <a:ext cx="3998340" cy="1288167"/>
          </a:xfrm>
          <a:custGeom>
            <a:avLst/>
            <a:gdLst/>
            <a:ahLst/>
            <a:cxnLst/>
            <a:rect l="l" t="t" r="r" b="b"/>
            <a:pathLst>
              <a:path w="3998340" h="1288167">
                <a:moveTo>
                  <a:pt x="0" y="0"/>
                </a:moveTo>
                <a:lnTo>
                  <a:pt x="3998341" y="0"/>
                </a:lnTo>
                <a:lnTo>
                  <a:pt x="3998341" y="1288168"/>
                </a:lnTo>
                <a:lnTo>
                  <a:pt x="0" y="128816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8" name="Freeform 8"/>
          <p:cNvSpPr/>
          <p:nvPr/>
        </p:nvSpPr>
        <p:spPr>
          <a:xfrm>
            <a:off x="1642589" y="4302303"/>
            <a:ext cx="4764188" cy="3781574"/>
          </a:xfrm>
          <a:custGeom>
            <a:avLst/>
            <a:gdLst/>
            <a:ahLst/>
            <a:cxnLst/>
            <a:rect l="l" t="t" r="r" b="b"/>
            <a:pathLst>
              <a:path w="4764188" h="3781574">
                <a:moveTo>
                  <a:pt x="0" y="0"/>
                </a:moveTo>
                <a:lnTo>
                  <a:pt x="4764188" y="0"/>
                </a:lnTo>
                <a:lnTo>
                  <a:pt x="4764188" y="3781574"/>
                </a:lnTo>
                <a:lnTo>
                  <a:pt x="0" y="3781574"/>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9" name="TextBox 9"/>
          <p:cNvSpPr txBox="1"/>
          <p:nvPr/>
        </p:nvSpPr>
        <p:spPr>
          <a:xfrm>
            <a:off x="0" y="1852486"/>
            <a:ext cx="18288000" cy="2095500"/>
          </a:xfrm>
          <a:prstGeom prst="rect">
            <a:avLst/>
          </a:prstGeom>
        </p:spPr>
        <p:txBody>
          <a:bodyPr lIns="0" tIns="0" rIns="0" bIns="0" rtlCol="0" anchor="t">
            <a:spAutoFit/>
          </a:bodyPr>
          <a:lstStyle/>
          <a:p>
            <a:pPr algn="ctr">
              <a:lnSpc>
                <a:spcPts val="8400"/>
              </a:lnSpc>
            </a:pPr>
            <a:r>
              <a:rPr lang="en-US" sz="6000">
                <a:solidFill>
                  <a:srgbClr val="000000"/>
                </a:solidFill>
                <a:latin typeface="Canva Sans Bold"/>
                <a:ea typeface="Canva Sans Bold"/>
                <a:cs typeface="Canva Sans Bold"/>
                <a:sym typeface="Canva Sans Bold"/>
              </a:rPr>
              <a:t>Objetivo del Observatorio y Semillero de investigación (articulación)</a:t>
            </a:r>
          </a:p>
        </p:txBody>
      </p:sp>
      <p:sp>
        <p:nvSpPr>
          <p:cNvPr id="10" name="TextBox 10"/>
          <p:cNvSpPr txBox="1"/>
          <p:nvPr/>
        </p:nvSpPr>
        <p:spPr>
          <a:xfrm>
            <a:off x="8720240" y="4974395"/>
            <a:ext cx="7867900" cy="2370716"/>
          </a:xfrm>
          <a:prstGeom prst="rect">
            <a:avLst/>
          </a:prstGeom>
        </p:spPr>
        <p:txBody>
          <a:bodyPr lIns="0" tIns="0" rIns="0" bIns="0" rtlCol="0" anchor="t">
            <a:spAutoFit/>
          </a:bodyPr>
          <a:lstStyle/>
          <a:p>
            <a:pPr algn="ctr">
              <a:lnSpc>
                <a:spcPts val="4778"/>
              </a:lnSpc>
            </a:pPr>
            <a:r>
              <a:rPr lang="en-US" sz="3413">
                <a:solidFill>
                  <a:srgbClr val="000000"/>
                </a:solidFill>
                <a:latin typeface="Canva Sans Bold"/>
                <a:ea typeface="Canva Sans Bold"/>
                <a:cs typeface="Canva Sans Bold"/>
                <a:sym typeface="Canva Sans Bold"/>
              </a:rPr>
              <a:t>Establecer un proyecto metodológico que permita transferir el conocimiento de la UNP y mitigar los riesgos operacionales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097286"/>
            <a:ext cx="18285112" cy="188280"/>
            <a:chOff x="0" y="0"/>
            <a:chExt cx="24380150" cy="251040"/>
          </a:xfrm>
        </p:grpSpPr>
        <p:sp>
          <p:nvSpPr>
            <p:cNvPr id="3" name="Freeform 3"/>
            <p:cNvSpPr/>
            <p:nvPr/>
          </p:nvSpPr>
          <p:spPr>
            <a:xfrm>
              <a:off x="0" y="0"/>
              <a:ext cx="24380189" cy="250825"/>
            </a:xfrm>
            <a:custGeom>
              <a:avLst/>
              <a:gdLst/>
              <a:ahLst/>
              <a:cxnLst/>
              <a:rect l="l" t="t" r="r" b="b"/>
              <a:pathLst>
                <a:path w="24380189" h="250825">
                  <a:moveTo>
                    <a:pt x="24380189" y="0"/>
                  </a:moveTo>
                  <a:lnTo>
                    <a:pt x="0" y="0"/>
                  </a:lnTo>
                  <a:lnTo>
                    <a:pt x="0" y="250825"/>
                  </a:lnTo>
                  <a:lnTo>
                    <a:pt x="24380189" y="250825"/>
                  </a:lnTo>
                  <a:lnTo>
                    <a:pt x="24380189" y="0"/>
                  </a:lnTo>
                  <a:close/>
                </a:path>
              </a:pathLst>
            </a:custGeom>
            <a:solidFill>
              <a:srgbClr val="D43D48"/>
            </a:solidFill>
          </p:spPr>
          <p:txBody>
            <a:bodyPr/>
            <a:lstStyle/>
            <a:p>
              <a:endParaRPr lang="es-ES_tradnl"/>
            </a:p>
          </p:txBody>
        </p:sp>
      </p:grpSp>
      <p:sp>
        <p:nvSpPr>
          <p:cNvPr id="4" name="Freeform 4"/>
          <p:cNvSpPr/>
          <p:nvPr/>
        </p:nvSpPr>
        <p:spPr>
          <a:xfrm>
            <a:off x="411810" y="322356"/>
            <a:ext cx="2461559" cy="860685"/>
          </a:xfrm>
          <a:custGeom>
            <a:avLst/>
            <a:gdLst/>
            <a:ahLst/>
            <a:cxnLst/>
            <a:rect l="l" t="t" r="r" b="b"/>
            <a:pathLst>
              <a:path w="2461559" h="860685">
                <a:moveTo>
                  <a:pt x="0" y="0"/>
                </a:moveTo>
                <a:lnTo>
                  <a:pt x="2461559" y="0"/>
                </a:lnTo>
                <a:lnTo>
                  <a:pt x="2461559" y="860685"/>
                </a:lnTo>
                <a:lnTo>
                  <a:pt x="0" y="86068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5" name="Freeform 5"/>
          <p:cNvSpPr/>
          <p:nvPr/>
        </p:nvSpPr>
        <p:spPr>
          <a:xfrm>
            <a:off x="11946549" y="228907"/>
            <a:ext cx="1415282" cy="1093626"/>
          </a:xfrm>
          <a:custGeom>
            <a:avLst/>
            <a:gdLst/>
            <a:ahLst/>
            <a:cxnLst/>
            <a:rect l="l" t="t" r="r" b="b"/>
            <a:pathLst>
              <a:path w="1415282" h="1093626">
                <a:moveTo>
                  <a:pt x="0" y="0"/>
                </a:moveTo>
                <a:lnTo>
                  <a:pt x="1415282" y="0"/>
                </a:lnTo>
                <a:lnTo>
                  <a:pt x="1415282" y="1093626"/>
                </a:lnTo>
                <a:lnTo>
                  <a:pt x="0" y="1093626"/>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6" name="Freeform 6"/>
          <p:cNvSpPr/>
          <p:nvPr/>
        </p:nvSpPr>
        <p:spPr>
          <a:xfrm>
            <a:off x="14156047" y="9237791"/>
            <a:ext cx="3610218" cy="640321"/>
          </a:xfrm>
          <a:custGeom>
            <a:avLst/>
            <a:gdLst/>
            <a:ahLst/>
            <a:cxnLst/>
            <a:rect l="l" t="t" r="r" b="b"/>
            <a:pathLst>
              <a:path w="3610218" h="640321">
                <a:moveTo>
                  <a:pt x="0" y="0"/>
                </a:moveTo>
                <a:lnTo>
                  <a:pt x="3610219" y="0"/>
                </a:lnTo>
                <a:lnTo>
                  <a:pt x="3610219" y="640322"/>
                </a:lnTo>
                <a:lnTo>
                  <a:pt x="0" y="640322"/>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7" name="Freeform 7"/>
          <p:cNvSpPr/>
          <p:nvPr/>
        </p:nvSpPr>
        <p:spPr>
          <a:xfrm>
            <a:off x="13962006" y="175279"/>
            <a:ext cx="3998340" cy="1288167"/>
          </a:xfrm>
          <a:custGeom>
            <a:avLst/>
            <a:gdLst/>
            <a:ahLst/>
            <a:cxnLst/>
            <a:rect l="l" t="t" r="r" b="b"/>
            <a:pathLst>
              <a:path w="3998340" h="1288167">
                <a:moveTo>
                  <a:pt x="0" y="0"/>
                </a:moveTo>
                <a:lnTo>
                  <a:pt x="3998341" y="0"/>
                </a:lnTo>
                <a:lnTo>
                  <a:pt x="3998341" y="1288168"/>
                </a:lnTo>
                <a:lnTo>
                  <a:pt x="0" y="1288168"/>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s-ES_tradnl"/>
          </a:p>
        </p:txBody>
      </p:sp>
      <p:sp>
        <p:nvSpPr>
          <p:cNvPr id="8" name="TextBox 8"/>
          <p:cNvSpPr txBox="1"/>
          <p:nvPr/>
        </p:nvSpPr>
        <p:spPr>
          <a:xfrm rot="-5400000">
            <a:off x="5994147" y="5530938"/>
            <a:ext cx="3038818" cy="879594"/>
          </a:xfrm>
          <a:prstGeom prst="rect">
            <a:avLst/>
          </a:prstGeom>
        </p:spPr>
        <p:txBody>
          <a:bodyPr lIns="0" tIns="0" rIns="0" bIns="0" rtlCol="0" anchor="t">
            <a:spAutoFit/>
          </a:bodyPr>
          <a:lstStyle/>
          <a:p>
            <a:pPr algn="ctr">
              <a:lnSpc>
                <a:spcPts val="3219"/>
              </a:lnSpc>
            </a:pPr>
            <a:r>
              <a:rPr lang="en-US" sz="2683" spc="4">
                <a:solidFill>
                  <a:srgbClr val="FFFFFF"/>
                </a:solidFill>
                <a:latin typeface="DejaVu Sans Bold"/>
                <a:ea typeface="DejaVu Sans Bold"/>
                <a:cs typeface="DejaVu Sans Bold"/>
                <a:sym typeface="DejaVu Sans Bold"/>
              </a:rPr>
              <a:t>Decreto Ley 1567</a:t>
            </a:r>
          </a:p>
          <a:p>
            <a:pPr algn="ctr">
              <a:lnSpc>
                <a:spcPts val="3219"/>
              </a:lnSpc>
            </a:pPr>
            <a:r>
              <a:rPr lang="en-US" sz="2683" spc="4">
                <a:solidFill>
                  <a:srgbClr val="FFFFFF"/>
                </a:solidFill>
                <a:latin typeface="DejaVu Sans Bold"/>
                <a:ea typeface="DejaVu Sans Bold"/>
                <a:cs typeface="DejaVu Sans Bold"/>
                <a:sym typeface="DejaVu Sans Bold"/>
              </a:rPr>
              <a:t>de 1998</a:t>
            </a:r>
          </a:p>
        </p:txBody>
      </p:sp>
      <p:sp>
        <p:nvSpPr>
          <p:cNvPr id="9" name="TextBox 9"/>
          <p:cNvSpPr txBox="1"/>
          <p:nvPr/>
        </p:nvSpPr>
        <p:spPr>
          <a:xfrm>
            <a:off x="1589717" y="3117826"/>
            <a:ext cx="15669583" cy="6773187"/>
          </a:xfrm>
          <a:prstGeom prst="rect">
            <a:avLst/>
          </a:prstGeom>
        </p:spPr>
        <p:txBody>
          <a:bodyPr lIns="0" tIns="0" rIns="0" bIns="0" rtlCol="0" anchor="t">
            <a:spAutoFit/>
          </a:bodyPr>
          <a:lstStyle/>
          <a:p>
            <a:pPr algn="just">
              <a:lnSpc>
                <a:spcPts val="4144"/>
              </a:lnSpc>
            </a:pPr>
            <a:r>
              <a:rPr lang="en-US" sz="2960">
                <a:solidFill>
                  <a:srgbClr val="000000"/>
                </a:solidFill>
                <a:latin typeface="Canva Sans"/>
                <a:ea typeface="Canva Sans"/>
                <a:cs typeface="Canva Sans"/>
                <a:sym typeface="Canva Sans"/>
              </a:rPr>
              <a:t>Estructurar organizacional y operativamente el Observatorio y Semillero de Investigación.</a:t>
            </a:r>
          </a:p>
          <a:p>
            <a:pPr algn="just">
              <a:lnSpc>
                <a:spcPts val="4144"/>
              </a:lnSpc>
            </a:pPr>
            <a:endParaRPr lang="en-US" sz="2960">
              <a:solidFill>
                <a:srgbClr val="000000"/>
              </a:solidFill>
              <a:latin typeface="Canva Sans"/>
              <a:ea typeface="Canva Sans"/>
              <a:cs typeface="Canva Sans"/>
              <a:sym typeface="Canva Sans"/>
            </a:endParaRPr>
          </a:p>
          <a:p>
            <a:pPr algn="just">
              <a:lnSpc>
                <a:spcPts val="4144"/>
              </a:lnSpc>
            </a:pPr>
            <a:r>
              <a:rPr lang="en-US" sz="2960">
                <a:solidFill>
                  <a:srgbClr val="000000"/>
                </a:solidFill>
                <a:latin typeface="Canva Sans"/>
                <a:ea typeface="Canva Sans"/>
                <a:cs typeface="Canva Sans"/>
                <a:sym typeface="Canva Sans"/>
              </a:rPr>
              <a:t>Identificar y seleccionar proyectos investigativos de interés. </a:t>
            </a:r>
          </a:p>
          <a:p>
            <a:pPr algn="just">
              <a:lnSpc>
                <a:spcPts val="4144"/>
              </a:lnSpc>
            </a:pPr>
            <a:endParaRPr lang="en-US" sz="2960">
              <a:solidFill>
                <a:srgbClr val="000000"/>
              </a:solidFill>
              <a:latin typeface="Canva Sans"/>
              <a:ea typeface="Canva Sans"/>
              <a:cs typeface="Canva Sans"/>
              <a:sym typeface="Canva Sans"/>
            </a:endParaRPr>
          </a:p>
          <a:p>
            <a:pPr algn="just">
              <a:lnSpc>
                <a:spcPts val="4144"/>
              </a:lnSpc>
            </a:pPr>
            <a:r>
              <a:rPr lang="en-US" sz="2960">
                <a:solidFill>
                  <a:srgbClr val="000000"/>
                </a:solidFill>
                <a:latin typeface="Canva Sans"/>
                <a:ea typeface="Canva Sans"/>
                <a:cs typeface="Canva Sans"/>
                <a:sym typeface="Canva Sans"/>
              </a:rPr>
              <a:t>Recopilar, analizar y difundir datos para el desarrollo de procesos de investigación (analítica de datos).</a:t>
            </a:r>
          </a:p>
          <a:p>
            <a:pPr algn="just">
              <a:lnSpc>
                <a:spcPts val="4144"/>
              </a:lnSpc>
            </a:pPr>
            <a:endParaRPr lang="en-US" sz="2960">
              <a:solidFill>
                <a:srgbClr val="000000"/>
              </a:solidFill>
              <a:latin typeface="Canva Sans"/>
              <a:ea typeface="Canva Sans"/>
              <a:cs typeface="Canva Sans"/>
              <a:sym typeface="Canva Sans"/>
            </a:endParaRPr>
          </a:p>
          <a:p>
            <a:pPr algn="just">
              <a:lnSpc>
                <a:spcPts val="4144"/>
              </a:lnSpc>
            </a:pPr>
            <a:r>
              <a:rPr lang="en-US" sz="2960">
                <a:solidFill>
                  <a:srgbClr val="000000"/>
                </a:solidFill>
                <a:latin typeface="Canva Sans"/>
                <a:ea typeface="Canva Sans"/>
                <a:cs typeface="Canva Sans"/>
                <a:sym typeface="Canva Sans"/>
              </a:rPr>
              <a:t>Desarrollo de competencias investigativas para los miembros del semillero por medio de un modelo metodológico propio.</a:t>
            </a:r>
          </a:p>
          <a:p>
            <a:pPr algn="just">
              <a:lnSpc>
                <a:spcPts val="4144"/>
              </a:lnSpc>
            </a:pPr>
            <a:endParaRPr lang="en-US" sz="2960">
              <a:solidFill>
                <a:srgbClr val="000000"/>
              </a:solidFill>
              <a:latin typeface="Canva Sans"/>
              <a:ea typeface="Canva Sans"/>
              <a:cs typeface="Canva Sans"/>
              <a:sym typeface="Canva Sans"/>
            </a:endParaRPr>
          </a:p>
          <a:p>
            <a:pPr algn="just">
              <a:lnSpc>
                <a:spcPts val="4144"/>
              </a:lnSpc>
            </a:pPr>
            <a:r>
              <a:rPr lang="en-US" sz="2960">
                <a:solidFill>
                  <a:srgbClr val="000000"/>
                </a:solidFill>
                <a:latin typeface="Canva Sans"/>
                <a:ea typeface="Canva Sans"/>
                <a:cs typeface="Canva Sans"/>
                <a:sym typeface="Canva Sans"/>
              </a:rPr>
              <a:t>Articular alternativas de investigación orientadas a las dimensiones del MIPG.</a:t>
            </a:r>
          </a:p>
          <a:p>
            <a:pPr algn="l">
              <a:lnSpc>
                <a:spcPts val="4403"/>
              </a:lnSpc>
            </a:pPr>
            <a:endParaRPr lang="en-US" sz="2960">
              <a:solidFill>
                <a:srgbClr val="000000"/>
              </a:solidFill>
              <a:latin typeface="Canva Sans"/>
              <a:ea typeface="Canva Sans"/>
              <a:cs typeface="Canva Sans"/>
              <a:sym typeface="Canva Sans"/>
            </a:endParaRPr>
          </a:p>
        </p:txBody>
      </p:sp>
      <p:sp>
        <p:nvSpPr>
          <p:cNvPr id="10" name="Freeform 10"/>
          <p:cNvSpPr/>
          <p:nvPr/>
        </p:nvSpPr>
        <p:spPr>
          <a:xfrm>
            <a:off x="411810" y="3174976"/>
            <a:ext cx="986242" cy="1119140"/>
          </a:xfrm>
          <a:custGeom>
            <a:avLst/>
            <a:gdLst/>
            <a:ahLst/>
            <a:cxnLst/>
            <a:rect l="l" t="t" r="r" b="b"/>
            <a:pathLst>
              <a:path w="986242" h="1119140">
                <a:moveTo>
                  <a:pt x="0" y="0"/>
                </a:moveTo>
                <a:lnTo>
                  <a:pt x="986242" y="0"/>
                </a:lnTo>
                <a:lnTo>
                  <a:pt x="986242" y="1119140"/>
                </a:lnTo>
                <a:lnTo>
                  <a:pt x="0" y="11191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_tradnl"/>
          </a:p>
        </p:txBody>
      </p:sp>
      <p:sp>
        <p:nvSpPr>
          <p:cNvPr id="11" name="TextBox 11"/>
          <p:cNvSpPr txBox="1"/>
          <p:nvPr/>
        </p:nvSpPr>
        <p:spPr>
          <a:xfrm>
            <a:off x="411810" y="1679551"/>
            <a:ext cx="14388193" cy="1028700"/>
          </a:xfrm>
          <a:prstGeom prst="rect">
            <a:avLst/>
          </a:prstGeom>
        </p:spPr>
        <p:txBody>
          <a:bodyPr lIns="0" tIns="0" rIns="0" bIns="0" rtlCol="0" anchor="t">
            <a:spAutoFit/>
          </a:bodyPr>
          <a:lstStyle/>
          <a:p>
            <a:pPr algn="l">
              <a:lnSpc>
                <a:spcPts val="8400"/>
              </a:lnSpc>
            </a:pPr>
            <a:r>
              <a:rPr lang="en-US" sz="6000">
                <a:solidFill>
                  <a:srgbClr val="000000"/>
                </a:solidFill>
                <a:latin typeface="Canva Sans Bold"/>
                <a:ea typeface="Canva Sans Bold"/>
                <a:cs typeface="Canva Sans Bold"/>
                <a:sym typeface="Canva Sans Bold"/>
              </a:rPr>
              <a:t>Objetivos específicos:</a:t>
            </a:r>
          </a:p>
        </p:txBody>
      </p:sp>
      <p:sp>
        <p:nvSpPr>
          <p:cNvPr id="12" name="Freeform 12"/>
          <p:cNvSpPr/>
          <p:nvPr/>
        </p:nvSpPr>
        <p:spPr>
          <a:xfrm>
            <a:off x="411810" y="4451326"/>
            <a:ext cx="986242" cy="1119140"/>
          </a:xfrm>
          <a:custGeom>
            <a:avLst/>
            <a:gdLst/>
            <a:ahLst/>
            <a:cxnLst/>
            <a:rect l="l" t="t" r="r" b="b"/>
            <a:pathLst>
              <a:path w="986242" h="1119140">
                <a:moveTo>
                  <a:pt x="0" y="0"/>
                </a:moveTo>
                <a:lnTo>
                  <a:pt x="986242" y="0"/>
                </a:lnTo>
                <a:lnTo>
                  <a:pt x="986242" y="1119140"/>
                </a:lnTo>
                <a:lnTo>
                  <a:pt x="0" y="11191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_tradnl"/>
          </a:p>
        </p:txBody>
      </p:sp>
      <p:sp>
        <p:nvSpPr>
          <p:cNvPr id="13" name="Freeform 13"/>
          <p:cNvSpPr/>
          <p:nvPr/>
        </p:nvSpPr>
        <p:spPr>
          <a:xfrm>
            <a:off x="535579" y="5570466"/>
            <a:ext cx="986242" cy="1119140"/>
          </a:xfrm>
          <a:custGeom>
            <a:avLst/>
            <a:gdLst/>
            <a:ahLst/>
            <a:cxnLst/>
            <a:rect l="l" t="t" r="r" b="b"/>
            <a:pathLst>
              <a:path w="986242" h="1119140">
                <a:moveTo>
                  <a:pt x="0" y="0"/>
                </a:moveTo>
                <a:lnTo>
                  <a:pt x="986242" y="0"/>
                </a:lnTo>
                <a:lnTo>
                  <a:pt x="986242" y="1119140"/>
                </a:lnTo>
                <a:lnTo>
                  <a:pt x="0" y="11191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_tradnl"/>
          </a:p>
        </p:txBody>
      </p:sp>
      <p:sp>
        <p:nvSpPr>
          <p:cNvPr id="14" name="Freeform 14"/>
          <p:cNvSpPr/>
          <p:nvPr/>
        </p:nvSpPr>
        <p:spPr>
          <a:xfrm>
            <a:off x="411810" y="6851531"/>
            <a:ext cx="986242" cy="1119140"/>
          </a:xfrm>
          <a:custGeom>
            <a:avLst/>
            <a:gdLst/>
            <a:ahLst/>
            <a:cxnLst/>
            <a:rect l="l" t="t" r="r" b="b"/>
            <a:pathLst>
              <a:path w="986242" h="1119140">
                <a:moveTo>
                  <a:pt x="0" y="0"/>
                </a:moveTo>
                <a:lnTo>
                  <a:pt x="986242" y="0"/>
                </a:lnTo>
                <a:lnTo>
                  <a:pt x="986242" y="1119141"/>
                </a:lnTo>
                <a:lnTo>
                  <a:pt x="0" y="11191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_tradnl"/>
          </a:p>
        </p:txBody>
      </p:sp>
      <p:sp>
        <p:nvSpPr>
          <p:cNvPr id="15" name="Freeform 15"/>
          <p:cNvSpPr/>
          <p:nvPr/>
        </p:nvSpPr>
        <p:spPr>
          <a:xfrm>
            <a:off x="411810" y="8252001"/>
            <a:ext cx="986242" cy="1119140"/>
          </a:xfrm>
          <a:custGeom>
            <a:avLst/>
            <a:gdLst/>
            <a:ahLst/>
            <a:cxnLst/>
            <a:rect l="l" t="t" r="r" b="b"/>
            <a:pathLst>
              <a:path w="986242" h="1119140">
                <a:moveTo>
                  <a:pt x="0" y="0"/>
                </a:moveTo>
                <a:lnTo>
                  <a:pt x="986242" y="0"/>
                </a:lnTo>
                <a:lnTo>
                  <a:pt x="986242" y="1119140"/>
                </a:lnTo>
                <a:lnTo>
                  <a:pt x="0" y="11191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ES_tradn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4BCAB1538BCB24D872BFF6C025C7C91" ma:contentTypeVersion="17" ma:contentTypeDescription="Crear nuevo documento." ma:contentTypeScope="" ma:versionID="26493cb4f6ea159ebd6878512499a8fe">
  <xsd:schema xmlns:xsd="http://www.w3.org/2001/XMLSchema" xmlns:xs="http://www.w3.org/2001/XMLSchema" xmlns:p="http://schemas.microsoft.com/office/2006/metadata/properties" xmlns:ns1="http://schemas.microsoft.com/sharepoint/v3" xmlns:ns2="b61d6a7d-9cff-4fa8-ac7e-c8e11781a326" xmlns:ns3="435a11ef-c2bf-4d1e-b58b-639ade20a33f" targetNamespace="http://schemas.microsoft.com/office/2006/metadata/properties" ma:root="true" ma:fieldsID="f833bdda316ee9d93aecb423397f5215" ns1:_="" ns2:_="" ns3:_="">
    <xsd:import namespace="http://schemas.microsoft.com/sharepoint/v3"/>
    <xsd:import namespace="b61d6a7d-9cff-4fa8-ac7e-c8e11781a326"/>
    <xsd:import namespace="435a11ef-c2bf-4d1e-b58b-639ade20a33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Propiedades de la Directiva de cumplimiento unificado" ma:hidden="true" ma:internalName="_ip_UnifiedCompliancePolicyProperties">
      <xsd:simpleType>
        <xsd:restriction base="dms:Note"/>
      </xsd:simpleType>
    </xsd:element>
    <xsd:element name="_ip_UnifiedCompliancePolicyUIAction" ma:index="24"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1d6a7d-9cff-4fa8-ac7e-c8e11781a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a7d64430-ea87-422f-8994-68a2babe36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5a11ef-c2bf-4d1e-b58b-639ade20a33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a0a844e-30ed-483a-bf2b-182cd547dc13}" ma:internalName="TaxCatchAll" ma:showField="CatchAllData" ma:web="435a11ef-c2bf-4d1e-b58b-639ade20a33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35a11ef-c2bf-4d1e-b58b-639ade20a33f" xsi:nil="true"/>
    <_ip_UnifiedCompliancePolicyProperties xmlns="http://schemas.microsoft.com/sharepoint/v3" xsi:nil="true"/>
    <SharedWithUsers xmlns="435a11ef-c2bf-4d1e-b58b-639ade20a33f">
      <UserInfo>
        <DisplayName/>
        <AccountId xsi:nil="true"/>
        <AccountType/>
      </UserInfo>
    </SharedWithUsers>
    <lcf76f155ced4ddcb4097134ff3c332f xmlns="b61d6a7d-9cff-4fa8-ac7e-c8e11781a326">
      <Terms xmlns="http://schemas.microsoft.com/office/infopath/2007/PartnerControls"/>
    </lcf76f155ced4ddcb4097134ff3c332f>
    <MediaLengthInSeconds xmlns="b61d6a7d-9cff-4fa8-ac7e-c8e11781a326" xsi:nil="true"/>
  </documentManagement>
</p:properties>
</file>

<file path=customXml/itemProps1.xml><?xml version="1.0" encoding="utf-8"?>
<ds:datastoreItem xmlns:ds="http://schemas.openxmlformats.org/officeDocument/2006/customXml" ds:itemID="{727428C4-67EA-40F8-BED6-0640A3D9A9E4}"/>
</file>

<file path=customXml/itemProps2.xml><?xml version="1.0" encoding="utf-8"?>
<ds:datastoreItem xmlns:ds="http://schemas.openxmlformats.org/officeDocument/2006/customXml" ds:itemID="{A1FEEDF5-F07E-42A8-A058-B3C034867ABA}"/>
</file>

<file path=customXml/itemProps3.xml><?xml version="1.0" encoding="utf-8"?>
<ds:datastoreItem xmlns:ds="http://schemas.openxmlformats.org/officeDocument/2006/customXml" ds:itemID="{554CED89-17F3-4C17-867D-D1FA2932C061}"/>
</file>

<file path=docProps/app.xml><?xml version="1.0" encoding="utf-8"?>
<Properties xmlns="http://schemas.openxmlformats.org/officeDocument/2006/extended-properties" xmlns:vt="http://schemas.openxmlformats.org/officeDocument/2006/docPropsVTypes">
  <TotalTime>3</TotalTime>
  <Words>522</Words>
  <Application>Microsoft Macintosh PowerPoint</Application>
  <PresentationFormat>Custom</PresentationFormat>
  <Paragraphs>56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Arial Bold</vt:lpstr>
      <vt:lpstr>Canva Sans Bold</vt:lpstr>
      <vt:lpstr>Canva Sans</vt:lpstr>
      <vt:lpstr>DejaVu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8 de julio_presentación semillero</dc:title>
  <cp:lastModifiedBy>Diego Eduardo Davila Benavides</cp:lastModifiedBy>
  <cp:revision>3</cp:revision>
  <dcterms:created xsi:type="dcterms:W3CDTF">2006-08-16T00:00:00Z</dcterms:created>
  <dcterms:modified xsi:type="dcterms:W3CDTF">2024-07-08T10:22:27Z</dcterms:modified>
  <dc:identifier>DAGKWn7y1a8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0x01010094BCAB1538BCB24D872BFF6C025C7C91</vt:lpwstr>
  </property>
  <property fmtid="{D5CDD505-2E9C-101B-9397-08002B2CF9AE}" pid="3" name="Order">
    <vt:r8>10162600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