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64" r:id="rId5"/>
    <p:sldId id="266" r:id="rId6"/>
    <p:sldId id="1303" r:id="rId7"/>
    <p:sldId id="1324" r:id="rId8"/>
    <p:sldId id="289" r:id="rId9"/>
    <p:sldId id="291" r:id="rId10"/>
    <p:sldId id="1326" r:id="rId11"/>
    <p:sldId id="1327" r:id="rId12"/>
    <p:sldId id="1328" r:id="rId13"/>
    <p:sldId id="290" r:id="rId14"/>
    <p:sldId id="1329" r:id="rId15"/>
    <p:sldId id="1305" r:id="rId16"/>
    <p:sldId id="1306" r:id="rId17"/>
    <p:sldId id="285" r:id="rId1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70"/>
    <a:srgbClr val="003A74"/>
    <a:srgbClr val="D43C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357" autoAdjust="0"/>
  </p:normalViewPr>
  <p:slideViewPr>
    <p:cSldViewPr snapToGrid="0">
      <p:cViewPr varScale="1">
        <p:scale>
          <a:sx n="67" d="100"/>
          <a:sy n="67" d="100"/>
        </p:scale>
        <p:origin x="822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vier Torres Durán" userId="39748c2f-4c3c-47df-9fc8-2c7475ca78dd" providerId="ADAL" clId="{DB5A6B55-B663-4137-BFC0-CED8544E9609}"/>
    <pc:docChg chg="modSld">
      <pc:chgData name="Javier Torres Durán" userId="39748c2f-4c3c-47df-9fc8-2c7475ca78dd" providerId="ADAL" clId="{DB5A6B55-B663-4137-BFC0-CED8544E9609}" dt="2024-09-24T22:50:53.783" v="24" actId="6549"/>
      <pc:docMkLst>
        <pc:docMk/>
      </pc:docMkLst>
      <pc:sldChg chg="modSp mod">
        <pc:chgData name="Javier Torres Durán" userId="39748c2f-4c3c-47df-9fc8-2c7475ca78dd" providerId="ADAL" clId="{DB5A6B55-B663-4137-BFC0-CED8544E9609}" dt="2024-09-24T22:50:53.783" v="24" actId="6549"/>
        <pc:sldMkLst>
          <pc:docMk/>
          <pc:sldMk cId="3184590980" sldId="266"/>
        </pc:sldMkLst>
        <pc:spChg chg="mod">
          <ac:chgData name="Javier Torres Durán" userId="39748c2f-4c3c-47df-9fc8-2c7475ca78dd" providerId="ADAL" clId="{DB5A6B55-B663-4137-BFC0-CED8544E9609}" dt="2024-09-24T22:50:53.783" v="24" actId="6549"/>
          <ac:spMkLst>
            <pc:docMk/>
            <pc:sldMk cId="3184590980" sldId="266"/>
            <ac:spMk id="4" creationId="{B7330B1A-B924-284D-A77D-734BC67B941A}"/>
          </ac:spMkLst>
        </pc:spChg>
      </pc:sldChg>
      <pc:sldChg chg="modSp mod">
        <pc:chgData name="Javier Torres Durán" userId="39748c2f-4c3c-47df-9fc8-2c7475ca78dd" providerId="ADAL" clId="{DB5A6B55-B663-4137-BFC0-CED8544E9609}" dt="2024-09-13T16:03:08.526" v="9" actId="6549"/>
        <pc:sldMkLst>
          <pc:docMk/>
          <pc:sldMk cId="1423391149" sldId="1303"/>
        </pc:sldMkLst>
        <pc:spChg chg="mod">
          <ac:chgData name="Javier Torres Durán" userId="39748c2f-4c3c-47df-9fc8-2c7475ca78dd" providerId="ADAL" clId="{DB5A6B55-B663-4137-BFC0-CED8544E9609}" dt="2024-09-13T16:03:08.526" v="9" actId="6549"/>
          <ac:spMkLst>
            <pc:docMk/>
            <pc:sldMk cId="1423391149" sldId="1303"/>
            <ac:spMk id="27" creationId="{1215B15F-EC4D-4392-D8BF-140064D6597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CEC4D1-39FE-41DE-ABCA-222EBB6D47D9}" type="datetimeFigureOut">
              <a:rPr lang="es-CO" smtClean="0"/>
              <a:t>24/09/2024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4935DC-1415-48B6-BE2B-77F2441C652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73541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BF3230-6CF5-4E32-96F2-03C3FBF289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4BC94BC-1D35-4BEF-24AD-687D063F44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120790-2373-E66F-61A6-9A83CA513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EA760-46DB-4ED6-937E-198B20265828}" type="datetimeFigureOut">
              <a:rPr lang="es-CO" smtClean="0"/>
              <a:t>24/09/2024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0F9436-BFC6-D6FF-1B64-C17E0DF47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626D0C-4142-1ECB-F7D1-073F015EF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7B2B8-DD7C-450F-A498-8DC2459956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08872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27FAC7-26E5-2639-F074-BE32702C7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A3EF388-2EA8-0A44-C529-1D1369E516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44A0C4-2561-C219-861E-AA7A1F637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EA760-46DB-4ED6-937E-198B20265828}" type="datetimeFigureOut">
              <a:rPr lang="es-CO" smtClean="0"/>
              <a:t>24/09/2024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0FF14C-5343-6750-818A-661866318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A5C18E-D92A-76A5-1ED5-6408A8347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7B2B8-DD7C-450F-A498-8DC2459956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86700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DFAE030-35CF-DC9E-299F-3F57B03134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DF97B17-4C0B-D942-3E71-0C04E25FB1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39159D-25A2-AA50-CA71-F2EAC7A6C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EA760-46DB-4ED6-937E-198B20265828}" type="datetimeFigureOut">
              <a:rPr lang="es-CO" smtClean="0"/>
              <a:t>24/09/2024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B37505-82B3-5CCA-06D2-BC101F1C3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1F1FBA-5891-2E88-51D9-08F1E61B6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7B2B8-DD7C-450F-A498-8DC2459956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19586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AFA0F8-EFB8-F661-56C6-DF10CF4C6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80429E-2739-4748-1D80-DD525A3EB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34BBC5-60DB-0BB2-6E2C-F91A2FB91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EA760-46DB-4ED6-937E-198B20265828}" type="datetimeFigureOut">
              <a:rPr lang="es-CO" smtClean="0"/>
              <a:t>24/09/2024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8CA377-E778-C6E0-501C-71C9F3BA7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06390A-C672-5FD2-62DA-97144D846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7B2B8-DD7C-450F-A498-8DC2459956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76110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7C4D68-2613-1A91-C8BA-499EEB7FE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28F514D-C4E0-4077-DCBE-7ED0FC5D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827792-17F3-9321-28D6-D808666DA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EA760-46DB-4ED6-937E-198B20265828}" type="datetimeFigureOut">
              <a:rPr lang="es-CO" smtClean="0"/>
              <a:t>24/09/2024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74AF8C-589F-85EA-5A61-B67D65BC6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DB5259D-1292-A6F5-91EE-04B58507C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7B2B8-DD7C-450F-A498-8DC2459956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89125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DABE90-E45E-3B4E-0A8E-680219457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B02FC7-FD3E-A91E-A8A2-224F04AE71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9A3D333-B2C2-46EB-FE04-AFC04A7785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7AB1CE5-1CC4-E829-1E70-098964A32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EA760-46DB-4ED6-937E-198B20265828}" type="datetimeFigureOut">
              <a:rPr lang="es-CO" smtClean="0"/>
              <a:t>24/09/2024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47A3162-CC1A-709A-3ADD-4FF5A4FE3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590828-ABDC-B0EF-E5F4-9389F56E4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7B2B8-DD7C-450F-A498-8DC2459956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67966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AC5C93-F628-0A4D-7002-4542866ED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5072321-8AC3-8FFF-E583-827F61F52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455A224-B353-467E-D932-89E5F6FA21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97477A7-F766-1C6A-8870-323F4108C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41B48F8-D922-FAD2-5552-E68AAD6182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6A9C50C-5A74-B2E3-A658-E9707702B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EA760-46DB-4ED6-937E-198B20265828}" type="datetimeFigureOut">
              <a:rPr lang="es-CO" smtClean="0"/>
              <a:t>24/09/2024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8545A57-26CE-8E88-4570-E1A57BF36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D2DB9F6-ADD8-FF7E-0F4D-4CC19C1DA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7B2B8-DD7C-450F-A498-8DC2459956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94383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CFF5B8-9A0D-14F8-F5A6-6E3A1E650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38AE22F-DC92-FEB7-BC99-142C90576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EA760-46DB-4ED6-937E-198B20265828}" type="datetimeFigureOut">
              <a:rPr lang="es-CO" smtClean="0"/>
              <a:t>24/09/2024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B8384C2-00BA-C203-603A-EB4819764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C470C67-24AD-540E-04DB-559B8ECDF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7B2B8-DD7C-450F-A498-8DC2459956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46909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BB9C15-72E6-AE7F-94EA-FD4A376FF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EA760-46DB-4ED6-937E-198B20265828}" type="datetimeFigureOut">
              <a:rPr lang="es-CO" smtClean="0"/>
              <a:t>24/09/2024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FEB657B-E9C2-DE48-1DB7-2401053D4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C5E2482-199D-D4B0-3A89-2DDAC530B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7B2B8-DD7C-450F-A498-8DC2459956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08804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F8DC79-631C-04F4-80B9-B98621188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C3DA84-3791-2976-E428-69126D329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53242FC-A9EB-F077-BB57-94830496FF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2753498-8681-29C4-5F6D-31059EACE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EA760-46DB-4ED6-937E-198B20265828}" type="datetimeFigureOut">
              <a:rPr lang="es-CO" smtClean="0"/>
              <a:t>24/09/2024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6525A28-D951-380B-67CF-2F01E78A7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E238E6F-DA34-6202-2809-53EB59888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7B2B8-DD7C-450F-A498-8DC2459956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17887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2847A1-6DA9-3402-621C-9444AFC0E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CCF7BD8-41A8-32B8-5A75-57F292DA52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058FB05-04C2-73D2-28A5-4D10E092EB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315876D-8DC8-BC1E-0B1A-A362739F0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EA760-46DB-4ED6-937E-198B20265828}" type="datetimeFigureOut">
              <a:rPr lang="es-CO" smtClean="0"/>
              <a:t>24/09/2024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38F24FE-EBA9-D9F7-4843-33444234A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7359313-D211-AA46-E7E3-C025C9E1E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7B2B8-DD7C-450F-A498-8DC2459956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77586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50C9601-7F6C-2718-9F81-0A503AD09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4C64AFE-118E-8D8F-10AA-0FF5D030B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091E45-39DC-387A-2210-D96C7BD1D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EA760-46DB-4ED6-937E-198B20265828}" type="datetimeFigureOut">
              <a:rPr lang="es-CO" smtClean="0"/>
              <a:t>24/09/2024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8E3C4C6-A9D2-0FDB-8E5D-69CDD4C210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06A37F-EB80-C289-6307-7BF0FD350B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7B2B8-DD7C-450F-A498-8DC2459956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46804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8320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71BB5EC-8B4E-48C8-4489-2BAB67B4FBB3}"/>
              </a:ext>
            </a:extLst>
          </p:cNvPr>
          <p:cNvSpPr txBox="1"/>
          <p:nvPr/>
        </p:nvSpPr>
        <p:spPr>
          <a:xfrm>
            <a:off x="542925" y="1719971"/>
            <a:ext cx="6158204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/>
              <a:t>Definen la forma cómo la UNP genera el impacto esperado, los cuales se identifican en 3 niveles que demuestran la forma de generar valor en la Entidad así:</a:t>
            </a:r>
          </a:p>
          <a:p>
            <a:pPr algn="just"/>
            <a:endParaRPr lang="es-ES" sz="2800" dirty="0"/>
          </a:p>
          <a:p>
            <a:r>
              <a:rPr lang="es-CO" sz="2200" b="1" dirty="0">
                <a:latin typeface="Montserrat" pitchFamily="2" charset="77"/>
              </a:rPr>
              <a:t>Nivel 1</a:t>
            </a:r>
            <a:r>
              <a:rPr lang="es-CO" sz="2200" dirty="0">
                <a:latin typeface="Montserrat" pitchFamily="2" charset="77"/>
              </a:rPr>
              <a:t>: Habilitadores para la gestión institucional.</a:t>
            </a:r>
          </a:p>
          <a:p>
            <a:endParaRPr lang="es-CO" sz="2200" dirty="0">
              <a:latin typeface="Montserrat" pitchFamily="2" charset="77"/>
            </a:endParaRPr>
          </a:p>
          <a:p>
            <a:r>
              <a:rPr lang="es-CO" sz="2200" b="1" dirty="0">
                <a:latin typeface="Montserrat" pitchFamily="2" charset="77"/>
              </a:rPr>
              <a:t>Objetivo 1.1 Talento Humano.</a:t>
            </a:r>
          </a:p>
          <a:p>
            <a:r>
              <a:rPr lang="es-CO" sz="2200" b="1" dirty="0">
                <a:latin typeface="Montserrat" pitchFamily="2" charset="77"/>
              </a:rPr>
              <a:t>Objetivo 1.2 Transformación digital.</a:t>
            </a:r>
          </a:p>
          <a:p>
            <a:r>
              <a:rPr lang="es-CO" sz="2200" b="1" dirty="0">
                <a:latin typeface="Montserrat" pitchFamily="2" charset="77"/>
              </a:rPr>
              <a:t>Objetivo 1.3 Administrativa y financiera.</a:t>
            </a:r>
          </a:p>
          <a:p>
            <a:endParaRPr lang="es-CO" sz="2200" b="1" dirty="0">
              <a:latin typeface="Montserrat" pitchFamily="2" charset="77"/>
            </a:endParaRPr>
          </a:p>
          <a:p>
            <a:endParaRPr lang="es-CO" sz="2200" b="1" dirty="0">
              <a:latin typeface="Montserrat" pitchFamily="2" charset="77"/>
            </a:endParaRPr>
          </a:p>
          <a:p>
            <a:endParaRPr lang="es-CO" sz="2800" dirty="0"/>
          </a:p>
        </p:txBody>
      </p:sp>
      <p:sp>
        <p:nvSpPr>
          <p:cNvPr id="5" name="CuadroTexto 6">
            <a:extLst>
              <a:ext uri="{FF2B5EF4-FFF2-40B4-BE49-F238E27FC236}">
                <a16:creationId xmlns:a16="http://schemas.microsoft.com/office/drawing/2014/main" id="{395951BE-681B-F080-BFE9-8EAF62751B7C}"/>
              </a:ext>
            </a:extLst>
          </p:cNvPr>
          <p:cNvSpPr txBox="1"/>
          <p:nvPr/>
        </p:nvSpPr>
        <p:spPr>
          <a:xfrm>
            <a:off x="3016898" y="1150585"/>
            <a:ext cx="61582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rgbClr val="003A74"/>
                </a:solidFill>
                <a:latin typeface="Montserrat" pitchFamily="2" charset="0"/>
                <a:cs typeface="Arial" panose="020B0604020202020204" pitchFamily="34" charset="0"/>
              </a:rPr>
              <a:t>OBJETIVOS ESTRATÉGICOS</a:t>
            </a:r>
          </a:p>
        </p:txBody>
      </p:sp>
      <p:pic>
        <p:nvPicPr>
          <p:cNvPr id="4098" name="Picture 2" descr="OBJETIVOS ESTRATÉGICOS, OBJETIVOS DEL NEGOCIO – Auditoria Informática 2017-2">
            <a:extLst>
              <a:ext uri="{FF2B5EF4-FFF2-40B4-BE49-F238E27FC236}">
                <a16:creationId xmlns:a16="http://schemas.microsoft.com/office/drawing/2014/main" id="{9A6CEA50-81A1-8036-FD15-A39EC4BF2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138" y="1719971"/>
            <a:ext cx="4595812" cy="456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614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71BB5EC-8B4E-48C8-4489-2BAB67B4FBB3}"/>
              </a:ext>
            </a:extLst>
          </p:cNvPr>
          <p:cNvSpPr txBox="1"/>
          <p:nvPr/>
        </p:nvSpPr>
        <p:spPr>
          <a:xfrm>
            <a:off x="542925" y="1719971"/>
            <a:ext cx="65151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100" b="1" dirty="0">
                <a:latin typeface="Montserrat" pitchFamily="2" charset="77"/>
              </a:rPr>
              <a:t>Nivel 2</a:t>
            </a:r>
            <a:r>
              <a:rPr lang="es-CO" sz="2100" dirty="0">
                <a:latin typeface="Montserrat" pitchFamily="2" charset="77"/>
              </a:rPr>
              <a:t>: Realización de la Protección Humana.</a:t>
            </a:r>
          </a:p>
          <a:p>
            <a:endParaRPr lang="es-CO" sz="2100" dirty="0">
              <a:latin typeface="Montserrat" pitchFamily="2" charset="77"/>
            </a:endParaRPr>
          </a:p>
          <a:p>
            <a:r>
              <a:rPr lang="es-CO" sz="2100" b="1" dirty="0">
                <a:latin typeface="Montserrat" pitchFamily="2" charset="77"/>
              </a:rPr>
              <a:t>Objetivo 2.1 Misionalidad.</a:t>
            </a:r>
          </a:p>
          <a:p>
            <a:r>
              <a:rPr lang="es-CO" sz="2100" b="1" dirty="0">
                <a:latin typeface="Montserrat" pitchFamily="2" charset="77"/>
              </a:rPr>
              <a:t>Objetivo 2.2 Articulación interinstitucional.</a:t>
            </a:r>
          </a:p>
          <a:p>
            <a:r>
              <a:rPr lang="es-CO" sz="2100" b="1" dirty="0">
                <a:latin typeface="Montserrat" pitchFamily="2" charset="77"/>
              </a:rPr>
              <a:t>Objetivo 2.3 Aspectos jurídicos. </a:t>
            </a:r>
          </a:p>
          <a:p>
            <a:r>
              <a:rPr lang="es-CO" sz="2100" b="1" dirty="0">
                <a:latin typeface="Montserrat" pitchFamily="2" charset="77"/>
              </a:rPr>
              <a:t>Objetivo 2.4 Relacionamiento con la comunidad.</a:t>
            </a:r>
          </a:p>
          <a:p>
            <a:endParaRPr lang="es-CO" sz="2100" b="1" dirty="0">
              <a:latin typeface="Montserrat" pitchFamily="2" charset="77"/>
            </a:endParaRPr>
          </a:p>
          <a:p>
            <a:r>
              <a:rPr lang="es-CO" sz="2100" b="1" dirty="0">
                <a:latin typeface="Montserrat" pitchFamily="2" charset="77"/>
              </a:rPr>
              <a:t>Nivel 3</a:t>
            </a:r>
            <a:r>
              <a:rPr lang="es-CO" sz="2100" dirty="0">
                <a:latin typeface="Montserrat" pitchFamily="2" charset="77"/>
              </a:rPr>
              <a:t>: Contribución a la Seguridad Humana.</a:t>
            </a:r>
          </a:p>
          <a:p>
            <a:endParaRPr lang="es-CO" sz="2100" dirty="0">
              <a:latin typeface="Montserrat" pitchFamily="2" charset="77"/>
            </a:endParaRPr>
          </a:p>
          <a:p>
            <a:r>
              <a:rPr lang="es-CO" sz="2100" b="1" dirty="0">
                <a:latin typeface="Montserrat" pitchFamily="2" charset="77"/>
              </a:rPr>
              <a:t>Objetivo 3.1 Satisfacción, legitimidad y confianza.</a:t>
            </a:r>
            <a:endParaRPr lang="es-CO" sz="2100" dirty="0">
              <a:latin typeface="Montserrat" pitchFamily="2" charset="77"/>
            </a:endParaRPr>
          </a:p>
          <a:p>
            <a:endParaRPr lang="es-CO" sz="2200" b="1" dirty="0">
              <a:latin typeface="Montserrat" pitchFamily="2" charset="77"/>
            </a:endParaRPr>
          </a:p>
          <a:p>
            <a:endParaRPr lang="es-CO" sz="2200" b="1" dirty="0">
              <a:latin typeface="Montserrat" pitchFamily="2" charset="77"/>
            </a:endParaRPr>
          </a:p>
          <a:p>
            <a:endParaRPr lang="es-CO" sz="2800" dirty="0"/>
          </a:p>
        </p:txBody>
      </p:sp>
      <p:sp>
        <p:nvSpPr>
          <p:cNvPr id="5" name="CuadroTexto 6">
            <a:extLst>
              <a:ext uri="{FF2B5EF4-FFF2-40B4-BE49-F238E27FC236}">
                <a16:creationId xmlns:a16="http://schemas.microsoft.com/office/drawing/2014/main" id="{395951BE-681B-F080-BFE9-8EAF62751B7C}"/>
              </a:ext>
            </a:extLst>
          </p:cNvPr>
          <p:cNvSpPr txBox="1"/>
          <p:nvPr/>
        </p:nvSpPr>
        <p:spPr>
          <a:xfrm>
            <a:off x="3016898" y="1150585"/>
            <a:ext cx="61582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rgbClr val="003A74"/>
                </a:solidFill>
                <a:latin typeface="Montserrat" pitchFamily="2" charset="0"/>
                <a:cs typeface="Arial" panose="020B0604020202020204" pitchFamily="34" charset="0"/>
              </a:rPr>
              <a:t>OBJETIVOS ESTRATÉGICOS</a:t>
            </a:r>
          </a:p>
        </p:txBody>
      </p:sp>
      <p:pic>
        <p:nvPicPr>
          <p:cNvPr id="4098" name="Picture 2" descr="OBJETIVOS ESTRATÉGICOS, OBJETIVOS DEL NEGOCIO – Auditoria Informática 2017-2">
            <a:extLst>
              <a:ext uri="{FF2B5EF4-FFF2-40B4-BE49-F238E27FC236}">
                <a16:creationId xmlns:a16="http://schemas.microsoft.com/office/drawing/2014/main" id="{9A6CEA50-81A1-8036-FD15-A39EC4BF2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138" y="1719971"/>
            <a:ext cx="4595812" cy="456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225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:a16="http://schemas.microsoft.com/office/drawing/2014/main" id="{138DF2EA-B954-F1B9-25F3-21C936C480D0}"/>
              </a:ext>
            </a:extLst>
          </p:cNvPr>
          <p:cNvSpPr/>
          <p:nvPr/>
        </p:nvSpPr>
        <p:spPr>
          <a:xfrm>
            <a:off x="1860082" y="4082220"/>
            <a:ext cx="397042" cy="3935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Lo que somos </a:t>
            </a:r>
            <a:endParaRPr lang="es-CO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4A430E02-202D-8E8F-8A15-96AA5845008F}"/>
              </a:ext>
            </a:extLst>
          </p:cNvPr>
          <p:cNvSpPr/>
          <p:nvPr/>
        </p:nvSpPr>
        <p:spPr>
          <a:xfrm>
            <a:off x="9481602" y="4092160"/>
            <a:ext cx="397042" cy="3935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FB964DA-5DFC-A1AA-2986-4F4E3CE0BBBC}"/>
              </a:ext>
            </a:extLst>
          </p:cNvPr>
          <p:cNvSpPr txBox="1"/>
          <p:nvPr/>
        </p:nvSpPr>
        <p:spPr>
          <a:xfrm>
            <a:off x="1038925" y="4550559"/>
            <a:ext cx="25823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dirty="0">
                <a:latin typeface="Century Gothic" panose="020B0502020202020204" pitchFamily="34" charset="0"/>
              </a:rPr>
              <a:t>Lo que actualmente somos: Un Agencia de seguridad del Estado que brinda protección a través de los Hombres de Protección.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EF9DC04-0CD6-6D71-27D2-6E7EC38BBCF4}"/>
              </a:ext>
            </a:extLst>
          </p:cNvPr>
          <p:cNvSpPr txBox="1"/>
          <p:nvPr/>
        </p:nvSpPr>
        <p:spPr>
          <a:xfrm>
            <a:off x="7992698" y="4508329"/>
            <a:ext cx="30043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dirty="0">
                <a:latin typeface="Century Gothic" panose="020B0502020202020204" pitchFamily="34" charset="0"/>
              </a:rPr>
              <a:t>¿Qué es lo que se busca con la modernización? Ser una Entidad para la </a:t>
            </a:r>
            <a:r>
              <a:rPr lang="es-CO" sz="1600" b="1" dirty="0">
                <a:solidFill>
                  <a:schemeClr val="tx2"/>
                </a:solidFill>
                <a:latin typeface="Century Gothic" panose="020B0502020202020204" pitchFamily="34" charset="0"/>
              </a:rPr>
              <a:t>Protección de la vida</a:t>
            </a:r>
          </a:p>
          <a:p>
            <a:pPr algn="ctr"/>
            <a:r>
              <a:rPr lang="es-CO" sz="1600" dirty="0">
                <a:latin typeface="Century Gothic" panose="020B0502020202020204" pitchFamily="34" charset="0"/>
              </a:rPr>
              <a:t>a través de las Personas de protección.</a:t>
            </a:r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0BC8F26F-D38F-8B6C-7997-87F6A978E747}"/>
              </a:ext>
            </a:extLst>
          </p:cNvPr>
          <p:cNvCxnSpPr>
            <a:cxnSpLocks/>
            <a:stCxn id="4" idx="6"/>
            <a:endCxn id="5" idx="2"/>
          </p:cNvCxnSpPr>
          <p:nvPr/>
        </p:nvCxnSpPr>
        <p:spPr>
          <a:xfrm>
            <a:off x="2257124" y="4278984"/>
            <a:ext cx="7224478" cy="994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ítulo 1">
            <a:extLst>
              <a:ext uri="{FF2B5EF4-FFF2-40B4-BE49-F238E27FC236}">
                <a16:creationId xmlns:a16="http://schemas.microsoft.com/office/drawing/2014/main" id="{DE957141-A4D6-4E22-0F5B-918639D219B3}"/>
              </a:ext>
            </a:extLst>
          </p:cNvPr>
          <p:cNvSpPr txBox="1">
            <a:spLocks/>
          </p:cNvSpPr>
          <p:nvPr/>
        </p:nvSpPr>
        <p:spPr>
          <a:xfrm>
            <a:off x="772069" y="1486424"/>
            <a:ext cx="101945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2000" b="1">
                <a:solidFill>
                  <a:srgbClr val="000000"/>
                </a:solidFill>
                <a:latin typeface="Montserrat" pitchFamily="2" charset="0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Sarala"/>
              <a:buNone/>
              <a:defRPr sz="2600" b="0" i="0" u="none" strike="noStrike" cap="none">
                <a:solidFill>
                  <a:schemeClr val="dk2"/>
                </a:solidFill>
                <a:latin typeface="Sarala"/>
                <a:ea typeface="Sarala"/>
                <a:cs typeface="Sarala"/>
                <a:sym typeface="Saral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Sarala"/>
              <a:buNone/>
              <a:defRPr sz="2600" b="0" i="0" u="none" strike="noStrike" cap="none">
                <a:solidFill>
                  <a:schemeClr val="dk2"/>
                </a:solidFill>
                <a:latin typeface="Sarala"/>
                <a:ea typeface="Sarala"/>
                <a:cs typeface="Sarala"/>
                <a:sym typeface="Saral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Sarala"/>
              <a:buNone/>
              <a:defRPr sz="2600" b="0" i="0" u="none" strike="noStrike" cap="none">
                <a:solidFill>
                  <a:schemeClr val="dk2"/>
                </a:solidFill>
                <a:latin typeface="Sarala"/>
                <a:ea typeface="Sarala"/>
                <a:cs typeface="Sarala"/>
                <a:sym typeface="Saral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Sarala"/>
              <a:buNone/>
              <a:defRPr sz="2600" b="0" i="0" u="none" strike="noStrike" cap="none">
                <a:solidFill>
                  <a:schemeClr val="dk2"/>
                </a:solidFill>
                <a:latin typeface="Sarala"/>
                <a:ea typeface="Sarala"/>
                <a:cs typeface="Sarala"/>
                <a:sym typeface="Saral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Sarala"/>
              <a:buNone/>
              <a:defRPr sz="2600" b="0" i="0" u="none" strike="noStrike" cap="none">
                <a:solidFill>
                  <a:schemeClr val="dk2"/>
                </a:solidFill>
                <a:latin typeface="Sarala"/>
                <a:ea typeface="Sarala"/>
                <a:cs typeface="Sarala"/>
                <a:sym typeface="Saral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Sarala"/>
              <a:buNone/>
              <a:defRPr sz="2600" b="0" i="0" u="none" strike="noStrike" cap="none">
                <a:solidFill>
                  <a:schemeClr val="dk2"/>
                </a:solidFill>
                <a:latin typeface="Sarala"/>
                <a:ea typeface="Sarala"/>
                <a:cs typeface="Sarala"/>
                <a:sym typeface="Saral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Sarala"/>
              <a:buNone/>
              <a:defRPr sz="2600" b="0" i="0" u="none" strike="noStrike" cap="none">
                <a:solidFill>
                  <a:schemeClr val="dk2"/>
                </a:solidFill>
                <a:latin typeface="Sarala"/>
                <a:ea typeface="Sarala"/>
                <a:cs typeface="Sarala"/>
                <a:sym typeface="Saral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Sarala"/>
              <a:buNone/>
              <a:defRPr sz="2600" b="0" i="0" u="none" strike="noStrike" cap="none">
                <a:solidFill>
                  <a:schemeClr val="dk2"/>
                </a:solidFill>
                <a:latin typeface="Sarala"/>
                <a:ea typeface="Sarala"/>
                <a:cs typeface="Sarala"/>
                <a:sym typeface="Sarala"/>
              </a:defRPr>
            </a:lvl9pPr>
          </a:lstStyle>
          <a:p>
            <a:pPr algn="ctr"/>
            <a:r>
              <a:rPr lang="es-MX" sz="2400" dirty="0">
                <a:solidFill>
                  <a:schemeClr val="tx2"/>
                </a:solidFill>
                <a:latin typeface="Montserrat" pitchFamily="2" charset="77"/>
                <a:cs typeface="Arial" panose="020B0604020202020204" pitchFamily="34" charset="0"/>
                <a:sym typeface="Sarala"/>
              </a:rPr>
              <a:t>¿Cuál es el direccionamiento sobre la modernización que plantea la UNP?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93E5D1E-E258-D0DC-8669-AFC69A0E9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803" y="2645749"/>
            <a:ext cx="1371600" cy="13716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8869D3F-DC4D-C8C3-DAD0-B6FA0AA49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2697" y="2929768"/>
            <a:ext cx="3004396" cy="89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722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F378DFD9-F0FA-B427-0545-0323463A21A0}"/>
              </a:ext>
            </a:extLst>
          </p:cNvPr>
          <p:cNvSpPr txBox="1">
            <a:spLocks/>
          </p:cNvSpPr>
          <p:nvPr/>
        </p:nvSpPr>
        <p:spPr>
          <a:xfrm>
            <a:off x="1947134" y="231954"/>
            <a:ext cx="8068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400" b="1">
                <a:solidFill>
                  <a:schemeClr val="tx2"/>
                </a:solidFill>
                <a:latin typeface="Montserrat" pitchFamily="2" charset="77"/>
                <a:cs typeface="Arial" panose="020B0604020202020204" pitchFamily="34" charset="0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Sarala"/>
              <a:buNone/>
              <a:defRPr sz="2600" b="0" i="0" u="none" strike="noStrike" cap="none">
                <a:solidFill>
                  <a:schemeClr val="dk2"/>
                </a:solidFill>
                <a:latin typeface="Sarala"/>
                <a:ea typeface="Sarala"/>
                <a:cs typeface="Sarala"/>
                <a:sym typeface="Saral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Sarala"/>
              <a:buNone/>
              <a:defRPr sz="2600" b="0" i="0" u="none" strike="noStrike" cap="none">
                <a:solidFill>
                  <a:schemeClr val="dk2"/>
                </a:solidFill>
                <a:latin typeface="Sarala"/>
                <a:ea typeface="Sarala"/>
                <a:cs typeface="Sarala"/>
                <a:sym typeface="Saral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Sarala"/>
              <a:buNone/>
              <a:defRPr sz="2600" b="0" i="0" u="none" strike="noStrike" cap="none">
                <a:solidFill>
                  <a:schemeClr val="dk2"/>
                </a:solidFill>
                <a:latin typeface="Sarala"/>
                <a:ea typeface="Sarala"/>
                <a:cs typeface="Sarala"/>
                <a:sym typeface="Saral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Sarala"/>
              <a:buNone/>
              <a:defRPr sz="2600" b="0" i="0" u="none" strike="noStrike" cap="none">
                <a:solidFill>
                  <a:schemeClr val="dk2"/>
                </a:solidFill>
                <a:latin typeface="Sarala"/>
                <a:ea typeface="Sarala"/>
                <a:cs typeface="Sarala"/>
                <a:sym typeface="Saral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Sarala"/>
              <a:buNone/>
              <a:defRPr sz="2600" b="0" i="0" u="none" strike="noStrike" cap="none">
                <a:solidFill>
                  <a:schemeClr val="dk2"/>
                </a:solidFill>
                <a:latin typeface="Sarala"/>
                <a:ea typeface="Sarala"/>
                <a:cs typeface="Sarala"/>
                <a:sym typeface="Saral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Sarala"/>
              <a:buNone/>
              <a:defRPr sz="2600" b="0" i="0" u="none" strike="noStrike" cap="none">
                <a:solidFill>
                  <a:schemeClr val="dk2"/>
                </a:solidFill>
                <a:latin typeface="Sarala"/>
                <a:ea typeface="Sarala"/>
                <a:cs typeface="Sarala"/>
                <a:sym typeface="Saral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Sarala"/>
              <a:buNone/>
              <a:defRPr sz="2600" b="0" i="0" u="none" strike="noStrike" cap="none">
                <a:solidFill>
                  <a:schemeClr val="dk2"/>
                </a:solidFill>
                <a:latin typeface="Sarala"/>
                <a:ea typeface="Sarala"/>
                <a:cs typeface="Sarala"/>
                <a:sym typeface="Saral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Sarala"/>
              <a:buNone/>
              <a:defRPr sz="2600" b="0" i="0" u="none" strike="noStrike" cap="none">
                <a:solidFill>
                  <a:schemeClr val="dk2"/>
                </a:solidFill>
                <a:latin typeface="Sarala"/>
                <a:ea typeface="Sarala"/>
                <a:cs typeface="Sarala"/>
                <a:sym typeface="Sarala"/>
              </a:defRPr>
            </a:lvl9pPr>
          </a:lstStyle>
          <a:p>
            <a:r>
              <a:rPr lang="es-CO" dirty="0">
                <a:sym typeface="Sarala"/>
              </a:rPr>
              <a:t>¿Cómo se llevaría a cabo el direccionamiento sobre la modernización de la UNP?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0B2A66F-4023-EBE1-FFB1-4DE5752A6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474" y="1382691"/>
            <a:ext cx="10478947" cy="506430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B85F643-325A-F246-748B-46F6E55C5853}"/>
              </a:ext>
            </a:extLst>
          </p:cNvPr>
          <p:cNvSpPr txBox="1"/>
          <p:nvPr/>
        </p:nvSpPr>
        <p:spPr>
          <a:xfrm>
            <a:off x="3754418" y="6446997"/>
            <a:ext cx="1549101" cy="0"/>
          </a:xfrm>
          <a:custGeom>
            <a:avLst/>
            <a:gdLst>
              <a:gd name="connsiteX0" fmla="*/ 0 w 1549101"/>
              <a:gd name="connsiteY0" fmla="*/ 0 h 2108499"/>
              <a:gd name="connsiteX1" fmla="*/ 1549101 w 1549101"/>
              <a:gd name="connsiteY1" fmla="*/ 0 h 2108499"/>
              <a:gd name="connsiteX2" fmla="*/ 1549101 w 1549101"/>
              <a:gd name="connsiteY2" fmla="*/ 2108499 h 2108499"/>
              <a:gd name="connsiteX3" fmla="*/ 0 w 1549101"/>
              <a:gd name="connsiteY3" fmla="*/ 2108499 h 2108499"/>
              <a:gd name="connsiteX4" fmla="*/ 0 w 1549101"/>
              <a:gd name="connsiteY4" fmla="*/ 0 h 2108499"/>
              <a:gd name="connsiteX0" fmla="*/ 0 w 1549101"/>
              <a:gd name="connsiteY0" fmla="*/ 2108499 h 2108499"/>
              <a:gd name="connsiteX1" fmla="*/ 1549101 w 1549101"/>
              <a:gd name="connsiteY1" fmla="*/ 0 h 2108499"/>
              <a:gd name="connsiteX2" fmla="*/ 1549101 w 1549101"/>
              <a:gd name="connsiteY2" fmla="*/ 2108499 h 2108499"/>
              <a:gd name="connsiteX3" fmla="*/ 0 w 1549101"/>
              <a:gd name="connsiteY3" fmla="*/ 2108499 h 2108499"/>
              <a:gd name="connsiteX0" fmla="*/ 0 w 1549101"/>
              <a:gd name="connsiteY0" fmla="*/ 0 h 0"/>
              <a:gd name="connsiteX1" fmla="*/ 1549101 w 1549101"/>
              <a:gd name="connsiteY1" fmla="*/ 0 h 0"/>
              <a:gd name="connsiteX2" fmla="*/ 0 w 1549101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101">
                <a:moveTo>
                  <a:pt x="0" y="0"/>
                </a:moveTo>
                <a:lnTo>
                  <a:pt x="1549101" y="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19937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BCD3CA7-6103-36F2-9A1C-50412C01DC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27"/>
          <a:stretch/>
        </p:blipFill>
        <p:spPr>
          <a:xfrm>
            <a:off x="-1900719" y="0"/>
            <a:ext cx="9027305" cy="6857999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4A1C2D10-C77C-2557-546E-821F9E56A1A4}"/>
              </a:ext>
            </a:extLst>
          </p:cNvPr>
          <p:cNvSpPr/>
          <p:nvPr/>
        </p:nvSpPr>
        <p:spPr>
          <a:xfrm>
            <a:off x="7560918" y="2690335"/>
            <a:ext cx="3740126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ts val="5400"/>
              </a:lnSpc>
            </a:pPr>
            <a:r>
              <a:rPr lang="es-ES" sz="5400" dirty="0">
                <a:ln w="0"/>
                <a:solidFill>
                  <a:srgbClr val="00387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itchFamily="2" charset="0"/>
              </a:rPr>
              <a:t>¡</a:t>
            </a:r>
            <a:r>
              <a:rPr lang="es-ES" sz="5400" b="0" cap="none" spc="0" dirty="0">
                <a:ln w="0"/>
                <a:solidFill>
                  <a:srgbClr val="00387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itchFamily="2" charset="0"/>
              </a:rPr>
              <a:t>MUCHAS </a:t>
            </a:r>
          </a:p>
          <a:p>
            <a:pPr algn="ctr">
              <a:lnSpc>
                <a:spcPts val="5400"/>
              </a:lnSpc>
            </a:pPr>
            <a:r>
              <a:rPr lang="es-ES" sz="5400" b="0" u="sng" cap="none" spc="0" dirty="0">
                <a:ln w="0"/>
                <a:solidFill>
                  <a:srgbClr val="00387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itchFamily="2" charset="0"/>
              </a:rPr>
              <a:t>GRACIAS</a:t>
            </a:r>
            <a:r>
              <a:rPr lang="es-ES" sz="5400" b="0" cap="none" spc="0" dirty="0">
                <a:ln w="0"/>
                <a:solidFill>
                  <a:srgbClr val="00387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itchFamily="2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2982191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E0EC3FDA-6F4D-4069-9F62-23709D79E637}"/>
              </a:ext>
            </a:extLst>
          </p:cNvPr>
          <p:cNvSpPr/>
          <p:nvPr/>
        </p:nvSpPr>
        <p:spPr>
          <a:xfrm>
            <a:off x="-123986" y="-154983"/>
            <a:ext cx="12476135" cy="70129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90C9680D-D8F5-9AB9-13D2-7DBAC8C245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104183" y="-1017918"/>
            <a:ext cx="15510296" cy="8333117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B83E4D16-1BFD-D74B-D88B-D517E5FAB0BF}"/>
              </a:ext>
            </a:extLst>
          </p:cNvPr>
          <p:cNvSpPr txBox="1"/>
          <p:nvPr/>
        </p:nvSpPr>
        <p:spPr>
          <a:xfrm>
            <a:off x="774245" y="1043523"/>
            <a:ext cx="80738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CO" sz="4000" b="1" i="0" u="none" strike="noStrike" baseline="0" dirty="0">
                <a:solidFill>
                  <a:schemeClr val="bg1"/>
                </a:solidFill>
                <a:latin typeface="Montserrat" pitchFamily="2" charset="0"/>
              </a:rPr>
              <a:t>Plataforma Estratégica UNP</a:t>
            </a:r>
          </a:p>
          <a:p>
            <a:pPr algn="l"/>
            <a:r>
              <a:rPr lang="es-CO" sz="4000" b="1" dirty="0">
                <a:solidFill>
                  <a:schemeClr val="bg1"/>
                </a:solidFill>
                <a:latin typeface="Montserrat" pitchFamily="2" charset="0"/>
              </a:rPr>
              <a:t>2023-2026</a:t>
            </a:r>
          </a:p>
          <a:p>
            <a:pPr algn="l"/>
            <a:endParaRPr lang="es-CO" sz="4000" b="1" dirty="0">
              <a:solidFill>
                <a:schemeClr val="bg1"/>
              </a:solidFill>
              <a:latin typeface="Montserrat" pitchFamily="2" charset="0"/>
            </a:endParaRPr>
          </a:p>
          <a:p>
            <a:pPr algn="l"/>
            <a:r>
              <a:rPr lang="es-CO" sz="3200" dirty="0">
                <a:solidFill>
                  <a:schemeClr val="bg1"/>
                </a:solidFill>
                <a:latin typeface="Montserrat" pitchFamily="2" charset="0"/>
              </a:rPr>
              <a:t>Resolución DGRD 0054 del 15 de enero de 2024</a:t>
            </a:r>
          </a:p>
          <a:p>
            <a:pPr algn="l"/>
            <a:endParaRPr lang="es-CO" sz="3200" dirty="0">
              <a:solidFill>
                <a:schemeClr val="bg1"/>
              </a:solidFill>
              <a:latin typeface="Montserrat" pitchFamily="2" charset="0"/>
            </a:endParaRPr>
          </a:p>
          <a:p>
            <a:pPr algn="l"/>
            <a:endParaRPr lang="es-CO" sz="2400" dirty="0">
              <a:solidFill>
                <a:schemeClr val="bg1"/>
              </a:solidFill>
              <a:latin typeface="Montserrat SemiBold" pitchFamily="2" charset="0"/>
            </a:endParaRP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B7330B1A-B924-284D-A77D-734BC67B941A}"/>
              </a:ext>
            </a:extLst>
          </p:cNvPr>
          <p:cNvSpPr txBox="1"/>
          <p:nvPr/>
        </p:nvSpPr>
        <p:spPr>
          <a:xfrm>
            <a:off x="774245" y="4427243"/>
            <a:ext cx="557772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>
                <a:solidFill>
                  <a:schemeClr val="bg1"/>
                </a:solidFill>
                <a:latin typeface="Montserrat Medium" pitchFamily="2" charset="0"/>
              </a:rPr>
              <a:t>Septiembre 2024</a:t>
            </a:r>
            <a:endParaRPr lang="es-CO" sz="1400" b="0" i="0" u="none" strike="noStrike" baseline="0" dirty="0">
              <a:solidFill>
                <a:schemeClr val="bg1"/>
              </a:solidFill>
              <a:latin typeface="Montserrat Medium" pitchFamily="2" charset="0"/>
            </a:endParaRPr>
          </a:p>
          <a:p>
            <a:endParaRPr lang="es-CO" sz="1400" dirty="0">
              <a:solidFill>
                <a:schemeClr val="bg1"/>
              </a:solidFill>
              <a:latin typeface="Montserrat Medium" pitchFamily="2" charset="0"/>
            </a:endParaRPr>
          </a:p>
          <a:p>
            <a:endParaRPr lang="es-CO" sz="1400" dirty="0">
              <a:solidFill>
                <a:schemeClr val="bg1"/>
              </a:solidFill>
              <a:latin typeface="Montserrat Medium" pitchFamily="2" charset="0"/>
            </a:endParaRPr>
          </a:p>
          <a:p>
            <a:r>
              <a:rPr lang="es-CO" sz="1400" dirty="0">
                <a:solidFill>
                  <a:schemeClr val="bg1"/>
                </a:solidFill>
                <a:latin typeface="Montserrat Medium" pitchFamily="2" charset="0"/>
              </a:rPr>
              <a:t>SUBDIRECCIÓN DE TALENTO HUMANO – GRUPO DE CAPACITACIÓN.</a:t>
            </a:r>
          </a:p>
          <a:p>
            <a:endParaRPr lang="es-CO" sz="1400" dirty="0">
              <a:solidFill>
                <a:schemeClr val="bg1"/>
              </a:solidFill>
              <a:latin typeface="Montserrat Medium" pitchFamily="2" charset="0"/>
            </a:endParaRPr>
          </a:p>
          <a:p>
            <a:r>
              <a:rPr lang="es-CO" sz="1400" dirty="0">
                <a:solidFill>
                  <a:schemeClr val="bg1"/>
                </a:solidFill>
                <a:latin typeface="Montserrat Medium" pitchFamily="2" charset="0"/>
              </a:rPr>
              <a:t>PONENTE: CAMILO TORRES DURÁN</a:t>
            </a:r>
          </a:p>
        </p:txBody>
      </p:sp>
    </p:spTree>
    <p:extLst>
      <p:ext uri="{BB962C8B-B14F-4D97-AF65-F5344CB8AC3E}">
        <p14:creationId xmlns:p14="http://schemas.microsoft.com/office/powerpoint/2010/main" val="3184590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2D0F9A5-F45C-E053-8166-A4FD66E3E5E2}"/>
              </a:ext>
            </a:extLst>
          </p:cNvPr>
          <p:cNvSpPr txBox="1"/>
          <p:nvPr/>
        </p:nvSpPr>
        <p:spPr>
          <a:xfrm>
            <a:off x="1900270" y="399699"/>
            <a:ext cx="6922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400" b="1">
                <a:solidFill>
                  <a:schemeClr val="tx2"/>
                </a:solidFill>
                <a:latin typeface="Montserrat" pitchFamily="2" charset="77"/>
                <a:cs typeface="Arial" panose="020B0604020202020204" pitchFamily="34" charset="0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Sarala"/>
              <a:buNone/>
              <a:defRPr sz="2600" b="0" i="0" u="none" strike="noStrike" cap="none">
                <a:solidFill>
                  <a:schemeClr val="dk2"/>
                </a:solidFill>
                <a:latin typeface="Sarala"/>
                <a:ea typeface="Sarala"/>
                <a:cs typeface="Sarala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Sarala"/>
              <a:buNone/>
              <a:defRPr sz="2600" b="0" i="0" u="none" strike="noStrike" cap="none">
                <a:solidFill>
                  <a:schemeClr val="dk2"/>
                </a:solidFill>
                <a:latin typeface="Sarala"/>
                <a:ea typeface="Sarala"/>
                <a:cs typeface="Sarala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Sarala"/>
              <a:buNone/>
              <a:defRPr sz="2600" b="0" i="0" u="none" strike="noStrike" cap="none">
                <a:solidFill>
                  <a:schemeClr val="dk2"/>
                </a:solidFill>
                <a:latin typeface="Sarala"/>
                <a:ea typeface="Sarala"/>
                <a:cs typeface="Sarala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Sarala"/>
              <a:buNone/>
              <a:defRPr sz="2600" b="0" i="0" u="none" strike="noStrike" cap="none">
                <a:solidFill>
                  <a:schemeClr val="dk2"/>
                </a:solidFill>
                <a:latin typeface="Sarala"/>
                <a:ea typeface="Sarala"/>
                <a:cs typeface="Sarala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Sarala"/>
              <a:buNone/>
              <a:defRPr sz="2600" b="0" i="0" u="none" strike="noStrike" cap="none">
                <a:solidFill>
                  <a:schemeClr val="dk2"/>
                </a:solidFill>
                <a:latin typeface="Sarala"/>
                <a:ea typeface="Sarala"/>
                <a:cs typeface="Sarala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Sarala"/>
              <a:buNone/>
              <a:defRPr sz="2600" b="0" i="0" u="none" strike="noStrike" cap="none">
                <a:solidFill>
                  <a:schemeClr val="dk2"/>
                </a:solidFill>
                <a:latin typeface="Sarala"/>
                <a:ea typeface="Sarala"/>
                <a:cs typeface="Sarala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Sarala"/>
              <a:buNone/>
              <a:defRPr sz="2600" b="0" i="0" u="none" strike="noStrike" cap="none">
                <a:solidFill>
                  <a:schemeClr val="dk2"/>
                </a:solidFill>
                <a:latin typeface="Sarala"/>
                <a:ea typeface="Sarala"/>
                <a:cs typeface="Sarala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Sarala"/>
              <a:buNone/>
              <a:defRPr sz="2600" b="0" i="0" u="none" strike="noStrike" cap="none">
                <a:solidFill>
                  <a:schemeClr val="dk2"/>
                </a:solidFill>
                <a:latin typeface="Sarala"/>
                <a:ea typeface="Sarala"/>
                <a:cs typeface="Sarala"/>
              </a:defRPr>
            </a:lvl9pPr>
          </a:lstStyle>
          <a:p>
            <a:r>
              <a:rPr lang="es-ES" dirty="0"/>
              <a:t>Origen de la Plataforma Estratégica UNP</a:t>
            </a:r>
            <a:endParaRPr lang="es-CO" dirty="0"/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515CC731-681D-B06B-7C16-3C7580C837F1}"/>
              </a:ext>
            </a:extLst>
          </p:cNvPr>
          <p:cNvGrpSpPr/>
          <p:nvPr/>
        </p:nvGrpSpPr>
        <p:grpSpPr>
          <a:xfrm>
            <a:off x="2032000" y="1185862"/>
            <a:ext cx="7883525" cy="5446733"/>
            <a:chOff x="2032000" y="2715768"/>
            <a:chExt cx="7883525" cy="1620000"/>
          </a:xfrm>
        </p:grpSpPr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69E53A6D-928D-2BA6-9393-0CAD9083C5D8}"/>
                </a:ext>
              </a:extLst>
            </p:cNvPr>
            <p:cNvSpPr/>
            <p:nvPr/>
          </p:nvSpPr>
          <p:spPr>
            <a:xfrm>
              <a:off x="2032000" y="2892888"/>
              <a:ext cx="7883525" cy="3672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S" dirty="0"/>
            </a:p>
            <a:p>
              <a:endParaRPr lang="es-CO" dirty="0"/>
            </a:p>
            <a:p>
              <a:r>
                <a:rPr lang="es-CO" dirty="0"/>
                <a:t>Donde se incluyó a la UNP: “…Asimismo, se fortalecerá y modernizará la Unidad Nacional de Protección, en el marco de las funciones que le fueron asignadas…”</a:t>
              </a:r>
            </a:p>
          </p:txBody>
        </p:sp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CB4C7192-7925-0E81-5FA9-1C5684779C32}"/>
                </a:ext>
              </a:extLst>
            </p:cNvPr>
            <p:cNvSpPr/>
            <p:nvPr/>
          </p:nvSpPr>
          <p:spPr>
            <a:xfrm>
              <a:off x="2426176" y="2715768"/>
              <a:ext cx="5518467" cy="354240"/>
            </a:xfrm>
            <a:custGeom>
              <a:avLst/>
              <a:gdLst>
                <a:gd name="connsiteX0" fmla="*/ 0 w 5518467"/>
                <a:gd name="connsiteY0" fmla="*/ 59041 h 354240"/>
                <a:gd name="connsiteX1" fmla="*/ 59041 w 5518467"/>
                <a:gd name="connsiteY1" fmla="*/ 0 h 354240"/>
                <a:gd name="connsiteX2" fmla="*/ 5459426 w 5518467"/>
                <a:gd name="connsiteY2" fmla="*/ 0 h 354240"/>
                <a:gd name="connsiteX3" fmla="*/ 5518467 w 5518467"/>
                <a:gd name="connsiteY3" fmla="*/ 59041 h 354240"/>
                <a:gd name="connsiteX4" fmla="*/ 5518467 w 5518467"/>
                <a:gd name="connsiteY4" fmla="*/ 295199 h 354240"/>
                <a:gd name="connsiteX5" fmla="*/ 5459426 w 5518467"/>
                <a:gd name="connsiteY5" fmla="*/ 354240 h 354240"/>
                <a:gd name="connsiteX6" fmla="*/ 59041 w 5518467"/>
                <a:gd name="connsiteY6" fmla="*/ 354240 h 354240"/>
                <a:gd name="connsiteX7" fmla="*/ 0 w 5518467"/>
                <a:gd name="connsiteY7" fmla="*/ 295199 h 354240"/>
                <a:gd name="connsiteX8" fmla="*/ 0 w 5518467"/>
                <a:gd name="connsiteY8" fmla="*/ 59041 h 354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18467" h="354240">
                  <a:moveTo>
                    <a:pt x="0" y="59041"/>
                  </a:moveTo>
                  <a:cubicBezTo>
                    <a:pt x="0" y="26434"/>
                    <a:pt x="26434" y="0"/>
                    <a:pt x="59041" y="0"/>
                  </a:cubicBezTo>
                  <a:lnTo>
                    <a:pt x="5459426" y="0"/>
                  </a:lnTo>
                  <a:cubicBezTo>
                    <a:pt x="5492033" y="0"/>
                    <a:pt x="5518467" y="26434"/>
                    <a:pt x="5518467" y="59041"/>
                  </a:cubicBezTo>
                  <a:lnTo>
                    <a:pt x="5518467" y="295199"/>
                  </a:lnTo>
                  <a:cubicBezTo>
                    <a:pt x="5518467" y="327806"/>
                    <a:pt x="5492033" y="354240"/>
                    <a:pt x="5459426" y="354240"/>
                  </a:cubicBezTo>
                  <a:lnTo>
                    <a:pt x="59041" y="354240"/>
                  </a:lnTo>
                  <a:cubicBezTo>
                    <a:pt x="26434" y="354240"/>
                    <a:pt x="0" y="327806"/>
                    <a:pt x="0" y="295199"/>
                  </a:cubicBezTo>
                  <a:lnTo>
                    <a:pt x="0" y="59041"/>
                  </a:lnTo>
                  <a:close/>
                </a:path>
              </a:pathLst>
            </a:cu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5878" tIns="17293" rIns="225878" bIns="17293" numCol="1" spcCol="1270" anchor="ctr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800" kern="1200" dirty="0"/>
                <a:t>Plan Nacional de Desarrollo – Ley 2294 de 2023</a:t>
              </a:r>
              <a:endParaRPr lang="es-CO" sz="2800" kern="1200" dirty="0"/>
            </a:p>
          </p:txBody>
        </p:sp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F15042CF-7696-78D3-5BC8-E3ACA8336B3E}"/>
                </a:ext>
              </a:extLst>
            </p:cNvPr>
            <p:cNvSpPr/>
            <p:nvPr/>
          </p:nvSpPr>
          <p:spPr>
            <a:xfrm>
              <a:off x="2032000" y="3437208"/>
              <a:ext cx="7883525" cy="35424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S" dirty="0"/>
            </a:p>
            <a:p>
              <a:endParaRPr lang="es-CO" dirty="0"/>
            </a:p>
            <a:p>
              <a:r>
                <a:rPr lang="es-CO" dirty="0"/>
                <a:t>Una de las apuestas es diseñar e implementar la estrategia de fortalecimiento y modernización de la UNP para la seguridad humana y la paz total.</a:t>
              </a:r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id="{87D321C7-0372-2CD5-81DA-1F3AFA3C9AE0}"/>
                </a:ext>
              </a:extLst>
            </p:cNvPr>
            <p:cNvSpPr/>
            <p:nvPr/>
          </p:nvSpPr>
          <p:spPr>
            <a:xfrm>
              <a:off x="2426176" y="3260088"/>
              <a:ext cx="5518467" cy="354240"/>
            </a:xfrm>
            <a:custGeom>
              <a:avLst/>
              <a:gdLst>
                <a:gd name="connsiteX0" fmla="*/ 0 w 5518467"/>
                <a:gd name="connsiteY0" fmla="*/ 59041 h 354240"/>
                <a:gd name="connsiteX1" fmla="*/ 59041 w 5518467"/>
                <a:gd name="connsiteY1" fmla="*/ 0 h 354240"/>
                <a:gd name="connsiteX2" fmla="*/ 5459426 w 5518467"/>
                <a:gd name="connsiteY2" fmla="*/ 0 h 354240"/>
                <a:gd name="connsiteX3" fmla="*/ 5518467 w 5518467"/>
                <a:gd name="connsiteY3" fmla="*/ 59041 h 354240"/>
                <a:gd name="connsiteX4" fmla="*/ 5518467 w 5518467"/>
                <a:gd name="connsiteY4" fmla="*/ 295199 h 354240"/>
                <a:gd name="connsiteX5" fmla="*/ 5459426 w 5518467"/>
                <a:gd name="connsiteY5" fmla="*/ 354240 h 354240"/>
                <a:gd name="connsiteX6" fmla="*/ 59041 w 5518467"/>
                <a:gd name="connsiteY6" fmla="*/ 354240 h 354240"/>
                <a:gd name="connsiteX7" fmla="*/ 0 w 5518467"/>
                <a:gd name="connsiteY7" fmla="*/ 295199 h 354240"/>
                <a:gd name="connsiteX8" fmla="*/ 0 w 5518467"/>
                <a:gd name="connsiteY8" fmla="*/ 59041 h 354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18467" h="354240">
                  <a:moveTo>
                    <a:pt x="0" y="59041"/>
                  </a:moveTo>
                  <a:cubicBezTo>
                    <a:pt x="0" y="26434"/>
                    <a:pt x="26434" y="0"/>
                    <a:pt x="59041" y="0"/>
                  </a:cubicBezTo>
                  <a:lnTo>
                    <a:pt x="5459426" y="0"/>
                  </a:lnTo>
                  <a:cubicBezTo>
                    <a:pt x="5492033" y="0"/>
                    <a:pt x="5518467" y="26434"/>
                    <a:pt x="5518467" y="59041"/>
                  </a:cubicBezTo>
                  <a:lnTo>
                    <a:pt x="5518467" y="295199"/>
                  </a:lnTo>
                  <a:cubicBezTo>
                    <a:pt x="5518467" y="327806"/>
                    <a:pt x="5492033" y="354240"/>
                    <a:pt x="5459426" y="354240"/>
                  </a:cubicBezTo>
                  <a:lnTo>
                    <a:pt x="59041" y="354240"/>
                  </a:lnTo>
                  <a:cubicBezTo>
                    <a:pt x="26434" y="354240"/>
                    <a:pt x="0" y="327806"/>
                    <a:pt x="0" y="295199"/>
                  </a:cubicBezTo>
                  <a:lnTo>
                    <a:pt x="0" y="59041"/>
                  </a:lnTo>
                  <a:close/>
                </a:path>
              </a:pathLst>
            </a:cu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5878" tIns="17293" rIns="225878" bIns="17293" numCol="1" spcCol="1270" anchor="ctr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800" kern="1200" dirty="0"/>
                <a:t>Plan Estratégico Sectorial – Ministerio del Interior 2023 - 2026</a:t>
              </a:r>
              <a:endParaRPr lang="es-CO" sz="2800" kern="1200" dirty="0"/>
            </a:p>
          </p:txBody>
        </p:sp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23008A3B-3A28-0173-6012-55C8397D4C97}"/>
                </a:ext>
              </a:extLst>
            </p:cNvPr>
            <p:cNvSpPr/>
            <p:nvPr/>
          </p:nvSpPr>
          <p:spPr>
            <a:xfrm>
              <a:off x="2032000" y="3981528"/>
              <a:ext cx="7883525" cy="35424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S" dirty="0"/>
            </a:p>
            <a:p>
              <a:endParaRPr lang="es-CO" dirty="0"/>
            </a:p>
            <a:p>
              <a:r>
                <a:rPr lang="es-CO" dirty="0"/>
                <a:t>Establece la Visión – Misión – Mega y los Objetivos Estratégicos. Todo en el marco de la modernización </a:t>
              </a:r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1215B15F-EC4D-4392-D8BF-140064D65972}"/>
                </a:ext>
              </a:extLst>
            </p:cNvPr>
            <p:cNvSpPr/>
            <p:nvPr/>
          </p:nvSpPr>
          <p:spPr>
            <a:xfrm>
              <a:off x="2426176" y="3804408"/>
              <a:ext cx="5518467" cy="354240"/>
            </a:xfrm>
            <a:custGeom>
              <a:avLst/>
              <a:gdLst>
                <a:gd name="connsiteX0" fmla="*/ 0 w 5518467"/>
                <a:gd name="connsiteY0" fmla="*/ 59041 h 354240"/>
                <a:gd name="connsiteX1" fmla="*/ 59041 w 5518467"/>
                <a:gd name="connsiteY1" fmla="*/ 0 h 354240"/>
                <a:gd name="connsiteX2" fmla="*/ 5459426 w 5518467"/>
                <a:gd name="connsiteY2" fmla="*/ 0 h 354240"/>
                <a:gd name="connsiteX3" fmla="*/ 5518467 w 5518467"/>
                <a:gd name="connsiteY3" fmla="*/ 59041 h 354240"/>
                <a:gd name="connsiteX4" fmla="*/ 5518467 w 5518467"/>
                <a:gd name="connsiteY4" fmla="*/ 295199 h 354240"/>
                <a:gd name="connsiteX5" fmla="*/ 5459426 w 5518467"/>
                <a:gd name="connsiteY5" fmla="*/ 354240 h 354240"/>
                <a:gd name="connsiteX6" fmla="*/ 59041 w 5518467"/>
                <a:gd name="connsiteY6" fmla="*/ 354240 h 354240"/>
                <a:gd name="connsiteX7" fmla="*/ 0 w 5518467"/>
                <a:gd name="connsiteY7" fmla="*/ 295199 h 354240"/>
                <a:gd name="connsiteX8" fmla="*/ 0 w 5518467"/>
                <a:gd name="connsiteY8" fmla="*/ 59041 h 354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18467" h="354240">
                  <a:moveTo>
                    <a:pt x="0" y="59041"/>
                  </a:moveTo>
                  <a:cubicBezTo>
                    <a:pt x="0" y="26434"/>
                    <a:pt x="26434" y="0"/>
                    <a:pt x="59041" y="0"/>
                  </a:cubicBezTo>
                  <a:lnTo>
                    <a:pt x="5459426" y="0"/>
                  </a:lnTo>
                  <a:cubicBezTo>
                    <a:pt x="5492033" y="0"/>
                    <a:pt x="5518467" y="26434"/>
                    <a:pt x="5518467" y="59041"/>
                  </a:cubicBezTo>
                  <a:lnTo>
                    <a:pt x="5518467" y="295199"/>
                  </a:lnTo>
                  <a:cubicBezTo>
                    <a:pt x="5518467" y="327806"/>
                    <a:pt x="5492033" y="354240"/>
                    <a:pt x="5459426" y="354240"/>
                  </a:cubicBezTo>
                  <a:lnTo>
                    <a:pt x="59041" y="354240"/>
                  </a:lnTo>
                  <a:cubicBezTo>
                    <a:pt x="26434" y="354240"/>
                    <a:pt x="0" y="327806"/>
                    <a:pt x="0" y="295199"/>
                  </a:cubicBezTo>
                  <a:lnTo>
                    <a:pt x="0" y="59041"/>
                  </a:lnTo>
                  <a:close/>
                </a:path>
              </a:pathLst>
            </a:cu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5878" tIns="17293" rIns="225878" bIns="17293" numCol="1" spcCol="1270" anchor="ctr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800" kern="1200" dirty="0"/>
                <a:t>Plan Estratégico Unidad Nacional de Protección – Resolución DGRD 0054 de 2024 </a:t>
              </a:r>
              <a:endParaRPr lang="es-CO" sz="2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2339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E7FFE2BF-2110-8FB4-AF9C-AEC1509F54F4}"/>
              </a:ext>
            </a:extLst>
          </p:cNvPr>
          <p:cNvGrpSpPr/>
          <p:nvPr/>
        </p:nvGrpSpPr>
        <p:grpSpPr>
          <a:xfrm>
            <a:off x="942761" y="1219516"/>
            <a:ext cx="10704953" cy="4493538"/>
            <a:chOff x="1491493" y="1138094"/>
            <a:chExt cx="6288175" cy="6499887"/>
          </a:xfrm>
        </p:grpSpPr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EED70F3C-B17E-8EAA-6575-DAE98E6FA1AD}"/>
                </a:ext>
              </a:extLst>
            </p:cNvPr>
            <p:cNvSpPr txBox="1"/>
            <p:nvPr/>
          </p:nvSpPr>
          <p:spPr>
            <a:xfrm>
              <a:off x="1907762" y="1138094"/>
              <a:ext cx="5871906" cy="6499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ES_tradnl" sz="2200" b="1" dirty="0">
                  <a:solidFill>
                    <a:srgbClr val="515151"/>
                  </a:solidFill>
                  <a:latin typeface="Montserrat" pitchFamily="2" charset="77"/>
                  <a:cs typeface="Arial" panose="020B0604020202020204" pitchFamily="34" charset="0"/>
                </a:rPr>
                <a:t>Concepto base de la modernización: </a:t>
              </a:r>
              <a:r>
                <a:rPr lang="es-ES" sz="2200" b="0" i="0" dirty="0">
                  <a:solidFill>
                    <a:srgbClr val="1F1F1F"/>
                  </a:solidFill>
                  <a:effectLst/>
                  <a:latin typeface="Montserrat" panose="00000500000000000000" pitchFamily="2" charset="0"/>
                </a:rPr>
                <a:t>La </a:t>
              </a:r>
              <a:r>
                <a:rPr lang="es-ES" sz="2200" b="0" i="0" dirty="0">
                  <a:solidFill>
                    <a:srgbClr val="040C28"/>
                  </a:solidFill>
                  <a:effectLst/>
                  <a:latin typeface="Montserrat" panose="00000500000000000000" pitchFamily="2" charset="0"/>
                </a:rPr>
                <a:t>modernización</a:t>
              </a:r>
              <a:r>
                <a:rPr lang="es-ES" sz="2200" b="0" i="0" dirty="0">
                  <a:solidFill>
                    <a:srgbClr val="1F1F1F"/>
                  </a:solidFill>
                  <a:effectLst/>
                  <a:latin typeface="Montserrat" panose="00000500000000000000" pitchFamily="2" charset="0"/>
                </a:rPr>
                <a:t> tiene por </a:t>
              </a:r>
              <a:r>
                <a:rPr lang="es-ES" sz="2200" b="0" i="0" dirty="0">
                  <a:solidFill>
                    <a:srgbClr val="040C28"/>
                  </a:solidFill>
                  <a:effectLst/>
                  <a:latin typeface="Montserrat" panose="00000500000000000000" pitchFamily="2" charset="0"/>
                </a:rPr>
                <a:t>objetivo</a:t>
              </a:r>
              <a:r>
                <a:rPr lang="es-ES" sz="2200" b="0" i="0" dirty="0">
                  <a:solidFill>
                    <a:srgbClr val="1F1F1F"/>
                  </a:solidFill>
                  <a:effectLst/>
                  <a:latin typeface="Montserrat" panose="00000500000000000000" pitchFamily="2" charset="0"/>
                </a:rPr>
                <a:t> lograr eficiencia y eficacia en la gestión </a:t>
              </a:r>
              <a:r>
                <a:rPr lang="es-ES" sz="2200" b="0" i="0" dirty="0">
                  <a:solidFill>
                    <a:srgbClr val="040C28"/>
                  </a:solidFill>
                  <a:effectLst/>
                  <a:latin typeface="Montserrat" panose="00000500000000000000" pitchFamily="2" charset="0"/>
                </a:rPr>
                <a:t>pública</a:t>
              </a:r>
              <a:r>
                <a:rPr lang="es-ES" sz="2200" b="0" i="0" dirty="0">
                  <a:solidFill>
                    <a:srgbClr val="1F1F1F"/>
                  </a:solidFill>
                  <a:effectLst/>
                  <a:latin typeface="Montserrat" panose="00000500000000000000" pitchFamily="2" charset="0"/>
                </a:rPr>
                <a:t>, adecuar la acción institucional a las nuevas exigencias de desarrollo social y de crecimiento económico, democratizar sus procesos y rescatar la confianza de la comunidad.</a:t>
              </a:r>
            </a:p>
            <a:p>
              <a:pPr algn="just"/>
              <a:endParaRPr lang="es-ES" sz="2200" dirty="0">
                <a:solidFill>
                  <a:srgbClr val="1F1F1F"/>
                </a:solidFill>
                <a:latin typeface="Montserrat" panose="00000500000000000000" pitchFamily="2" charset="0"/>
                <a:cs typeface="Arial" panose="020B0604020202020204" pitchFamily="34" charset="0"/>
              </a:endParaRPr>
            </a:p>
            <a:p>
              <a:pPr algn="just"/>
              <a:r>
                <a:rPr lang="es-ES" sz="2200" dirty="0">
                  <a:solidFill>
                    <a:srgbClr val="1F1F1F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Modernización en la UNP: Es </a:t>
              </a:r>
              <a:r>
                <a:rPr lang="es-ES" sz="2200" dirty="0">
                  <a:latin typeface="Montserrat" panose="00000500000000000000" pitchFamily="2" charset="0"/>
                  <a:cs typeface="Arial" panose="020B0604020202020204" pitchFamily="34" charset="0"/>
                </a:rPr>
                <a:t>una r</a:t>
              </a:r>
              <a:r>
                <a:rPr lang="es-ES_tradnl" sz="2200" dirty="0">
                  <a:latin typeface="Montserrat" pitchFamily="2" charset="77"/>
                  <a:cs typeface="Arial" panose="020B0604020202020204" pitchFamily="34" charset="0"/>
                </a:rPr>
                <a:t>elación entre la Plataforma Estratégica, el Plan Estratégico Institucional (PEI) 2023 - 2026 y el Plan de Acción Institucional (PAI) 2024</a:t>
              </a:r>
              <a:endParaRPr lang="es-ES_tradnl" sz="2400" i="1" dirty="0">
                <a:latin typeface="Montserrat" pitchFamily="2" charset="77"/>
                <a:cs typeface="Arial" panose="020B0604020202020204" pitchFamily="34" charset="0"/>
              </a:endParaRPr>
            </a:p>
            <a:p>
              <a:pPr algn="just"/>
              <a:endParaRPr lang="es-ES" sz="2200" dirty="0">
                <a:solidFill>
                  <a:srgbClr val="1F1F1F"/>
                </a:solidFill>
                <a:latin typeface="Montserrat" panose="00000500000000000000" pitchFamily="2" charset="0"/>
                <a:cs typeface="Arial" panose="020B0604020202020204" pitchFamily="34" charset="0"/>
              </a:endParaRPr>
            </a:p>
            <a:p>
              <a:pPr algn="just"/>
              <a:endParaRPr lang="es-ES_tradnl" sz="2200" b="1" dirty="0">
                <a:solidFill>
                  <a:srgbClr val="515151"/>
                </a:solidFill>
                <a:latin typeface="Montserrat" panose="00000500000000000000" pitchFamily="2" charset="0"/>
                <a:cs typeface="Arial" panose="020B0604020202020204" pitchFamily="34" charset="0"/>
              </a:endParaRPr>
            </a:p>
            <a:p>
              <a:endParaRPr lang="es-ES_tradnl" sz="2200" dirty="0">
                <a:solidFill>
                  <a:srgbClr val="515151"/>
                </a:solidFill>
                <a:latin typeface="Montserrat" pitchFamily="2" charset="77"/>
                <a:cs typeface="Arial" panose="020B0604020202020204" pitchFamily="34" charset="0"/>
              </a:endParaRPr>
            </a:p>
            <a:p>
              <a:endParaRPr lang="es-ES_tradnl" sz="2200" dirty="0">
                <a:solidFill>
                  <a:srgbClr val="515151"/>
                </a:solidFill>
                <a:latin typeface="Montserrat" pitchFamily="2" charset="77"/>
                <a:cs typeface="Arial" panose="020B0604020202020204" pitchFamily="34" charset="0"/>
              </a:endParaRPr>
            </a:p>
          </p:txBody>
        </p:sp>
        <p:pic>
          <p:nvPicPr>
            <p:cNvPr id="5" name="Gráfico 4">
              <a:extLst>
                <a:ext uri="{FF2B5EF4-FFF2-40B4-BE49-F238E27FC236}">
                  <a16:creationId xmlns:a16="http://schemas.microsoft.com/office/drawing/2014/main" id="{6BE45044-618E-EC54-4CFC-AE3963E61B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491493" y="1282121"/>
              <a:ext cx="416269" cy="808618"/>
            </a:xfrm>
            <a:prstGeom prst="rect">
              <a:avLst/>
            </a:prstGeom>
          </p:spPr>
        </p:pic>
      </p:grpSp>
      <p:sp>
        <p:nvSpPr>
          <p:cNvPr id="9" name="CuadroTexto 8">
            <a:extLst>
              <a:ext uri="{FF2B5EF4-FFF2-40B4-BE49-F238E27FC236}">
                <a16:creationId xmlns:a16="http://schemas.microsoft.com/office/drawing/2014/main" id="{C9E7756C-963E-0774-3A80-566C4FFE05DF}"/>
              </a:ext>
            </a:extLst>
          </p:cNvPr>
          <p:cNvSpPr txBox="1"/>
          <p:nvPr/>
        </p:nvSpPr>
        <p:spPr>
          <a:xfrm>
            <a:off x="1651415" y="4718287"/>
            <a:ext cx="98299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b="1" dirty="0">
                <a:solidFill>
                  <a:schemeClr val="tx2"/>
                </a:solidFill>
                <a:latin typeface="Montserrat" pitchFamily="2" charset="77"/>
              </a:rPr>
              <a:t>Modernización = </a:t>
            </a:r>
            <a:r>
              <a:rPr lang="es-CO" sz="2800" b="1" dirty="0">
                <a:solidFill>
                  <a:schemeClr val="accent2"/>
                </a:solidFill>
                <a:latin typeface="Montserrat" pitchFamily="2" charset="77"/>
              </a:rPr>
              <a:t>Plataforma Estratégica</a:t>
            </a:r>
            <a:r>
              <a:rPr lang="es-CO" sz="2800" b="1" dirty="0">
                <a:solidFill>
                  <a:schemeClr val="tx2"/>
                </a:solidFill>
                <a:latin typeface="Montserrat" pitchFamily="2" charset="77"/>
              </a:rPr>
              <a:t> + </a:t>
            </a:r>
            <a:r>
              <a:rPr lang="es-CO" sz="2800" b="1" dirty="0">
                <a:solidFill>
                  <a:srgbClr val="C00000"/>
                </a:solidFill>
                <a:latin typeface="Montserrat" pitchFamily="2" charset="77"/>
              </a:rPr>
              <a:t>PEI + PAI</a:t>
            </a:r>
          </a:p>
        </p:txBody>
      </p:sp>
    </p:spTree>
    <p:extLst>
      <p:ext uri="{BB962C8B-B14F-4D97-AF65-F5344CB8AC3E}">
        <p14:creationId xmlns:p14="http://schemas.microsoft.com/office/powerpoint/2010/main" val="3374148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71BB5EC-8B4E-48C8-4489-2BAB67B4FBB3}"/>
              </a:ext>
            </a:extLst>
          </p:cNvPr>
          <p:cNvSpPr txBox="1"/>
          <p:nvPr/>
        </p:nvSpPr>
        <p:spPr>
          <a:xfrm>
            <a:off x="1184172" y="2264360"/>
            <a:ext cx="982365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200" dirty="0">
                <a:latin typeface="Montserrat" pitchFamily="2" charset="0"/>
              </a:rPr>
              <a:t>El Plan Estratégico reúne los elementos de direccionamiento, que fueron establecidos como:</a:t>
            </a:r>
          </a:p>
          <a:p>
            <a:pPr algn="just"/>
            <a:endParaRPr lang="es-CO" sz="2200" dirty="0">
              <a:latin typeface="Montserrat" pitchFamily="2" charset="0"/>
            </a:endParaRPr>
          </a:p>
          <a:p>
            <a:pPr algn="just"/>
            <a:r>
              <a:rPr lang="es-CO" sz="2200" b="1" dirty="0">
                <a:latin typeface="Montserrat" pitchFamily="2" charset="0"/>
              </a:rPr>
              <a:t>Visión:</a:t>
            </a:r>
            <a:r>
              <a:rPr lang="es-CO" sz="2200" dirty="0">
                <a:latin typeface="Montserrat" pitchFamily="2" charset="0"/>
              </a:rPr>
              <a:t> Que es el elemento de proyección a largo plazo (2033), que le permite establecer su rumbo y las metas a cumplir.</a:t>
            </a:r>
          </a:p>
          <a:p>
            <a:pPr algn="just"/>
            <a:endParaRPr lang="es-CO" sz="2200" dirty="0">
              <a:latin typeface="Montserrat" pitchFamily="2" charset="0"/>
            </a:endParaRPr>
          </a:p>
          <a:p>
            <a:pPr algn="just"/>
            <a:r>
              <a:rPr lang="es-CO" sz="2200" b="1" dirty="0">
                <a:latin typeface="Montserrat" pitchFamily="2" charset="0"/>
              </a:rPr>
              <a:t>Misión:</a:t>
            </a:r>
            <a:r>
              <a:rPr lang="es-CO" sz="2200" dirty="0">
                <a:latin typeface="Montserrat" pitchFamily="2" charset="0"/>
              </a:rPr>
              <a:t> Es el objeto social para lo cual fue creada, y el elemento que determina la razón de ser de la Entidad.</a:t>
            </a:r>
          </a:p>
          <a:p>
            <a:pPr algn="just"/>
            <a:endParaRPr lang="es-CO" sz="2200" dirty="0">
              <a:latin typeface="Montserrat" pitchFamily="2" charset="0"/>
            </a:endParaRPr>
          </a:p>
          <a:p>
            <a:pPr algn="just"/>
            <a:r>
              <a:rPr lang="es-CO" sz="2200" b="1" dirty="0">
                <a:latin typeface="Montserrat" pitchFamily="2" charset="0"/>
              </a:rPr>
              <a:t>Mega:</a:t>
            </a:r>
            <a:r>
              <a:rPr lang="es-CO" sz="2200" dirty="0">
                <a:latin typeface="Montserrat" pitchFamily="2" charset="0"/>
              </a:rPr>
              <a:t> En una meta ambiciosa a cumplir en el mediano plazo (4 años). </a:t>
            </a:r>
          </a:p>
          <a:p>
            <a:pPr algn="just"/>
            <a:r>
              <a:rPr lang="es-ES_tradnl" sz="2200" i="1" dirty="0">
                <a:effectLst/>
                <a:latin typeface="Montserrat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CO" sz="2200" dirty="0">
              <a:effectLst/>
              <a:latin typeface="Montserrat" pitchFamily="2" charset="0"/>
              <a:ea typeface="Times New Roman" panose="02020603050405020304" pitchFamily="18" charset="0"/>
            </a:endParaRPr>
          </a:p>
          <a:p>
            <a:endParaRPr lang="es-CO" sz="280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E0DCB6-FD23-1389-959F-EE999BC277AC}"/>
              </a:ext>
            </a:extLst>
          </p:cNvPr>
          <p:cNvSpPr txBox="1">
            <a:spLocks/>
          </p:cNvSpPr>
          <p:nvPr/>
        </p:nvSpPr>
        <p:spPr>
          <a:xfrm>
            <a:off x="772069" y="1486424"/>
            <a:ext cx="101945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2000" b="1">
                <a:solidFill>
                  <a:srgbClr val="000000"/>
                </a:solidFill>
                <a:latin typeface="Montserrat" pitchFamily="2" charset="0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Sarala"/>
              <a:buNone/>
              <a:defRPr sz="2600" b="0" i="0" u="none" strike="noStrike" cap="none">
                <a:solidFill>
                  <a:schemeClr val="dk2"/>
                </a:solidFill>
                <a:latin typeface="Sarala"/>
                <a:ea typeface="Sarala"/>
                <a:cs typeface="Sarala"/>
                <a:sym typeface="Saral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Sarala"/>
              <a:buNone/>
              <a:defRPr sz="2600" b="0" i="0" u="none" strike="noStrike" cap="none">
                <a:solidFill>
                  <a:schemeClr val="dk2"/>
                </a:solidFill>
                <a:latin typeface="Sarala"/>
                <a:ea typeface="Sarala"/>
                <a:cs typeface="Sarala"/>
                <a:sym typeface="Saral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Sarala"/>
              <a:buNone/>
              <a:defRPr sz="2600" b="0" i="0" u="none" strike="noStrike" cap="none">
                <a:solidFill>
                  <a:schemeClr val="dk2"/>
                </a:solidFill>
                <a:latin typeface="Sarala"/>
                <a:ea typeface="Sarala"/>
                <a:cs typeface="Sarala"/>
                <a:sym typeface="Saral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Sarala"/>
              <a:buNone/>
              <a:defRPr sz="2600" b="0" i="0" u="none" strike="noStrike" cap="none">
                <a:solidFill>
                  <a:schemeClr val="dk2"/>
                </a:solidFill>
                <a:latin typeface="Sarala"/>
                <a:ea typeface="Sarala"/>
                <a:cs typeface="Sarala"/>
                <a:sym typeface="Saral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Sarala"/>
              <a:buNone/>
              <a:defRPr sz="2600" b="0" i="0" u="none" strike="noStrike" cap="none">
                <a:solidFill>
                  <a:schemeClr val="dk2"/>
                </a:solidFill>
                <a:latin typeface="Sarala"/>
                <a:ea typeface="Sarala"/>
                <a:cs typeface="Sarala"/>
                <a:sym typeface="Saral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Sarala"/>
              <a:buNone/>
              <a:defRPr sz="2600" b="0" i="0" u="none" strike="noStrike" cap="none">
                <a:solidFill>
                  <a:schemeClr val="dk2"/>
                </a:solidFill>
                <a:latin typeface="Sarala"/>
                <a:ea typeface="Sarala"/>
                <a:cs typeface="Sarala"/>
                <a:sym typeface="Saral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Sarala"/>
              <a:buNone/>
              <a:defRPr sz="2600" b="0" i="0" u="none" strike="noStrike" cap="none">
                <a:solidFill>
                  <a:schemeClr val="dk2"/>
                </a:solidFill>
                <a:latin typeface="Sarala"/>
                <a:ea typeface="Sarala"/>
                <a:cs typeface="Sarala"/>
                <a:sym typeface="Saral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Sarala"/>
              <a:buNone/>
              <a:defRPr sz="2600" b="0" i="0" u="none" strike="noStrike" cap="none">
                <a:solidFill>
                  <a:schemeClr val="dk2"/>
                </a:solidFill>
                <a:latin typeface="Sarala"/>
                <a:ea typeface="Sarala"/>
                <a:cs typeface="Sarala"/>
                <a:sym typeface="Sarala"/>
              </a:defRPr>
            </a:lvl9pPr>
          </a:lstStyle>
          <a:p>
            <a:pPr algn="ctr"/>
            <a:r>
              <a:rPr lang="es-MX" sz="2400" dirty="0">
                <a:solidFill>
                  <a:schemeClr val="tx2"/>
                </a:solidFill>
                <a:latin typeface="Montserrat" pitchFamily="2" charset="77"/>
                <a:cs typeface="Arial" panose="020B0604020202020204" pitchFamily="34" charset="0"/>
                <a:sym typeface="Sarala"/>
              </a:rPr>
              <a:t>¿Qué contiene el Plan Estratégico de la UNP?</a:t>
            </a:r>
          </a:p>
        </p:txBody>
      </p:sp>
    </p:spTree>
    <p:extLst>
      <p:ext uri="{BB962C8B-B14F-4D97-AF65-F5344CB8AC3E}">
        <p14:creationId xmlns:p14="http://schemas.microsoft.com/office/powerpoint/2010/main" val="301122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AC6421-C50E-73A9-174F-ECB12B33CE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63" y="3314800"/>
            <a:ext cx="2146224" cy="2128738"/>
          </a:xfrm>
          <a:prstGeom prst="rect">
            <a:avLst/>
          </a:prstGeom>
        </p:spPr>
      </p:pic>
      <p:sp>
        <p:nvSpPr>
          <p:cNvPr id="2" name="CuadroTexto 2">
            <a:extLst>
              <a:ext uri="{FF2B5EF4-FFF2-40B4-BE49-F238E27FC236}">
                <a16:creationId xmlns:a16="http://schemas.microsoft.com/office/drawing/2014/main" id="{4E0E1F89-AE5F-FBD5-141C-0D83BF80078A}"/>
              </a:ext>
            </a:extLst>
          </p:cNvPr>
          <p:cNvSpPr txBox="1"/>
          <p:nvPr/>
        </p:nvSpPr>
        <p:spPr>
          <a:xfrm>
            <a:off x="5399505" y="1983226"/>
            <a:ext cx="664485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latin typeface="Montserrat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En 2033 la Unidad Nacional de Protección habrá convocado y comprometido efectivamente, de forma pertinente y de acuerdo con las condiciones del contexto, a las personas en riesgo, la institucionalidad y la sociedad, en la protección integral e interseccional  de la vida y la libertad.</a:t>
            </a:r>
            <a:endParaRPr lang="es-CO" sz="2800" dirty="0">
              <a:latin typeface="Montserrat Light" panose="000004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uadroTexto 6">
            <a:extLst>
              <a:ext uri="{FF2B5EF4-FFF2-40B4-BE49-F238E27FC236}">
                <a16:creationId xmlns:a16="http://schemas.microsoft.com/office/drawing/2014/main" id="{6E7AA941-9109-090B-C81F-A15777334792}"/>
              </a:ext>
            </a:extLst>
          </p:cNvPr>
          <p:cNvSpPr txBox="1"/>
          <p:nvPr/>
        </p:nvSpPr>
        <p:spPr>
          <a:xfrm>
            <a:off x="3016898" y="1051112"/>
            <a:ext cx="615820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rgbClr val="003A74"/>
                </a:solidFill>
                <a:latin typeface="Montserrat" pitchFamily="2" charset="0"/>
                <a:cs typeface="Arial" panose="020B0604020202020204" pitchFamily="34" charset="0"/>
              </a:rPr>
              <a:t>VISIÓN</a:t>
            </a:r>
          </a:p>
          <a:p>
            <a:pPr algn="ctr"/>
            <a:endParaRPr lang="es-CO" sz="2800" b="1" dirty="0">
              <a:solidFill>
                <a:srgbClr val="003A74"/>
              </a:solidFill>
              <a:latin typeface="Montserrat" pitchFamily="2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Visión Misión Objetivo Flecha Que Indica Representación 3d ...">
            <a:extLst>
              <a:ext uri="{FF2B5EF4-FFF2-40B4-BE49-F238E27FC236}">
                <a16:creationId xmlns:a16="http://schemas.microsoft.com/office/drawing/2014/main" id="{6F6E62B6-DD6A-5164-1FED-02B14496F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63" y="2129881"/>
            <a:ext cx="4500143" cy="367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659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2">
            <a:extLst>
              <a:ext uri="{FF2B5EF4-FFF2-40B4-BE49-F238E27FC236}">
                <a16:creationId xmlns:a16="http://schemas.microsoft.com/office/drawing/2014/main" id="{4E0E1F89-AE5F-FBD5-141C-0D83BF80078A}"/>
              </a:ext>
            </a:extLst>
          </p:cNvPr>
          <p:cNvSpPr txBox="1"/>
          <p:nvPr/>
        </p:nvSpPr>
        <p:spPr>
          <a:xfrm>
            <a:off x="5385217" y="1683189"/>
            <a:ext cx="664485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latin typeface="Montserrat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En la Unidad Nacional de Protección identificamos y gestionamos medidas de </a:t>
            </a:r>
            <a:r>
              <a:rPr lang="es-MX" sz="2800" u="sng" dirty="0">
                <a:solidFill>
                  <a:srgbClr val="FF0000"/>
                </a:solidFill>
                <a:latin typeface="Montserrat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prevención</a:t>
            </a:r>
            <a:r>
              <a:rPr lang="es-MX" sz="2800" dirty="0">
                <a:latin typeface="Montserrat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y protección para personas y comunidades en riesgo sobre su vida e integridad por el desarrollo de sus actividades de liderazgo o representación*, aportando así a su libertad, seguridad y bienestar, basados en la equidad en todo el territorio nacional.</a:t>
            </a:r>
            <a:endParaRPr lang="es-CO" sz="2800" dirty="0">
              <a:latin typeface="Montserrat Light" panose="000004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uadroTexto 6">
            <a:extLst>
              <a:ext uri="{FF2B5EF4-FFF2-40B4-BE49-F238E27FC236}">
                <a16:creationId xmlns:a16="http://schemas.microsoft.com/office/drawing/2014/main" id="{6E7AA941-9109-090B-C81F-A15777334792}"/>
              </a:ext>
            </a:extLst>
          </p:cNvPr>
          <p:cNvSpPr txBox="1"/>
          <p:nvPr/>
        </p:nvSpPr>
        <p:spPr>
          <a:xfrm>
            <a:off x="3016898" y="1051112"/>
            <a:ext cx="615820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rgbClr val="003A74"/>
                </a:solidFill>
                <a:latin typeface="Montserrat" pitchFamily="2" charset="0"/>
                <a:cs typeface="Arial" panose="020B0604020202020204" pitchFamily="34" charset="0"/>
              </a:rPr>
              <a:t>MIISIÓN</a:t>
            </a:r>
          </a:p>
          <a:p>
            <a:pPr algn="ctr"/>
            <a:endParaRPr lang="es-CO" sz="2800" b="1" dirty="0">
              <a:solidFill>
                <a:srgbClr val="003A74"/>
              </a:solidFill>
              <a:latin typeface="Montserrat" pitchFamily="2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Qué son la visión y la misión de una empresa? - Leadsales">
            <a:extLst>
              <a:ext uri="{FF2B5EF4-FFF2-40B4-BE49-F238E27FC236}">
                <a16:creationId xmlns:a16="http://schemas.microsoft.com/office/drawing/2014/main" id="{35C923CA-5A02-1C39-3CEF-0A25FF512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1811151"/>
            <a:ext cx="4710113" cy="372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93F4C26-108F-3E41-224A-1D372BE23F5B}"/>
              </a:ext>
            </a:extLst>
          </p:cNvPr>
          <p:cNvSpPr txBox="1"/>
          <p:nvPr/>
        </p:nvSpPr>
        <p:spPr>
          <a:xfrm>
            <a:off x="461963" y="5591951"/>
            <a:ext cx="54783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*Políticas, públicas, sociales, humanitarias, culturales</a:t>
            </a:r>
          </a:p>
          <a:p>
            <a:r>
              <a:rPr lang="es-ES" dirty="0"/>
              <a:t>Étnicas, de género, o por su calidad de víctima de la </a:t>
            </a:r>
          </a:p>
          <a:p>
            <a:r>
              <a:rPr lang="es-ES" dirty="0"/>
              <a:t>Violencia, desplazado o activistas de derechos humanos.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21469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2">
            <a:extLst>
              <a:ext uri="{FF2B5EF4-FFF2-40B4-BE49-F238E27FC236}">
                <a16:creationId xmlns:a16="http://schemas.microsoft.com/office/drawing/2014/main" id="{4E0E1F89-AE5F-FBD5-141C-0D83BF80078A}"/>
              </a:ext>
            </a:extLst>
          </p:cNvPr>
          <p:cNvSpPr txBox="1"/>
          <p:nvPr/>
        </p:nvSpPr>
        <p:spPr>
          <a:xfrm>
            <a:off x="5399505" y="1983226"/>
            <a:ext cx="664485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latin typeface="Montserrat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Para el 2026, la Unidad Nacional de Protección será una Entidad más eficiente y sostenible reduciendo el tiempo de atención de los requerimientos de protección, y brindando un servicio pertinente en el marco de la </a:t>
            </a:r>
            <a:r>
              <a:rPr lang="es-MX" sz="2800" dirty="0">
                <a:solidFill>
                  <a:srgbClr val="FF0000"/>
                </a:solidFill>
                <a:latin typeface="Montserrat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Seguridad Humana</a:t>
            </a:r>
            <a:r>
              <a:rPr lang="es-MX" sz="2800" dirty="0">
                <a:latin typeface="Montserrat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Así mismo, se habrá impulsado la modernización institucional de acuerdo con: </a:t>
            </a:r>
            <a:endParaRPr lang="es-CO" sz="2800" dirty="0">
              <a:latin typeface="Montserrat Light" panose="000004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uadroTexto 6">
            <a:extLst>
              <a:ext uri="{FF2B5EF4-FFF2-40B4-BE49-F238E27FC236}">
                <a16:creationId xmlns:a16="http://schemas.microsoft.com/office/drawing/2014/main" id="{6E7AA941-9109-090B-C81F-A15777334792}"/>
              </a:ext>
            </a:extLst>
          </p:cNvPr>
          <p:cNvSpPr txBox="1"/>
          <p:nvPr/>
        </p:nvSpPr>
        <p:spPr>
          <a:xfrm>
            <a:off x="3016898" y="1051112"/>
            <a:ext cx="615820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rgbClr val="003A74"/>
                </a:solidFill>
                <a:latin typeface="Montserrat" pitchFamily="2" charset="0"/>
                <a:cs typeface="Arial" panose="020B0604020202020204" pitchFamily="34" charset="0"/>
              </a:rPr>
              <a:t>MEGA</a:t>
            </a:r>
          </a:p>
          <a:p>
            <a:pPr algn="ctr"/>
            <a:endParaRPr lang="es-CO" sz="2800" b="1" dirty="0">
              <a:solidFill>
                <a:srgbClr val="003A74"/>
              </a:solidFill>
              <a:latin typeface="Montserrat" pitchFamily="2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Meta y Objetivo">
            <a:extLst>
              <a:ext uri="{FF2B5EF4-FFF2-40B4-BE49-F238E27FC236}">
                <a16:creationId xmlns:a16="http://schemas.microsoft.com/office/drawing/2014/main" id="{8821D3F7-7D37-9EB5-8978-1710FE3D1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73" y="1731482"/>
            <a:ext cx="4784077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933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2">
            <a:extLst>
              <a:ext uri="{FF2B5EF4-FFF2-40B4-BE49-F238E27FC236}">
                <a16:creationId xmlns:a16="http://schemas.microsoft.com/office/drawing/2014/main" id="{4E0E1F89-AE5F-FBD5-141C-0D83BF80078A}"/>
              </a:ext>
            </a:extLst>
          </p:cNvPr>
          <p:cNvSpPr txBox="1"/>
          <p:nvPr/>
        </p:nvSpPr>
        <p:spPr>
          <a:xfrm>
            <a:off x="5200650" y="1793601"/>
            <a:ext cx="664485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ES" sz="2800" dirty="0">
                <a:latin typeface="Montserrat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Formalización laboral en el componente misional.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ES" sz="2800" dirty="0">
                <a:latin typeface="Montserrat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Relacionamiento con comunidades fortalecido a través de herramientas de comunicaciones implementadas.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ES" sz="2800" dirty="0">
                <a:latin typeface="Montserrat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 optimización de los recursos misionales.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ES" sz="2800" dirty="0">
                <a:latin typeface="Montserrat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Actualización tecnológica.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ES" sz="2800" dirty="0">
                <a:latin typeface="Montserrat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Disminución de los riesgos jurídicos.</a:t>
            </a:r>
            <a:endParaRPr lang="es-CO" sz="2800" dirty="0">
              <a:latin typeface="Montserrat Light" panose="000004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uadroTexto 6">
            <a:extLst>
              <a:ext uri="{FF2B5EF4-FFF2-40B4-BE49-F238E27FC236}">
                <a16:creationId xmlns:a16="http://schemas.microsoft.com/office/drawing/2014/main" id="{6E7AA941-9109-090B-C81F-A15777334792}"/>
              </a:ext>
            </a:extLst>
          </p:cNvPr>
          <p:cNvSpPr txBox="1"/>
          <p:nvPr/>
        </p:nvSpPr>
        <p:spPr>
          <a:xfrm>
            <a:off x="3016898" y="1051112"/>
            <a:ext cx="615820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rgbClr val="003A74"/>
                </a:solidFill>
                <a:latin typeface="Montserrat" pitchFamily="2" charset="0"/>
                <a:cs typeface="Arial" panose="020B0604020202020204" pitchFamily="34" charset="0"/>
              </a:rPr>
              <a:t>MEGA</a:t>
            </a:r>
          </a:p>
          <a:p>
            <a:pPr algn="ctr"/>
            <a:endParaRPr lang="es-CO" sz="2800" b="1" dirty="0">
              <a:solidFill>
                <a:srgbClr val="003A74"/>
              </a:solidFill>
              <a:latin typeface="Montserrat" pitchFamily="2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Meta y Objetivo">
            <a:extLst>
              <a:ext uri="{FF2B5EF4-FFF2-40B4-BE49-F238E27FC236}">
                <a16:creationId xmlns:a16="http://schemas.microsoft.com/office/drawing/2014/main" id="{8821D3F7-7D37-9EB5-8978-1710FE3D1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73" y="1731482"/>
            <a:ext cx="4784077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2427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35a11ef-c2bf-4d1e-b58b-639ade20a33f" xsi:nil="true"/>
    <_ip_UnifiedCompliancePolicyUIAction xmlns="http://schemas.microsoft.com/sharepoint/v3" xsi:nil="true"/>
    <_ip_UnifiedCompliancePolicyProperties xmlns="http://schemas.microsoft.com/sharepoint/v3" xsi:nil="true"/>
    <SharedWithUsers xmlns="435a11ef-c2bf-4d1e-b58b-639ade20a33f">
      <UserInfo>
        <DisplayName/>
        <AccountId xsi:nil="true"/>
        <AccountType/>
      </UserInfo>
    </SharedWithUsers>
    <lcf76f155ced4ddcb4097134ff3c332f xmlns="b61d6a7d-9cff-4fa8-ac7e-c8e11781a326">
      <Terms xmlns="http://schemas.microsoft.com/office/infopath/2007/PartnerControls"/>
    </lcf76f155ced4ddcb4097134ff3c332f>
    <MediaLengthInSeconds xmlns="b61d6a7d-9cff-4fa8-ac7e-c8e11781a32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4BCAB1538BCB24D872BFF6C025C7C91" ma:contentTypeVersion="17" ma:contentTypeDescription="Crear nuevo documento." ma:contentTypeScope="" ma:versionID="26493cb4f6ea159ebd6878512499a8fe">
  <xsd:schema xmlns:xsd="http://www.w3.org/2001/XMLSchema" xmlns:xs="http://www.w3.org/2001/XMLSchema" xmlns:p="http://schemas.microsoft.com/office/2006/metadata/properties" xmlns:ns1="http://schemas.microsoft.com/sharepoint/v3" xmlns:ns2="b61d6a7d-9cff-4fa8-ac7e-c8e11781a326" xmlns:ns3="435a11ef-c2bf-4d1e-b58b-639ade20a33f" targetNamespace="http://schemas.microsoft.com/office/2006/metadata/properties" ma:root="true" ma:fieldsID="f833bdda316ee9d93aecb423397f5215" ns1:_="" ns2:_="" ns3:_="">
    <xsd:import namespace="http://schemas.microsoft.com/sharepoint/v3"/>
    <xsd:import namespace="b61d6a7d-9cff-4fa8-ac7e-c8e11781a326"/>
    <xsd:import namespace="435a11ef-c2bf-4d1e-b58b-639ade20a3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Propiedades de la Directiva de cumplimiento unificado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Acción de IU de la Directiva de cumplimiento unificad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1d6a7d-9cff-4fa8-ac7e-c8e11781a3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Etiquetas de imagen" ma:readOnly="false" ma:fieldId="{5cf76f15-5ced-4ddc-b409-7134ff3c332f}" ma:taxonomyMulti="true" ma:sspId="a7d64430-ea87-422f-8994-68a2babe36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5a11ef-c2bf-4d1e-b58b-639ade20a33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da0a844e-30ed-483a-bf2b-182cd547dc13}" ma:internalName="TaxCatchAll" ma:showField="CatchAllData" ma:web="435a11ef-c2bf-4d1e-b58b-639ade20a3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30D230-4603-4DA1-BAD5-023D3194D3B3}">
  <ds:schemaRefs>
    <ds:schemaRef ds:uri="http://purl.org/dc/dcmitype/"/>
    <ds:schemaRef ds:uri="http://schemas.microsoft.com/sharepoint/v3"/>
    <ds:schemaRef ds:uri="http://purl.org/dc/terms/"/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ed32f7cc-c8ba-4ef3-9753-a7d7dfcb4841"/>
    <ds:schemaRef ds:uri="http://schemas.microsoft.com/office/infopath/2007/PartnerControls"/>
    <ds:schemaRef ds:uri="435a11ef-c2bf-4d1e-b58b-639ade20a33f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367A935-3769-45E5-8B4D-B722D0C8A7B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71C914A-7AEE-4003-84C3-FCD6659C2F98}"/>
</file>

<file path=docProps/app.xml><?xml version="1.0" encoding="utf-8"?>
<Properties xmlns="http://schemas.openxmlformats.org/officeDocument/2006/extended-properties" xmlns:vt="http://schemas.openxmlformats.org/officeDocument/2006/docPropsVTypes">
  <TotalTime>1479</TotalTime>
  <Words>744</Words>
  <Application>Microsoft Office PowerPoint</Application>
  <PresentationFormat>Panorámica</PresentationFormat>
  <Paragraphs>82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Montserrat</vt:lpstr>
      <vt:lpstr>Montserrat Light</vt:lpstr>
      <vt:lpstr>Montserrat Medium</vt:lpstr>
      <vt:lpstr>Montserrat SemiBold</vt:lpstr>
      <vt:lpstr>Sarala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German Felipe Quintero Cely</dc:creator>
  <cp:lastModifiedBy>Javier Torres Durán</cp:lastModifiedBy>
  <cp:revision>46</cp:revision>
  <dcterms:created xsi:type="dcterms:W3CDTF">2023-04-18T19:50:15Z</dcterms:created>
  <dcterms:modified xsi:type="dcterms:W3CDTF">2024-09-24T23:32:03Z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0x01010094BCAB1538BCB24D872BFF6C025C7C91</vt:lpwstr>
  </property>
  <property fmtid="{D5CDD505-2E9C-101B-9397-08002B2CF9AE}" pid="3" name="Order">
    <vt:r8>11052300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  <property fmtid="{D5CDD505-2E9C-101B-9397-08002B2CF9AE}" pid="12" name="MediaServiceImageTags">
    <vt:lpwstr/>
  </property>
</Properties>
</file>