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35"/>
  </p:notesMasterIdLst>
  <p:sldIdLst>
    <p:sldId id="310" r:id="rId5"/>
    <p:sldId id="1694" r:id="rId6"/>
    <p:sldId id="1700" r:id="rId7"/>
    <p:sldId id="357" r:id="rId8"/>
    <p:sldId id="1699" r:id="rId9"/>
    <p:sldId id="1697" r:id="rId10"/>
    <p:sldId id="1698" r:id="rId11"/>
    <p:sldId id="1701" r:id="rId12"/>
    <p:sldId id="1735" r:id="rId13"/>
    <p:sldId id="1702" r:id="rId14"/>
    <p:sldId id="1737" r:id="rId15"/>
    <p:sldId id="1738" r:id="rId16"/>
    <p:sldId id="1703" r:id="rId17"/>
    <p:sldId id="1736" r:id="rId18"/>
    <p:sldId id="1729" r:id="rId19"/>
    <p:sldId id="1743" r:id="rId20"/>
    <p:sldId id="1740" r:id="rId21"/>
    <p:sldId id="1741" r:id="rId22"/>
    <p:sldId id="1742" r:id="rId23"/>
    <p:sldId id="1746" r:id="rId24"/>
    <p:sldId id="1747" r:id="rId25"/>
    <p:sldId id="1748" r:id="rId26"/>
    <p:sldId id="1749" r:id="rId27"/>
    <p:sldId id="1750" r:id="rId28"/>
    <p:sldId id="1744" r:id="rId29"/>
    <p:sldId id="1751" r:id="rId30"/>
    <p:sldId id="1753" r:id="rId31"/>
    <p:sldId id="1745" r:id="rId32"/>
    <p:sldId id="1752" r:id="rId33"/>
    <p:sldId id="285" r:id="rId34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Gutierrez" initials="DG" lastIdx="2" clrIdx="0">
    <p:extLst>
      <p:ext uri="{19B8F6BF-5375-455C-9EA6-DF929625EA0E}">
        <p15:presenceInfo xmlns:p15="http://schemas.microsoft.com/office/powerpoint/2012/main" userId="e7432095f413b0e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8417"/>
    <a:srgbClr val="404346"/>
    <a:srgbClr val="D781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91" autoAdjust="0"/>
    <p:restoredTop sz="92265" autoAdjust="0"/>
  </p:normalViewPr>
  <p:slideViewPr>
    <p:cSldViewPr snapToGrid="0">
      <p:cViewPr>
        <p:scale>
          <a:sx n="70" d="100"/>
          <a:sy n="70" d="100"/>
        </p:scale>
        <p:origin x="-462" y="-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7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1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9" Type="http://schemas.openxmlformats.org/officeDocument/2006/relationships/theme" Target="theme/theme1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34" Type="http://schemas.openxmlformats.org/officeDocument/2006/relationships/slide" Target="slides/slide30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slide" Target="slides/slide29.xml" /><Relationship Id="rId38" Type="http://schemas.openxmlformats.org/officeDocument/2006/relationships/viewProps" Target="view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slide" Target="slides/slide28.xml" /><Relationship Id="rId37" Type="http://schemas.openxmlformats.org/officeDocument/2006/relationships/presProps" Target="presProps.xml" /><Relationship Id="rId40" Type="http://schemas.openxmlformats.org/officeDocument/2006/relationships/tableStyles" Target="tableStyle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36" Type="http://schemas.openxmlformats.org/officeDocument/2006/relationships/commentAuthors" Target="commentAuthors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slide" Target="slides/slide27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slide" Target="slides/slide26.xml" /><Relationship Id="rId35" Type="http://schemas.openxmlformats.org/officeDocument/2006/relationships/notesMaster" Target="notesMasters/notes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10.xml" /><Relationship Id="rId1" Type="http://schemas.microsoft.com/office/2011/relationships/chartStyle" Target="style10.xml" 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11.xml" /><Relationship Id="rId1" Type="http://schemas.microsoft.com/office/2011/relationships/chartStyle" Target="style11.xml" 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12.xml" /><Relationship Id="rId1" Type="http://schemas.microsoft.com/office/2011/relationships/chartStyle" Target="style12.xml" 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13.xml" /><Relationship Id="rId1" Type="http://schemas.microsoft.com/office/2011/relationships/chartStyle" Target="style13.xml" 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14.xml" /><Relationship Id="rId1" Type="http://schemas.microsoft.com/office/2011/relationships/chartStyle" Target="style14.xml" 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ARIO\Downloads\BASE%20DE%20DATOS%20UNP%20(1).xlsx" TargetMode="External" /><Relationship Id="rId2" Type="http://schemas.microsoft.com/office/2011/relationships/chartColorStyle" Target="colors15.xml" /><Relationship Id="rId1" Type="http://schemas.microsoft.com/office/2011/relationships/chartStyle" Target="style15.xml" 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UARIO\Downloads\BASE%20DE%20DATOS%20UNP%20(1).xlsx" TargetMode="External" /><Relationship Id="rId2" Type="http://schemas.microsoft.com/office/2011/relationships/chartColorStyle" Target="colors16.xml" /><Relationship Id="rId1" Type="http://schemas.microsoft.com/office/2011/relationships/chartStyle" Target="style16.xml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2.xml" /><Relationship Id="rId1" Type="http://schemas.microsoft.com/office/2011/relationships/chartStyle" Target="style2.xml" 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3.xml" /><Relationship Id="rId1" Type="http://schemas.microsoft.com/office/2011/relationships/chartStyle" Target="style3.xml" 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4.xml" /><Relationship Id="rId1" Type="http://schemas.microsoft.com/office/2011/relationships/chartStyle" Target="style4.xml" 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5.xml" /><Relationship Id="rId1" Type="http://schemas.microsoft.com/office/2011/relationships/chartStyle" Target="style5.xml" 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6.xml" /><Relationship Id="rId1" Type="http://schemas.microsoft.com/office/2011/relationships/chartStyle" Target="style6.xml" 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7.xml" /><Relationship Id="rId1" Type="http://schemas.microsoft.com/office/2011/relationships/chartStyle" Target="style7.xml" 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8.xml" /><Relationship Id="rId1" Type="http://schemas.microsoft.com/office/2011/relationships/chartStyle" Target="style8.xml" 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sbren\Downloads\BASE%20DE%20DATOS%20UNP%20(1).xlsx" TargetMode="External" /><Relationship Id="rId2" Type="http://schemas.microsoft.com/office/2011/relationships/chartColorStyle" Target="colors9.xml" /><Relationship Id="rId1" Type="http://schemas.microsoft.com/office/2011/relationships/chartStyle" Target="style9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020112260591794E-2"/>
          <c:y val="0.22820365415901056"/>
          <c:w val="0.5573562236273053"/>
          <c:h val="0.5435925207399668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61-438D-9255-D972F9E84FE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61-438D-9255-D972F9E84FE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261-438D-9255-D972F9E84FE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261-438D-9255-D972F9E84FE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261-438D-9255-D972F9E84FE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261-438D-9255-D972F9E84FE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261-438D-9255-D972F9E84FE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6261-438D-9255-D972F9E84FE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6261-438D-9255-D972F9E84FE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6261-438D-9255-D972F9E84FE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6261-438D-9255-D972F9E84FE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6261-438D-9255-D972F9E84FE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6261-438D-9255-D972F9E84FE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6261-438D-9255-D972F9E84FE0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6261-438D-9255-D972F9E84FE0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6261-438D-9255-D972F9E84FE0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6261-438D-9255-D972F9E84FE0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6261-438D-9255-D972F9E84FE0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6261-438D-9255-D972F9E84FE0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6261-438D-9255-D972F9E84FE0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9-6261-438D-9255-D972F9E84FE0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B-6261-438D-9255-D972F9E84FE0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D-6261-438D-9255-D972F9E84FE0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F-6261-438D-9255-D972F9E84FE0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1-6261-438D-9255-D972F9E84FE0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3-6261-438D-9255-D972F9E84FE0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5-6261-438D-9255-D972F9E84FE0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7-6261-438D-9255-D972F9E84FE0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9-6261-438D-9255-D972F9E84FE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RESIDENCIA!$A$2:$A$30</c:f>
              <c:strCache>
                <c:ptCount val="29"/>
                <c:pt idx="0">
                  <c:v>BOGOTÁ</c:v>
                </c:pt>
                <c:pt idx="1">
                  <c:v>ANTIOQUIA</c:v>
                </c:pt>
                <c:pt idx="2">
                  <c:v>META</c:v>
                </c:pt>
                <c:pt idx="3">
                  <c:v>CAUCA</c:v>
                </c:pt>
                <c:pt idx="4">
                  <c:v>VALLE DEL CAUCA</c:v>
                </c:pt>
                <c:pt idx="5">
                  <c:v>TOLIMA</c:v>
                </c:pt>
                <c:pt idx="6">
                  <c:v>CAQUETA</c:v>
                </c:pt>
                <c:pt idx="7">
                  <c:v>SANTANDER</c:v>
                </c:pt>
                <c:pt idx="8">
                  <c:v>CESAR</c:v>
                </c:pt>
                <c:pt idx="9">
                  <c:v>HUILA</c:v>
                </c:pt>
                <c:pt idx="10">
                  <c:v>NORTE DE SANTANDER</c:v>
                </c:pt>
                <c:pt idx="11">
                  <c:v>ATLANTICO</c:v>
                </c:pt>
                <c:pt idx="12">
                  <c:v>QUINDIO</c:v>
                </c:pt>
                <c:pt idx="13">
                  <c:v>LA GUAJIRA</c:v>
                </c:pt>
                <c:pt idx="14">
                  <c:v>GUAVIARE</c:v>
                </c:pt>
                <c:pt idx="15">
                  <c:v>ARAUCA</c:v>
                </c:pt>
                <c:pt idx="16">
                  <c:v>PUTUMAYO</c:v>
                </c:pt>
                <c:pt idx="17">
                  <c:v>RISARALDA</c:v>
                </c:pt>
                <c:pt idx="18">
                  <c:v>CORDOBA</c:v>
                </c:pt>
                <c:pt idx="19">
                  <c:v>NARIÑO</c:v>
                </c:pt>
                <c:pt idx="20">
                  <c:v>BOLÍVAR</c:v>
                </c:pt>
                <c:pt idx="21">
                  <c:v>CHOCO</c:v>
                </c:pt>
                <c:pt idx="22">
                  <c:v>SUCRE</c:v>
                </c:pt>
                <c:pt idx="23">
                  <c:v>CALDAS</c:v>
                </c:pt>
                <c:pt idx="24">
                  <c:v>CUNDINAMARCA</c:v>
                </c:pt>
                <c:pt idx="25">
                  <c:v>BOYACA</c:v>
                </c:pt>
                <c:pt idx="26">
                  <c:v>MAGDALENA</c:v>
                </c:pt>
                <c:pt idx="27">
                  <c:v>CASANARE</c:v>
                </c:pt>
                <c:pt idx="28">
                  <c:v>VICHADA</c:v>
                </c:pt>
              </c:strCache>
            </c:strRef>
          </c:cat>
          <c:val>
            <c:numRef>
              <c:f>RESIDENCIA!$B$2:$B$30</c:f>
              <c:numCache>
                <c:formatCode>General</c:formatCode>
                <c:ptCount val="29"/>
                <c:pt idx="0">
                  <c:v>726</c:v>
                </c:pt>
                <c:pt idx="1">
                  <c:v>214</c:v>
                </c:pt>
                <c:pt idx="2">
                  <c:v>110</c:v>
                </c:pt>
                <c:pt idx="3">
                  <c:v>99</c:v>
                </c:pt>
                <c:pt idx="4">
                  <c:v>98</c:v>
                </c:pt>
                <c:pt idx="5">
                  <c:v>67</c:v>
                </c:pt>
                <c:pt idx="6">
                  <c:v>60</c:v>
                </c:pt>
                <c:pt idx="7">
                  <c:v>56</c:v>
                </c:pt>
                <c:pt idx="8">
                  <c:v>52</c:v>
                </c:pt>
                <c:pt idx="9">
                  <c:v>46</c:v>
                </c:pt>
                <c:pt idx="10">
                  <c:v>38</c:v>
                </c:pt>
                <c:pt idx="11">
                  <c:v>37</c:v>
                </c:pt>
                <c:pt idx="12">
                  <c:v>35</c:v>
                </c:pt>
                <c:pt idx="13">
                  <c:v>35</c:v>
                </c:pt>
                <c:pt idx="14">
                  <c:v>31</c:v>
                </c:pt>
                <c:pt idx="15">
                  <c:v>25</c:v>
                </c:pt>
                <c:pt idx="16">
                  <c:v>24</c:v>
                </c:pt>
                <c:pt idx="17">
                  <c:v>23</c:v>
                </c:pt>
                <c:pt idx="18">
                  <c:v>22</c:v>
                </c:pt>
                <c:pt idx="19">
                  <c:v>20</c:v>
                </c:pt>
                <c:pt idx="20">
                  <c:v>19</c:v>
                </c:pt>
                <c:pt idx="21">
                  <c:v>13</c:v>
                </c:pt>
                <c:pt idx="22">
                  <c:v>9</c:v>
                </c:pt>
                <c:pt idx="23">
                  <c:v>9</c:v>
                </c:pt>
                <c:pt idx="24">
                  <c:v>8</c:v>
                </c:pt>
                <c:pt idx="25">
                  <c:v>8</c:v>
                </c:pt>
                <c:pt idx="26">
                  <c:v>6</c:v>
                </c:pt>
                <c:pt idx="27">
                  <c:v>2</c:v>
                </c:pt>
                <c:pt idx="2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A-6261-438D-9255-D972F9E84FE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849271971220627"/>
          <c:y val="3.0091198759517612E-2"/>
          <c:w val="0.29369982341522838"/>
          <c:h val="0.9420940310748009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[BASE DE DATOS UNP (1).xlsx]CARGO G2!TablaDinámica6</c:name>
    <c:fmtId val="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PORCENTAJE DE FUNCIONARIOS POR CARGO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chemeClr val="bg1"/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chemeClr val="bg1"/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chemeClr val="bg1"/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'CARGO G2'!$B$1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0D1-4809-B1F5-BEF31278119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0D1-4809-B1F5-BEF31278119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0D1-4809-B1F5-BEF312781199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0D1-4809-B1F5-BEF312781199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0D1-4809-B1F5-BEF312781199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0D1-4809-B1F5-BEF312781199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0D1-4809-B1F5-BEF312781199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80D1-4809-B1F5-BEF312781199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80D1-4809-B1F5-BEF312781199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80D1-4809-B1F5-BEF3127811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'CARGO G2'!$A$2:$A$12</c:f>
              <c:strCache>
                <c:ptCount val="10"/>
                <c:pt idx="0">
                  <c:v>PROFESIONAL UNIVERSITARIO</c:v>
                </c:pt>
                <c:pt idx="1">
                  <c:v>AUXILIAR ADMINISTRATIVO</c:v>
                </c:pt>
                <c:pt idx="2">
                  <c:v>TÉCNICO ADMINISTRATIVO</c:v>
                </c:pt>
                <c:pt idx="3">
                  <c:v>PROFESIONAL ESPECIALIZADO</c:v>
                </c:pt>
                <c:pt idx="4">
                  <c:v>SECRETARIO EJECUTIVO</c:v>
                </c:pt>
                <c:pt idx="5">
                  <c:v>SUBDIRECTOR DE UNIDAD ADMINISTRATIVA ESPECIAL</c:v>
                </c:pt>
                <c:pt idx="6">
                  <c:v>ASESOR</c:v>
                </c:pt>
                <c:pt idx="7">
                  <c:v>JEFE DE OFICINA ASESORA</c:v>
                </c:pt>
                <c:pt idx="8">
                  <c:v>DIRECTOR GENERAL DE UNIDAD ADMINISTRATIVA ESPECIAL</c:v>
                </c:pt>
                <c:pt idx="9">
                  <c:v>SECRETARIO GENERAL DE UNIDAD ADMINISTRATIVA ESPECIAL</c:v>
                </c:pt>
              </c:strCache>
            </c:strRef>
          </c:cat>
          <c:val>
            <c:numRef>
              <c:f>'CARGO G2'!$B$2:$B$12</c:f>
              <c:numCache>
                <c:formatCode>General</c:formatCode>
                <c:ptCount val="10"/>
                <c:pt idx="0">
                  <c:v>70</c:v>
                </c:pt>
                <c:pt idx="1">
                  <c:v>44</c:v>
                </c:pt>
                <c:pt idx="2">
                  <c:v>39</c:v>
                </c:pt>
                <c:pt idx="3">
                  <c:v>29</c:v>
                </c:pt>
                <c:pt idx="4">
                  <c:v>15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0D1-4809-B1F5-BEF3127811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57574300036184"/>
          <c:y val="0.10601904554078546"/>
          <c:w val="0.31883609693596815"/>
          <c:h val="0.893980954459214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[BASE DE DATOS UNP (1).xlsx]ESCOLARIDAD G2!TablaDinámica7</c:name>
    <c:fmtId val="6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'ESCOLARIDAD G2'!$B$1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F0D-48DE-A8DF-15D7FD91BBE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F0D-48DE-A8DF-15D7FD91BBE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F0D-48DE-A8DF-15D7FD91BBE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F0D-48DE-A8DF-15D7FD91BBE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F0D-48DE-A8DF-15D7FD91BBE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F0D-48DE-A8DF-15D7FD91BBE6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CF0D-48DE-A8DF-15D7FD91BBE6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CF0D-48DE-A8DF-15D7FD91BBE6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CF0D-48DE-A8DF-15D7FD91BBE6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CF0D-48DE-A8DF-15D7FD91BB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'ESCOLARIDAD G2'!$A$2:$A$12</c:f>
              <c:strCache>
                <c:ptCount val="10"/>
                <c:pt idx="0">
                  <c:v>BACHILLER</c:v>
                </c:pt>
                <c:pt idx="1">
                  <c:v>TÉCNICO</c:v>
                </c:pt>
                <c:pt idx="2">
                  <c:v>PROFESIONAL</c:v>
                </c:pt>
                <c:pt idx="3">
                  <c:v>PRIMARIA</c:v>
                </c:pt>
                <c:pt idx="4">
                  <c:v>ESPECIALIZACIÓN</c:v>
                </c:pt>
                <c:pt idx="5">
                  <c:v>TECNOLOGÍA</c:v>
                </c:pt>
                <c:pt idx="6">
                  <c:v>MAESTRÍA</c:v>
                </c:pt>
                <c:pt idx="7">
                  <c:v>Por confirmar</c:v>
                </c:pt>
                <c:pt idx="8">
                  <c:v>ESPECIALIZACIÓN TECNOLÓGICA</c:v>
                </c:pt>
                <c:pt idx="9">
                  <c:v>OTRO</c:v>
                </c:pt>
              </c:strCache>
            </c:strRef>
          </c:cat>
          <c:val>
            <c:numRef>
              <c:f>'ESCOLARIDAD G2'!$B$2:$B$12</c:f>
              <c:numCache>
                <c:formatCode>General</c:formatCode>
                <c:ptCount val="10"/>
                <c:pt idx="0">
                  <c:v>137</c:v>
                </c:pt>
                <c:pt idx="1">
                  <c:v>19</c:v>
                </c:pt>
                <c:pt idx="2">
                  <c:v>16</c:v>
                </c:pt>
                <c:pt idx="3">
                  <c:v>10</c:v>
                </c:pt>
                <c:pt idx="4">
                  <c:v>10</c:v>
                </c:pt>
                <c:pt idx="5">
                  <c:v>7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F0D-48DE-A8DF-15D7FD91B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099760430394531"/>
          <c:y val="0.10876157395845268"/>
          <c:w val="0.26550087489063867"/>
          <c:h val="0.829153508217889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619-4E8E-94B5-91331EF7C6A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619-4E8E-94B5-91331EF7C6A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619-4E8E-94B5-91331EF7C6A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619-4E8E-94B5-91331EF7C6A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619-4E8E-94B5-91331EF7C6A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'RANGO DE EDAD G2'!$D$2:$D$6</c:f>
              <c:strCache>
                <c:ptCount val="5"/>
                <c:pt idx="0">
                  <c:v>41 A 50 AÑOS</c:v>
                </c:pt>
                <c:pt idx="1">
                  <c:v>31 A 40 AÑOS</c:v>
                </c:pt>
                <c:pt idx="2">
                  <c:v>51 A 60 AÑOS</c:v>
                </c:pt>
                <c:pt idx="3">
                  <c:v>21 A 30 AÑOS</c:v>
                </c:pt>
                <c:pt idx="4">
                  <c:v>61 AÑOS EN ADELANTE</c:v>
                </c:pt>
              </c:strCache>
            </c:strRef>
          </c:cat>
          <c:val>
            <c:numRef>
              <c:f>'RANGO DE EDAD G2'!$E$2:$E$6</c:f>
              <c:numCache>
                <c:formatCode>General</c:formatCode>
                <c:ptCount val="5"/>
                <c:pt idx="0">
                  <c:v>82</c:v>
                </c:pt>
                <c:pt idx="1">
                  <c:v>56</c:v>
                </c:pt>
                <c:pt idx="2">
                  <c:v>31</c:v>
                </c:pt>
                <c:pt idx="3">
                  <c:v>24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619-4E8E-94B5-91331EF7C6A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[BASE DE DATOS UNP (1).xlsx]RESIDENCIA GE!TablaDinámica5</c:name>
    <c:fmtId val="15"/>
  </c:pivotSource>
  <c:chart>
    <c:autoTitleDeleted val="1"/>
    <c:pivotFmts>
      <c:pivotFmt>
        <c:idx val="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'RESIDENCIA GE'!$B$1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1145-4321-989D-D732E977B81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145-4321-989D-D732E977B81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1145-4321-989D-D732E977B81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1145-4321-989D-D732E977B81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1145-4321-989D-D732E977B81F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1145-4321-989D-D732E977B81F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1145-4321-989D-D732E977B81F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1145-4321-989D-D732E977B81F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1145-4321-989D-D732E977B81F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1145-4321-989D-D732E977B81F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1145-4321-989D-D732E977B81F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6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1145-4321-989D-D732E977B81F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80000"/>
                      <a:lumOff val="2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lumMod val="80000"/>
                    <a:lumOff val="2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1145-4321-989D-D732E977B81F}"/>
              </c:ext>
            </c:extLst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80000"/>
                      <a:lumOff val="2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lumMod val="80000"/>
                    <a:lumOff val="2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1145-4321-989D-D732E977B81F}"/>
              </c:ext>
            </c:extLst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80000"/>
                      <a:lumOff val="2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80000"/>
                      <a:lumOff val="2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lumMod val="80000"/>
                    <a:lumOff val="2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1145-4321-989D-D732E977B81F}"/>
              </c:ext>
            </c:extLst>
          </c:dPt>
          <c:dPt>
            <c:idx val="15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80000"/>
                      <a:lumOff val="2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80000"/>
                      <a:lumOff val="2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lumMod val="80000"/>
                    <a:lumOff val="2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1145-4321-989D-D732E977B81F}"/>
              </c:ext>
            </c:extLst>
          </c:dPt>
          <c:dPt>
            <c:idx val="16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80000"/>
                      <a:lumOff val="2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lumMod val="80000"/>
                    <a:lumOff val="2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1145-4321-989D-D732E977B81F}"/>
              </c:ext>
            </c:extLst>
          </c:dPt>
          <c:dPt>
            <c:idx val="17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80000"/>
                      <a:lumOff val="2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6">
                    <a:lumMod val="80000"/>
                    <a:lumOff val="2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1145-4321-989D-D732E977B81F}"/>
              </c:ext>
            </c:extLst>
          </c:dPt>
          <c:dPt>
            <c:idx val="18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8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8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lumMod val="8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5-1145-4321-989D-D732E977B81F}"/>
              </c:ext>
            </c:extLst>
          </c:dPt>
          <c:dPt>
            <c:idx val="19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8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8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lumMod val="8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7-1145-4321-989D-D732E977B81F}"/>
              </c:ext>
            </c:extLst>
          </c:dPt>
          <c:dPt>
            <c:idx val="2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8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8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lumMod val="8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9-1145-4321-989D-D732E977B81F}"/>
              </c:ext>
            </c:extLst>
          </c:dPt>
          <c:dPt>
            <c:idx val="21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8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8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lumMod val="8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B-1145-4321-989D-D732E977B81F}"/>
              </c:ext>
            </c:extLst>
          </c:dPt>
          <c:dPt>
            <c:idx val="22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8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8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lumMod val="8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D-1145-4321-989D-D732E977B81F}"/>
              </c:ext>
            </c:extLst>
          </c:dPt>
          <c:dPt>
            <c:idx val="23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8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8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6">
                    <a:lumMod val="8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F-1145-4321-989D-D732E977B81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'RESIDENCIA GE'!$A$2:$A$26</c:f>
              <c:strCache>
                <c:ptCount val="24"/>
                <c:pt idx="0">
                  <c:v>BOGOTÁ</c:v>
                </c:pt>
                <c:pt idx="1">
                  <c:v>ANTIOQUIA</c:v>
                </c:pt>
                <c:pt idx="2">
                  <c:v>VALLE DEL CAUCA</c:v>
                </c:pt>
                <c:pt idx="3">
                  <c:v>ATLANTICO</c:v>
                </c:pt>
                <c:pt idx="4">
                  <c:v>CESAR</c:v>
                </c:pt>
                <c:pt idx="5">
                  <c:v>NORTE DE SANTANDER</c:v>
                </c:pt>
                <c:pt idx="6">
                  <c:v>SANTANDER</c:v>
                </c:pt>
                <c:pt idx="7">
                  <c:v>TOLIMA</c:v>
                </c:pt>
                <c:pt idx="8">
                  <c:v>CORDOBA</c:v>
                </c:pt>
                <c:pt idx="9">
                  <c:v>META</c:v>
                </c:pt>
                <c:pt idx="10">
                  <c:v>BOLÍVAR</c:v>
                </c:pt>
                <c:pt idx="11">
                  <c:v>RISARALDA</c:v>
                </c:pt>
                <c:pt idx="12">
                  <c:v>CAUCA</c:v>
                </c:pt>
                <c:pt idx="13">
                  <c:v>NARIÑO</c:v>
                </c:pt>
                <c:pt idx="14">
                  <c:v>BOYACA</c:v>
                </c:pt>
                <c:pt idx="15">
                  <c:v>HUILA</c:v>
                </c:pt>
                <c:pt idx="16">
                  <c:v>QUINDIO</c:v>
                </c:pt>
                <c:pt idx="17">
                  <c:v>CAQUETA</c:v>
                </c:pt>
                <c:pt idx="18">
                  <c:v>CALDAS</c:v>
                </c:pt>
                <c:pt idx="19">
                  <c:v>MAGDALENA</c:v>
                </c:pt>
                <c:pt idx="20">
                  <c:v>SUCRE</c:v>
                </c:pt>
                <c:pt idx="21">
                  <c:v>CASANARE</c:v>
                </c:pt>
                <c:pt idx="22">
                  <c:v>LA GUAJIRA</c:v>
                </c:pt>
                <c:pt idx="23">
                  <c:v>PUTUMAYO</c:v>
                </c:pt>
              </c:strCache>
            </c:strRef>
          </c:cat>
          <c:val>
            <c:numRef>
              <c:f>'RESIDENCIA GE'!$B$2:$B$26</c:f>
              <c:numCache>
                <c:formatCode>General</c:formatCode>
                <c:ptCount val="24"/>
                <c:pt idx="0">
                  <c:v>241</c:v>
                </c:pt>
                <c:pt idx="1">
                  <c:v>48</c:v>
                </c:pt>
                <c:pt idx="2">
                  <c:v>29</c:v>
                </c:pt>
                <c:pt idx="3">
                  <c:v>18</c:v>
                </c:pt>
                <c:pt idx="4">
                  <c:v>18</c:v>
                </c:pt>
                <c:pt idx="5">
                  <c:v>16</c:v>
                </c:pt>
                <c:pt idx="6">
                  <c:v>14</c:v>
                </c:pt>
                <c:pt idx="7">
                  <c:v>11</c:v>
                </c:pt>
                <c:pt idx="8">
                  <c:v>11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8</c:v>
                </c:pt>
                <c:pt idx="13">
                  <c:v>6</c:v>
                </c:pt>
                <c:pt idx="14">
                  <c:v>5</c:v>
                </c:pt>
                <c:pt idx="15">
                  <c:v>4</c:v>
                </c:pt>
                <c:pt idx="16">
                  <c:v>4</c:v>
                </c:pt>
                <c:pt idx="17">
                  <c:v>3</c:v>
                </c:pt>
                <c:pt idx="18">
                  <c:v>3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1145-4321-989D-D732E977B8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361143496130428"/>
          <c:y val="0.11252019599440249"/>
          <c:w val="0.27269206214088104"/>
          <c:h val="0.772294158971374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[BASE DE DATOS UNP (1).xlsx]CARGO GE!TablaDinámica6</c:name>
    <c:fmtId val="6"/>
  </c:pivotSource>
  <c:chart>
    <c:autoTitleDeleted val="1"/>
    <c:pivotFmts>
      <c:pivotFmt>
        <c:idx val="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solidFill>
              <a:schemeClr val="bg1"/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solidFill>
              <a:schemeClr val="bg1"/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solidFill>
              <a:schemeClr val="bg1"/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solidFill>
              <a:schemeClr val="bg1"/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'CARGO GE'!$B$1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45-4C6C-B065-9AD0FE12F2F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F45-4C6C-B065-9AD0FE12F2F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1F45-4C6C-B065-9AD0FE12F2F7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1F45-4C6C-B065-9AD0FE12F2F7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1F45-4C6C-B065-9AD0FE12F2F7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1F45-4C6C-B065-9AD0FE12F2F7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1F45-4C6C-B065-9AD0FE12F2F7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1F45-4C6C-B065-9AD0FE12F2F7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1F45-4C6C-B065-9AD0FE12F2F7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1F45-4C6C-B065-9AD0FE12F2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'CARGO GE'!$A$2:$A$12</c:f>
              <c:strCache>
                <c:ptCount val="10"/>
                <c:pt idx="0">
                  <c:v>AGENTE DE PROTECCIÓN</c:v>
                </c:pt>
                <c:pt idx="1">
                  <c:v>OFICIAL DE PROTECCIÓN</c:v>
                </c:pt>
                <c:pt idx="2">
                  <c:v>CONDUCTOR MECÁNICO</c:v>
                </c:pt>
                <c:pt idx="3">
                  <c:v>PROFESIONAL UNIVERSITARIO</c:v>
                </c:pt>
                <c:pt idx="4">
                  <c:v>AUXILIAR ADMINISTRATIVO</c:v>
                </c:pt>
                <c:pt idx="5">
                  <c:v>TÉCNICO ADMINISTRATIVO</c:v>
                </c:pt>
                <c:pt idx="6">
                  <c:v>PROFESIONAL ESPECIALIZADO</c:v>
                </c:pt>
                <c:pt idx="7">
                  <c:v>PROFESIONAL DE PROTECCIÓN</c:v>
                </c:pt>
                <c:pt idx="8">
                  <c:v>SECRETARIO EJECUTIVO</c:v>
                </c:pt>
                <c:pt idx="9">
                  <c:v>SUBDIRECTOR DE UNIDAD ADMINISTRATIVA ESPECIAL</c:v>
                </c:pt>
              </c:strCache>
            </c:strRef>
          </c:cat>
          <c:val>
            <c:numRef>
              <c:f>'CARGO GE'!$B$2:$B$12</c:f>
              <c:numCache>
                <c:formatCode>General</c:formatCode>
                <c:ptCount val="10"/>
                <c:pt idx="0">
                  <c:v>194</c:v>
                </c:pt>
                <c:pt idx="1">
                  <c:v>176</c:v>
                </c:pt>
                <c:pt idx="2">
                  <c:v>58</c:v>
                </c:pt>
                <c:pt idx="3">
                  <c:v>18</c:v>
                </c:pt>
                <c:pt idx="4">
                  <c:v>9</c:v>
                </c:pt>
                <c:pt idx="5">
                  <c:v>8</c:v>
                </c:pt>
                <c:pt idx="6">
                  <c:v>7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1F45-4C6C-B065-9AD0FE12F2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57574300036184"/>
          <c:y val="0.10601904554078546"/>
          <c:w val="0.35424251633460618"/>
          <c:h val="0.829315827438429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s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[BASE DE DATOS UNP (1).xlsx]ESCOLARIDAD GE!TablaDinámica7</c:name>
    <c:fmtId val="10"/>
  </c:pivotSource>
  <c:chart>
    <c:autoTitleDeleted val="1"/>
    <c:pivotFmts>
      <c:pivotFmt>
        <c:idx val="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1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2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0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1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4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5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6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7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8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  <c:pivotFmt>
        <c:idx val="39"/>
        <c:spPr>
          <a:solidFill>
            <a:schemeClr val="accent1"/>
          </a:solidFill>
          <a:ln w="19050" cap="flat" cmpd="sng" algn="ctr">
            <a:solidFill>
              <a:schemeClr val="lt1"/>
            </a:solidFill>
            <a:round/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6.2944545746403568E-2"/>
          <c:y val="9.3903178825086739E-2"/>
          <c:w val="0.62277276762621381"/>
          <c:h val="0.81742753124466827"/>
        </c:manualLayout>
      </c:layout>
      <c:pieChart>
        <c:varyColors val="1"/>
        <c:ser>
          <c:idx val="0"/>
          <c:order val="0"/>
          <c:tx>
            <c:strRef>
              <c:f>'ESCOLARIDAD GE'!$B$1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4592-4C8B-8EB6-3F80CA76B4C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592-4C8B-8EB6-3F80CA76B4C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592-4C8B-8EB6-3F80CA76B4C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4592-4C8B-8EB6-3F80CA76B4CA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4592-4C8B-8EB6-3F80CA76B4CA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6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6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4592-4C8B-8EB6-3F80CA76B4CA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4592-4C8B-8EB6-3F80CA76B4CA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4592-4C8B-8EB6-3F80CA76B4CA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4592-4C8B-8EB6-3F80CA76B4CA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60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60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lumMod val="60000"/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4592-4C8B-8EB6-3F80CA76B4CA}"/>
              </c:ext>
            </c:extLst>
          </c:dPt>
          <c:dLbls>
            <c:dLbl>
              <c:idx val="0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92-4C8B-8EB6-3F80CA76B4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'ESCOLARIDAD GE'!$A$2:$A$10</c:f>
              <c:strCache>
                <c:ptCount val="8"/>
                <c:pt idx="0">
                  <c:v>BACHILLER</c:v>
                </c:pt>
                <c:pt idx="1">
                  <c:v>TÉCNICO</c:v>
                </c:pt>
                <c:pt idx="2">
                  <c:v>ESPECIALIZACIÓN</c:v>
                </c:pt>
                <c:pt idx="3">
                  <c:v>PROFESIONAL</c:v>
                </c:pt>
                <c:pt idx="4">
                  <c:v>TECNOLOGÍA</c:v>
                </c:pt>
                <c:pt idx="5">
                  <c:v>PRIMARIA</c:v>
                </c:pt>
                <c:pt idx="6">
                  <c:v>MAESTRÍA</c:v>
                </c:pt>
                <c:pt idx="7">
                  <c:v>OTRO</c:v>
                </c:pt>
              </c:strCache>
            </c:strRef>
          </c:cat>
          <c:val>
            <c:numRef>
              <c:f>'ESCOLARIDAD GE'!$B$2:$B$10</c:f>
              <c:numCache>
                <c:formatCode>General</c:formatCode>
                <c:ptCount val="8"/>
                <c:pt idx="0">
                  <c:v>248</c:v>
                </c:pt>
                <c:pt idx="1">
                  <c:v>67</c:v>
                </c:pt>
                <c:pt idx="2">
                  <c:v>61</c:v>
                </c:pt>
                <c:pt idx="3">
                  <c:v>49</c:v>
                </c:pt>
                <c:pt idx="4">
                  <c:v>28</c:v>
                </c:pt>
                <c:pt idx="5">
                  <c:v>12</c:v>
                </c:pt>
                <c:pt idx="6">
                  <c:v>11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592-4C8B-8EB6-3F80CA76B4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462869190694589"/>
          <c:y val="7.6636496937556808E-2"/>
          <c:w val="0.26550087489063867"/>
          <c:h val="0.829153508217889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s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87C-40B5-92FA-99C06B452F9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87C-40B5-92FA-99C06B452F9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87C-40B5-92FA-99C06B452F9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87C-40B5-92FA-99C06B452F92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A87C-40B5-92FA-99C06B452F9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'RANGO DE EDAD GE'!$D$2:$D$6</c:f>
              <c:strCache>
                <c:ptCount val="5"/>
                <c:pt idx="0">
                  <c:v>51 A 60 AÑOS</c:v>
                </c:pt>
                <c:pt idx="1">
                  <c:v>41 A 50 AÑOS</c:v>
                </c:pt>
                <c:pt idx="2">
                  <c:v>61 AÑOS EN ADELANTE</c:v>
                </c:pt>
                <c:pt idx="3">
                  <c:v>31 A 40 AÑOS</c:v>
                </c:pt>
                <c:pt idx="4">
                  <c:v>21 A 30 AÑOS</c:v>
                </c:pt>
              </c:strCache>
            </c:strRef>
          </c:cat>
          <c:val>
            <c:numRef>
              <c:f>'RANGO DE EDAD GE'!$E$2:$E$6</c:f>
              <c:numCache>
                <c:formatCode>General</c:formatCode>
                <c:ptCount val="5"/>
                <c:pt idx="0">
                  <c:v>193</c:v>
                </c:pt>
                <c:pt idx="1">
                  <c:v>171</c:v>
                </c:pt>
                <c:pt idx="2">
                  <c:v>72</c:v>
                </c:pt>
                <c:pt idx="3">
                  <c:v>37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87C-40B5-92FA-99C06B452F9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662089990035393"/>
          <c:y val="0.14556413074505917"/>
          <c:w val="0.24055965921819289"/>
          <c:h val="0.730887555227340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</a:defRPr>
      </a:pPr>
      <a:endParaRPr lang="es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090988626421691E-2"/>
          <c:y val="0.22771100322133245"/>
          <c:w val="0.58360295872106893"/>
          <c:h val="0.6428687034713044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C36-4536-8C1D-4109CECC617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C36-4536-8C1D-4109CECC617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C36-4536-8C1D-4109CECC617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C36-4536-8C1D-4109CECC617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C36-4536-8C1D-4109CECC617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C36-4536-8C1D-4109CECC617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C36-4536-8C1D-4109CECC617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6C36-4536-8C1D-4109CECC617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6C36-4536-8C1D-4109CECC617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6C36-4536-8C1D-4109CECC617C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6C36-4536-8C1D-4109CECC617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6C36-4536-8C1D-4109CECC617C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6C36-4536-8C1D-4109CECC617C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6C36-4536-8C1D-4109CECC617C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6C36-4536-8C1D-4109CECC617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CARGO!$A$21:$A$35</c:f>
              <c:strCache>
                <c:ptCount val="15"/>
                <c:pt idx="0">
                  <c:v>AGENTE ESCOLTA </c:v>
                </c:pt>
                <c:pt idx="1">
                  <c:v>OFICIAL DE PROTECCIÓN</c:v>
                </c:pt>
                <c:pt idx="2">
                  <c:v>AGENTE DE PROTECCIÓN</c:v>
                </c:pt>
                <c:pt idx="3">
                  <c:v>PROFESIONAL UNIVERSITARIO</c:v>
                </c:pt>
                <c:pt idx="4">
                  <c:v>CONDUCTOR MECÁNICO</c:v>
                </c:pt>
                <c:pt idx="5">
                  <c:v>AUXILIAR ADMINISTRATIVO</c:v>
                </c:pt>
                <c:pt idx="6">
                  <c:v>TÉCNICO ADMINISTRATIVO</c:v>
                </c:pt>
                <c:pt idx="7">
                  <c:v>PROFESIONAL ESPECIALIZADO</c:v>
                </c:pt>
                <c:pt idx="8">
                  <c:v>SECRETARIO EJECUTIVO</c:v>
                </c:pt>
                <c:pt idx="9">
                  <c:v>PROFESIONAL DE PROTECCIÓN</c:v>
                </c:pt>
                <c:pt idx="10">
                  <c:v>ASESOR</c:v>
                </c:pt>
                <c:pt idx="11">
                  <c:v>SUBDIRECTOR DE UNIDAD ADMINISTRATIVA ESPECIAL</c:v>
                </c:pt>
                <c:pt idx="12">
                  <c:v>JEFE DE OFICINA ASESORA</c:v>
                </c:pt>
                <c:pt idx="13">
                  <c:v>DIRECTOR GENERAL DE UNIDAD ADMINISTRATIVA ESPECIAL</c:v>
                </c:pt>
                <c:pt idx="14">
                  <c:v>SECRETARIO GENERAL DE UNIDAD ADMINISTRATIVA ESPECIAL</c:v>
                </c:pt>
              </c:strCache>
            </c:strRef>
          </c:cat>
          <c:val>
            <c:numRef>
              <c:f>CARGO!$B$21:$B$35</c:f>
              <c:numCache>
                <c:formatCode>General</c:formatCode>
                <c:ptCount val="15"/>
                <c:pt idx="0">
                  <c:v>1166</c:v>
                </c:pt>
                <c:pt idx="1">
                  <c:v>250</c:v>
                </c:pt>
                <c:pt idx="2">
                  <c:v>204</c:v>
                </c:pt>
                <c:pt idx="3">
                  <c:v>70</c:v>
                </c:pt>
                <c:pt idx="4">
                  <c:v>61</c:v>
                </c:pt>
                <c:pt idx="5">
                  <c:v>44</c:v>
                </c:pt>
                <c:pt idx="6">
                  <c:v>39</c:v>
                </c:pt>
                <c:pt idx="7">
                  <c:v>29</c:v>
                </c:pt>
                <c:pt idx="8">
                  <c:v>15</c:v>
                </c:pt>
                <c:pt idx="9">
                  <c:v>5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6C36-4536-8C1D-4109CECC617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800" spc="-1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S"/>
          </a:p>
        </c:txPr>
      </c:legendEntry>
      <c:layout>
        <c:manualLayout>
          <c:xMode val="edge"/>
          <c:yMode val="edge"/>
          <c:x val="0.65063525459317584"/>
          <c:y val="2.4147837275630287E-3"/>
          <c:w val="0.32803141207349079"/>
          <c:h val="0.9975852236722986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800" spc="-1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A94-4454-BFB8-9DBB37A1E86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A94-4454-BFB8-9DBB37A1E86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A94-4454-BFB8-9DBB37A1E86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A94-4454-BFB8-9DBB37A1E86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9A94-4454-BFB8-9DBB37A1E86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9A94-4454-BFB8-9DBB37A1E86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9A94-4454-BFB8-9DBB37A1E86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9A94-4454-BFB8-9DBB37A1E86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9A94-4454-BFB8-9DBB37A1E86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9A94-4454-BFB8-9DBB37A1E86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ESCOLARIDAD!$A$16:$A$25</c:f>
              <c:strCache>
                <c:ptCount val="10"/>
                <c:pt idx="0">
                  <c:v>BACHILLER</c:v>
                </c:pt>
                <c:pt idx="1">
                  <c:v>TÉCNICO</c:v>
                </c:pt>
                <c:pt idx="2">
                  <c:v>PROFESIONAL</c:v>
                </c:pt>
                <c:pt idx="3">
                  <c:v>ESPECIALIZACIÓN</c:v>
                </c:pt>
                <c:pt idx="4">
                  <c:v>PRIMARIA</c:v>
                </c:pt>
                <c:pt idx="5">
                  <c:v>TECNOLOGÍA</c:v>
                </c:pt>
                <c:pt idx="6">
                  <c:v>MAESTRÍA</c:v>
                </c:pt>
                <c:pt idx="7">
                  <c:v>OTRO</c:v>
                </c:pt>
                <c:pt idx="8">
                  <c:v>POR CONFIRMAR</c:v>
                </c:pt>
                <c:pt idx="9">
                  <c:v>ESPECIALIZACIÓN TECNOLÓGICA</c:v>
                </c:pt>
              </c:strCache>
            </c:strRef>
          </c:cat>
          <c:val>
            <c:numRef>
              <c:f>ESCOLARIDAD!$B$16:$B$25</c:f>
              <c:numCache>
                <c:formatCode>General</c:formatCode>
                <c:ptCount val="10"/>
                <c:pt idx="0">
                  <c:v>1148</c:v>
                </c:pt>
                <c:pt idx="1">
                  <c:v>209</c:v>
                </c:pt>
                <c:pt idx="2">
                  <c:v>173</c:v>
                </c:pt>
                <c:pt idx="3">
                  <c:v>143</c:v>
                </c:pt>
                <c:pt idx="4">
                  <c:v>101</c:v>
                </c:pt>
                <c:pt idx="5">
                  <c:v>80</c:v>
                </c:pt>
                <c:pt idx="6">
                  <c:v>22</c:v>
                </c:pt>
                <c:pt idx="7">
                  <c:v>8</c:v>
                </c:pt>
                <c:pt idx="8">
                  <c:v>8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9A94-4454-BFB8-9DBB37A1E86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AAB-4C3A-9109-F43D5895AD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AAB-4C3A-9109-F43D5895ADD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AAB-4C3A-9109-F43D5895AD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AAB-4C3A-9109-F43D5895ADD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1AAB-4C3A-9109-F43D5895ADD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'RANGO DE EDAD'!$D$3:$D$7</c:f>
              <c:strCache>
                <c:ptCount val="5"/>
                <c:pt idx="0">
                  <c:v>41 A 50 AÑOS</c:v>
                </c:pt>
                <c:pt idx="1">
                  <c:v>31 A 40 AÑOS</c:v>
                </c:pt>
                <c:pt idx="2">
                  <c:v>51 A 60 AÑOS</c:v>
                </c:pt>
                <c:pt idx="3">
                  <c:v>21 A 30 AÑOS</c:v>
                </c:pt>
                <c:pt idx="4">
                  <c:v>61 AÑOS EN ADELANTE</c:v>
                </c:pt>
              </c:strCache>
            </c:strRef>
          </c:cat>
          <c:val>
            <c:numRef>
              <c:f>'RANGO DE EDAD'!$E$3:$E$7</c:f>
              <c:numCache>
                <c:formatCode>General</c:formatCode>
                <c:ptCount val="5"/>
                <c:pt idx="0">
                  <c:v>648</c:v>
                </c:pt>
                <c:pt idx="1">
                  <c:v>631</c:v>
                </c:pt>
                <c:pt idx="2">
                  <c:v>325</c:v>
                </c:pt>
                <c:pt idx="3">
                  <c:v>216</c:v>
                </c:pt>
                <c:pt idx="4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AAB-4C3A-9109-F43D5895ADD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[BASE DE DATOS UNP (1).xlsx]RESIDENCIA G1!TablaDinámica1</c:name>
    <c:fmtId val="5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chemeClr val="bg1"/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chemeClr val="bg1"/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solidFill>
              <a:schemeClr val="bg1"/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5.3479882382112716E-2"/>
          <c:y val="0.21838570637385923"/>
          <c:w val="0.56861180497197339"/>
          <c:h val="0.58474727957703998"/>
        </c:manualLayout>
      </c:layout>
      <c:pieChart>
        <c:varyColors val="1"/>
        <c:ser>
          <c:idx val="0"/>
          <c:order val="0"/>
          <c:tx>
            <c:strRef>
              <c:f>'RESIDENCIA G1'!$B$1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C1F-46E5-93BA-D3DBA8FC5E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C1F-46E5-93BA-D3DBA8FC5E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C1F-46E5-93BA-D3DBA8FC5E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C1F-46E5-93BA-D3DBA8FC5E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C1F-46E5-93BA-D3DBA8FC5E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EC1F-46E5-93BA-D3DBA8FC5E8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EC1F-46E5-93BA-D3DBA8FC5E8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EC1F-46E5-93BA-D3DBA8FC5E8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EC1F-46E5-93BA-D3DBA8FC5E8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EC1F-46E5-93BA-D3DBA8FC5E8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EC1F-46E5-93BA-D3DBA8FC5E8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EC1F-46E5-93BA-D3DBA8FC5E8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EC1F-46E5-93BA-D3DBA8FC5E8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EC1F-46E5-93BA-D3DBA8FC5E80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EC1F-46E5-93BA-D3DBA8FC5E80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EC1F-46E5-93BA-D3DBA8FC5E80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EC1F-46E5-93BA-D3DBA8FC5E80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EC1F-46E5-93BA-D3DBA8FC5E80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EC1F-46E5-93BA-D3DBA8FC5E80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EC1F-46E5-93BA-D3DBA8FC5E80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9-EC1F-46E5-93BA-D3DBA8FC5E80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B-EC1F-46E5-93BA-D3DBA8FC5E80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D-EC1F-46E5-93BA-D3DBA8FC5E80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F-EC1F-46E5-93BA-D3DBA8FC5E80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1-EC1F-46E5-93BA-D3DBA8FC5E80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3-EC1F-46E5-93BA-D3DBA8FC5E80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5-EC1F-46E5-93BA-D3DBA8FC5E80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7-EC1F-46E5-93BA-D3DBA8FC5E80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9-EC1F-46E5-93BA-D3DBA8FC5E8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'RESIDENCIA G1'!$A$2:$A$31</c:f>
              <c:strCache>
                <c:ptCount val="29"/>
                <c:pt idx="0">
                  <c:v>BOGOTÁ</c:v>
                </c:pt>
                <c:pt idx="1">
                  <c:v>ANTIOQUIA</c:v>
                </c:pt>
                <c:pt idx="2">
                  <c:v>META</c:v>
                </c:pt>
                <c:pt idx="3">
                  <c:v>CAUCA</c:v>
                </c:pt>
                <c:pt idx="4">
                  <c:v>VALLE DEL CAUCA</c:v>
                </c:pt>
                <c:pt idx="5">
                  <c:v>TOLIMA</c:v>
                </c:pt>
                <c:pt idx="6">
                  <c:v>CAQUETA</c:v>
                </c:pt>
                <c:pt idx="7">
                  <c:v>SANTANDER</c:v>
                </c:pt>
                <c:pt idx="8">
                  <c:v>CESAR</c:v>
                </c:pt>
                <c:pt idx="9">
                  <c:v>HUILA</c:v>
                </c:pt>
                <c:pt idx="10">
                  <c:v>ATLANTICO</c:v>
                </c:pt>
                <c:pt idx="11">
                  <c:v>LA GUAJIRA</c:v>
                </c:pt>
                <c:pt idx="12">
                  <c:v>QUINDIO</c:v>
                </c:pt>
                <c:pt idx="13">
                  <c:v>GUAVIARE</c:v>
                </c:pt>
                <c:pt idx="14">
                  <c:v>NORTE DE SANTANDER</c:v>
                </c:pt>
                <c:pt idx="15">
                  <c:v>ARAUCA</c:v>
                </c:pt>
                <c:pt idx="16">
                  <c:v>PUTUMAYO</c:v>
                </c:pt>
                <c:pt idx="17">
                  <c:v>CORDOBA</c:v>
                </c:pt>
                <c:pt idx="18">
                  <c:v>RISARALDA</c:v>
                </c:pt>
                <c:pt idx="19">
                  <c:v>NARIÑO</c:v>
                </c:pt>
                <c:pt idx="20">
                  <c:v>BOLÍVAR</c:v>
                </c:pt>
                <c:pt idx="21">
                  <c:v>CHOCO</c:v>
                </c:pt>
                <c:pt idx="22">
                  <c:v>SUCRE</c:v>
                </c:pt>
                <c:pt idx="23">
                  <c:v>CALDAS</c:v>
                </c:pt>
                <c:pt idx="24">
                  <c:v>CUNDINAMARCA</c:v>
                </c:pt>
                <c:pt idx="25">
                  <c:v>BOYACA</c:v>
                </c:pt>
                <c:pt idx="26">
                  <c:v>MAGDALENA</c:v>
                </c:pt>
                <c:pt idx="27">
                  <c:v>CASANARE</c:v>
                </c:pt>
                <c:pt idx="28">
                  <c:v>VICHADA</c:v>
                </c:pt>
              </c:strCache>
            </c:strRef>
          </c:cat>
          <c:val>
            <c:numRef>
              <c:f>'RESIDENCIA G1'!$B$2:$B$31</c:f>
              <c:numCache>
                <c:formatCode>General</c:formatCode>
                <c:ptCount val="29"/>
                <c:pt idx="0">
                  <c:v>555</c:v>
                </c:pt>
                <c:pt idx="1">
                  <c:v>209</c:v>
                </c:pt>
                <c:pt idx="2">
                  <c:v>110</c:v>
                </c:pt>
                <c:pt idx="3">
                  <c:v>96</c:v>
                </c:pt>
                <c:pt idx="4">
                  <c:v>94</c:v>
                </c:pt>
                <c:pt idx="5">
                  <c:v>66</c:v>
                </c:pt>
                <c:pt idx="6">
                  <c:v>60</c:v>
                </c:pt>
                <c:pt idx="7">
                  <c:v>56</c:v>
                </c:pt>
                <c:pt idx="8">
                  <c:v>48</c:v>
                </c:pt>
                <c:pt idx="9">
                  <c:v>43</c:v>
                </c:pt>
                <c:pt idx="10">
                  <c:v>36</c:v>
                </c:pt>
                <c:pt idx="11">
                  <c:v>35</c:v>
                </c:pt>
                <c:pt idx="12">
                  <c:v>34</c:v>
                </c:pt>
                <c:pt idx="13">
                  <c:v>31</c:v>
                </c:pt>
                <c:pt idx="14">
                  <c:v>29</c:v>
                </c:pt>
                <c:pt idx="15">
                  <c:v>25</c:v>
                </c:pt>
                <c:pt idx="16">
                  <c:v>24</c:v>
                </c:pt>
                <c:pt idx="17">
                  <c:v>22</c:v>
                </c:pt>
                <c:pt idx="18">
                  <c:v>22</c:v>
                </c:pt>
                <c:pt idx="19">
                  <c:v>20</c:v>
                </c:pt>
                <c:pt idx="20">
                  <c:v>18</c:v>
                </c:pt>
                <c:pt idx="21">
                  <c:v>13</c:v>
                </c:pt>
                <c:pt idx="22">
                  <c:v>9</c:v>
                </c:pt>
                <c:pt idx="23">
                  <c:v>9</c:v>
                </c:pt>
                <c:pt idx="24">
                  <c:v>8</c:v>
                </c:pt>
                <c:pt idx="25">
                  <c:v>6</c:v>
                </c:pt>
                <c:pt idx="26">
                  <c:v>5</c:v>
                </c:pt>
                <c:pt idx="27">
                  <c:v>2</c:v>
                </c:pt>
                <c:pt idx="2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A-EC1F-46E5-93BA-D3DBA8FC5E8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595544970648513"/>
          <c:y val="9.8987053223851609E-2"/>
          <c:w val="0.25942627941730989"/>
          <c:h val="0.881053239904644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[BASE DE DATOS UNP (1).xlsx]CARGO G1!TablaDinámica2</c:name>
    <c:fmtId val="7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'CARGO G1'!$B$1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2BE-48AF-A14F-B4BA205BB8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2BE-48AF-A14F-B4BA205BB8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2BE-48AF-A14F-B4BA205BB8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2BE-48AF-A14F-B4BA205BB87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2BE-48AF-A14F-B4BA205BB87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'CARGO G1'!$A$2:$A$7</c:f>
              <c:strCache>
                <c:ptCount val="5"/>
                <c:pt idx="0">
                  <c:v>AGENTE ESCOLTA </c:v>
                </c:pt>
                <c:pt idx="1">
                  <c:v>OFICIAL DE PROTECCIÓN</c:v>
                </c:pt>
                <c:pt idx="2">
                  <c:v>AGENTE DE PROTECCIÓN</c:v>
                </c:pt>
                <c:pt idx="3">
                  <c:v>CONDUCTOR MECÁNICO</c:v>
                </c:pt>
                <c:pt idx="4">
                  <c:v>PROFESIONAL DE PROTECCIÓN</c:v>
                </c:pt>
              </c:strCache>
            </c:strRef>
          </c:cat>
          <c:val>
            <c:numRef>
              <c:f>'CARGO G1'!$B$2:$B$7</c:f>
              <c:numCache>
                <c:formatCode>General</c:formatCode>
                <c:ptCount val="5"/>
                <c:pt idx="0">
                  <c:v>1166</c:v>
                </c:pt>
                <c:pt idx="1">
                  <c:v>250</c:v>
                </c:pt>
                <c:pt idx="2">
                  <c:v>204</c:v>
                </c:pt>
                <c:pt idx="3">
                  <c:v>61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BE-48AF-A14F-B4BA205BB87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650153640556783"/>
          <c:y val="0.20772622251328707"/>
          <c:w val="0.31152769005478592"/>
          <c:h val="0.5518044974107967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[BASE DE DATOS UNP (1).xlsx]ESCOLARIDAD G1!TablaDinámica3</c:name>
    <c:fmtId val="6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'ESCOLARIDAD G1'!$B$1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37A-46EF-9ACA-75287DF901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37A-46EF-9ACA-75287DF9017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37A-46EF-9ACA-75287DF9017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37A-46EF-9ACA-75287DF9017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37A-46EF-9ACA-75287DF9017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37A-46EF-9ACA-75287DF9017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037A-46EF-9ACA-75287DF9017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037A-46EF-9ACA-75287DF9017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037A-46EF-9ACA-75287DF9017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'ESCOLARIDAD G1'!$A$2:$A$11</c:f>
              <c:strCache>
                <c:ptCount val="9"/>
                <c:pt idx="0">
                  <c:v>BACHILLER</c:v>
                </c:pt>
                <c:pt idx="1">
                  <c:v>TÉCNICO</c:v>
                </c:pt>
                <c:pt idx="2">
                  <c:v>PROFESIONAL</c:v>
                </c:pt>
                <c:pt idx="3">
                  <c:v>ESPECIALIZACIÓN</c:v>
                </c:pt>
                <c:pt idx="4">
                  <c:v>PRIMARIA</c:v>
                </c:pt>
                <c:pt idx="5">
                  <c:v>TECNOLOGÍA</c:v>
                </c:pt>
                <c:pt idx="6">
                  <c:v>MAESTRÍA</c:v>
                </c:pt>
                <c:pt idx="7">
                  <c:v>OTRO</c:v>
                </c:pt>
                <c:pt idx="8">
                  <c:v>Por confirmar</c:v>
                </c:pt>
              </c:strCache>
            </c:strRef>
          </c:cat>
          <c:val>
            <c:numRef>
              <c:f>'ESCOLARIDAD G1'!$B$2:$B$11</c:f>
              <c:numCache>
                <c:formatCode>General</c:formatCode>
                <c:ptCount val="9"/>
                <c:pt idx="0">
                  <c:v>1011</c:v>
                </c:pt>
                <c:pt idx="1">
                  <c:v>190</c:v>
                </c:pt>
                <c:pt idx="2">
                  <c:v>157</c:v>
                </c:pt>
                <c:pt idx="3">
                  <c:v>133</c:v>
                </c:pt>
                <c:pt idx="4">
                  <c:v>91</c:v>
                </c:pt>
                <c:pt idx="5">
                  <c:v>73</c:v>
                </c:pt>
                <c:pt idx="6">
                  <c:v>18</c:v>
                </c:pt>
                <c:pt idx="7">
                  <c:v>7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37A-46EF-9ACA-75287DF9017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312251839183739E-2"/>
          <c:y val="0.20552354804681169"/>
          <c:w val="0.52884399818782435"/>
          <c:h val="0.6323364434215269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B2E-483F-BEEA-2DB81754FD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B2E-483F-BEEA-2DB81754FD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B2E-483F-BEEA-2DB81754FD9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B2E-483F-BEEA-2DB81754FD9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B2E-483F-BEEA-2DB81754FD9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'RANGO DE EDAD G1'!$D$2:$D$6</c:f>
              <c:strCache>
                <c:ptCount val="5"/>
                <c:pt idx="0">
                  <c:v>31 A 40 AÑOS</c:v>
                </c:pt>
                <c:pt idx="1">
                  <c:v>41 A 50 AÑOS</c:v>
                </c:pt>
                <c:pt idx="2">
                  <c:v>51 A 60 AÑOS</c:v>
                </c:pt>
                <c:pt idx="3">
                  <c:v>21 A 30 AÑOS</c:v>
                </c:pt>
                <c:pt idx="4">
                  <c:v>61 AÑOS EN ADELANTE</c:v>
                </c:pt>
              </c:strCache>
            </c:strRef>
          </c:cat>
          <c:val>
            <c:numRef>
              <c:f>'RANGO DE EDAD G1'!$E$2:$E$6</c:f>
              <c:numCache>
                <c:formatCode>General</c:formatCode>
                <c:ptCount val="5"/>
                <c:pt idx="0">
                  <c:v>575</c:v>
                </c:pt>
                <c:pt idx="1">
                  <c:v>566</c:v>
                </c:pt>
                <c:pt idx="2">
                  <c:v>294</c:v>
                </c:pt>
                <c:pt idx="3">
                  <c:v>192</c:v>
                </c:pt>
                <c:pt idx="4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B2E-483F-BEEA-2DB81754FD9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488397080122403"/>
          <c:y val="0.31804371980436702"/>
          <c:w val="0.34893543320315884"/>
          <c:h val="0.3768094645225080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[BASE DE DATOS UNP (1).xlsx]RESIDENCIA G2!TablaDinámica5</c:name>
    <c:fmtId val="14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US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8.8738749738519959E-2"/>
          <c:y val="0.10078290674773419"/>
          <c:w val="0.59967780951660832"/>
          <c:h val="0.87773468846831182"/>
        </c:manualLayout>
      </c:layout>
      <c:pieChart>
        <c:varyColors val="1"/>
        <c:ser>
          <c:idx val="0"/>
          <c:order val="0"/>
          <c:tx>
            <c:strRef>
              <c:f>'RESIDENCIA G2'!$B$1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074-4305-8823-282D58AF71A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074-4305-8823-282D58AF71A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074-4305-8823-282D58AF71A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074-4305-8823-282D58AF71A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074-4305-8823-282D58AF71AF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074-4305-8823-282D58AF71AF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074-4305-8823-282D58AF71AF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074-4305-8823-282D58AF71AF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B074-4305-8823-282D58AF71AF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B074-4305-8823-282D58AF71AF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B074-4305-8823-282D58AF71AF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B074-4305-8823-282D58AF71AF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B074-4305-8823-282D58AF71AF}"/>
              </c:ext>
            </c:extLst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B074-4305-8823-282D58AF71A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'RESIDENCIA G2'!$A$2:$A$16</c:f>
              <c:strCache>
                <c:ptCount val="14"/>
                <c:pt idx="0">
                  <c:v>BOGOTÁ</c:v>
                </c:pt>
                <c:pt idx="1">
                  <c:v>NORTE DE SANTANDER</c:v>
                </c:pt>
                <c:pt idx="2">
                  <c:v>ANTIOQUIA</c:v>
                </c:pt>
                <c:pt idx="3">
                  <c:v>VALLE DEL CAUCA</c:v>
                </c:pt>
                <c:pt idx="4">
                  <c:v>CESAR</c:v>
                </c:pt>
                <c:pt idx="5">
                  <c:v>HUILA</c:v>
                </c:pt>
                <c:pt idx="6">
                  <c:v>CAUCA</c:v>
                </c:pt>
                <c:pt idx="7">
                  <c:v>BOYACA</c:v>
                </c:pt>
                <c:pt idx="8">
                  <c:v>RISARALDA</c:v>
                </c:pt>
                <c:pt idx="9">
                  <c:v>QUINDIO</c:v>
                </c:pt>
                <c:pt idx="10">
                  <c:v>TOLIMA</c:v>
                </c:pt>
                <c:pt idx="11">
                  <c:v>ATLANTICO</c:v>
                </c:pt>
                <c:pt idx="12">
                  <c:v>MAGDALENA</c:v>
                </c:pt>
                <c:pt idx="13">
                  <c:v>BOLÍVAR</c:v>
                </c:pt>
              </c:strCache>
            </c:strRef>
          </c:cat>
          <c:val>
            <c:numRef>
              <c:f>'RESIDENCIA G2'!$B$2:$B$16</c:f>
              <c:numCache>
                <c:formatCode>General</c:formatCode>
                <c:ptCount val="14"/>
                <c:pt idx="0">
                  <c:v>171</c:v>
                </c:pt>
                <c:pt idx="1">
                  <c:v>9</c:v>
                </c:pt>
                <c:pt idx="2">
                  <c:v>5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B074-4305-8823-282D58AF71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434402859024968"/>
          <c:y val="0.10550842430570075"/>
          <c:w val="0.27269206214088104"/>
          <c:h val="0.772294158971374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7E35A-0F0B-45F5-A6DE-C3CCD99C86CD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F9E67-DA21-4164-AC17-04FDBCFDDF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46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F9E67-DA21-4164-AC17-04FDBCFDDF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62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2F9E67-DA21-4164-AC17-04FDBCFDDF4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75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1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04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3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3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3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6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8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3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2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4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4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8A814-6FF2-4412-87F2-14E87370E760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792D5-66D9-45E3-A742-9119FA2EC8B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2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 /><Relationship Id="rId2" Type="http://schemas.openxmlformats.org/officeDocument/2006/relationships/image" Target="../media/image7.emf" /><Relationship Id="rId1" Type="http://schemas.openxmlformats.org/officeDocument/2006/relationships/slideLayout" Target="../slideLayouts/slideLayout3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 /><Relationship Id="rId2" Type="http://schemas.openxmlformats.org/officeDocument/2006/relationships/image" Target="../media/image8.emf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 /><Relationship Id="rId2" Type="http://schemas.openxmlformats.org/officeDocument/2006/relationships/image" Target="../media/image9.emf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 /><Relationship Id="rId2" Type="http://schemas.openxmlformats.org/officeDocument/2006/relationships/image" Target="../media/image10.emf" /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 /><Relationship Id="rId2" Type="http://schemas.openxmlformats.org/officeDocument/2006/relationships/image" Target="../media/image11.emf" /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 /><Relationship Id="rId2" Type="http://schemas.openxmlformats.org/officeDocument/2006/relationships/image" Target="../media/image12.emf" /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 /><Relationship Id="rId2" Type="http://schemas.openxmlformats.org/officeDocument/2006/relationships/image" Target="../media/image13.emf" /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7.xml" /><Relationship Id="rId4" Type="http://schemas.openxmlformats.org/officeDocument/2006/relationships/chart" Target="../charts/chart1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 /><Relationship Id="rId2" Type="http://schemas.openxmlformats.org/officeDocument/2006/relationships/image" Target="../media/image15.emf" /><Relationship Id="rId1" Type="http://schemas.openxmlformats.org/officeDocument/2006/relationships/slideLayout" Target="../slideLayouts/slideLayout3.xml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 /><Relationship Id="rId2" Type="http://schemas.openxmlformats.org/officeDocument/2006/relationships/image" Target="../media/image16.emf" /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 /><Relationship Id="rId2" Type="http://schemas.openxmlformats.org/officeDocument/2006/relationships/image" Target="../media/image17.emf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 /><Relationship Id="rId2" Type="http://schemas.openxmlformats.org/officeDocument/2006/relationships/image" Target="../media/image18.emf" /><Relationship Id="rId1" Type="http://schemas.openxmlformats.org/officeDocument/2006/relationships/slideLayout" Target="../slideLayouts/slideLayout7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 /><Relationship Id="rId2" Type="http://schemas.openxmlformats.org/officeDocument/2006/relationships/image" Target="../media/image19.jpe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 /><Relationship Id="rId2" Type="http://schemas.openxmlformats.org/officeDocument/2006/relationships/image" Target="../media/image3.emf" /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4" Type="http://schemas.openxmlformats.org/officeDocument/2006/relationships/chart" Target="../charts/char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 /><Relationship Id="rId2" Type="http://schemas.openxmlformats.org/officeDocument/2006/relationships/image" Target="../media/image5.emf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 /><Relationship Id="rId2" Type="http://schemas.openxmlformats.org/officeDocument/2006/relationships/image" Target="../media/image6.emf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Imagen"/>
          <p:cNvPicPr/>
          <p:nvPr/>
        </p:nvPicPr>
        <p:blipFill>
          <a:blip r:embed="rId2"/>
          <a:srcRect t="9671"/>
          <a:stretch/>
        </p:blipFill>
        <p:spPr>
          <a:xfrm>
            <a:off x="4498163" y="144339"/>
            <a:ext cx="3763521" cy="4283281"/>
          </a:xfrm>
          <a:prstGeom prst="rect">
            <a:avLst/>
          </a:prstGeom>
          <a:ln>
            <a:noFill/>
          </a:ln>
        </p:spPr>
      </p:pic>
      <p:sp>
        <p:nvSpPr>
          <p:cNvPr id="5" name="CustomShape 1"/>
          <p:cNvSpPr/>
          <p:nvPr/>
        </p:nvSpPr>
        <p:spPr>
          <a:xfrm>
            <a:off x="11113" y="6454080"/>
            <a:ext cx="12191760" cy="40356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s-CO"/>
          </a:p>
        </p:txBody>
      </p:sp>
      <p:pic>
        <p:nvPicPr>
          <p:cNvPr id="9" name="Imagen 1"/>
          <p:cNvPicPr/>
          <p:nvPr/>
        </p:nvPicPr>
        <p:blipFill>
          <a:blip r:embed="rId3"/>
          <a:srcRect l="12757" t="14099"/>
          <a:stretch/>
        </p:blipFill>
        <p:spPr>
          <a:xfrm>
            <a:off x="11113" y="6120"/>
            <a:ext cx="2337480" cy="2072520"/>
          </a:xfrm>
          <a:prstGeom prst="rect">
            <a:avLst/>
          </a:prstGeom>
          <a:ln>
            <a:noFill/>
          </a:ln>
        </p:spPr>
      </p:pic>
      <p:sp>
        <p:nvSpPr>
          <p:cNvPr id="7" name="Título 6">
            <a:extLst>
              <a:ext uri="{FF2B5EF4-FFF2-40B4-BE49-F238E27FC236}">
                <a16:creationId xmlns:a16="http://schemas.microsoft.com/office/drawing/2014/main" id="{766144A1-E6E4-4DBB-939D-0219B03B63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7923" y="3429000"/>
            <a:ext cx="9144000" cy="2387600"/>
          </a:xfrm>
        </p:spPr>
        <p:txBody>
          <a:bodyPr>
            <a:noAutofit/>
          </a:bodyPr>
          <a:lstStyle/>
          <a:p>
            <a:r>
              <a:rPr lang="es-MX" sz="2800" b="1" dirty="0">
                <a:solidFill>
                  <a:srgbClr val="C00000"/>
                </a:solidFill>
              </a:rPr>
              <a:t>CONVENIO INTERADMINISTRATIVO No. 1082 DE 2023,  SUSCRITO ENTRE LA UNIDAD NACIONAL DE PROTECCIÓN – UNP Y LA UNIVERSIDAD DISTRITAL FRANCISCO JOSÉ DE CALDAS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64632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627707B-CC1F-3299-BB46-42CC68632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b="1" dirty="0">
                <a:solidFill>
                  <a:srgbClr val="C00000"/>
                </a:solidFill>
              </a:rPr>
              <a:t>3. Estadísticas grupo 1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53406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1042A94B-C50B-4962-9D1E-76991EE6E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792" y="307577"/>
            <a:ext cx="8634413" cy="977899"/>
          </a:xfrm>
        </p:spPr>
        <p:txBody>
          <a:bodyPr>
            <a:noAutofit/>
          </a:bodyPr>
          <a:lstStyle/>
          <a:p>
            <a:pPr algn="ctr"/>
            <a:r>
              <a:rPr lang="es-ES" sz="4000" dirty="0"/>
              <a:t>PORCENTAJE DE FUNCIONARIOS POR DEPARTAMENTO DE RESIDENCIA</a:t>
            </a:r>
            <a:endParaRPr lang="es-CO" sz="4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A03A44D-B886-4361-A179-409AF9CFB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79" y="1157139"/>
            <a:ext cx="2181225" cy="5528650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461C9A18-0299-45D3-8E47-166B59C2D5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3534711"/>
              </p:ext>
            </p:extLst>
          </p:nvPr>
        </p:nvGraphicFramePr>
        <p:xfrm>
          <a:off x="3638547" y="1157139"/>
          <a:ext cx="5537538" cy="5643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8520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8D5EA836-B24B-4CF0-A05A-F9878789DCB8}"/>
              </a:ext>
            </a:extLst>
          </p:cNvPr>
          <p:cNvSpPr txBox="1">
            <a:spLocks/>
          </p:cNvSpPr>
          <p:nvPr/>
        </p:nvSpPr>
        <p:spPr>
          <a:xfrm>
            <a:off x="1778792" y="307577"/>
            <a:ext cx="8634413" cy="97789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400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A7F6699-2A8F-42AB-AFB6-20DFE524382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198" y="133744"/>
            <a:ext cx="10515600" cy="1325563"/>
          </a:xfrm>
        </p:spPr>
        <p:txBody>
          <a:bodyPr/>
          <a:lstStyle/>
          <a:p>
            <a:r>
              <a:rPr lang="es-ES" dirty="0"/>
              <a:t>PORCENTAJE DE FUNCIONARIOS POR CARGO</a:t>
            </a: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16E9653-E3DB-439F-8B8B-0CB7D374B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8" y="2657976"/>
            <a:ext cx="3795808" cy="1542047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C4C3312B-2B74-42D9-A406-1CF995832F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813445"/>
              </p:ext>
            </p:extLst>
          </p:nvPr>
        </p:nvGraphicFramePr>
        <p:xfrm>
          <a:off x="4863889" y="2470483"/>
          <a:ext cx="5549316" cy="3352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0309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C0B261D-36B0-472D-8F28-47AF46AF8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792" y="307577"/>
            <a:ext cx="8634413" cy="977899"/>
          </a:xfrm>
        </p:spPr>
        <p:txBody>
          <a:bodyPr>
            <a:noAutofit/>
          </a:bodyPr>
          <a:lstStyle/>
          <a:p>
            <a:pPr algn="ctr"/>
            <a:r>
              <a:rPr lang="es-ES" sz="4000" dirty="0"/>
              <a:t>PORCENTAJE DE FUNCIONARIOS POR NIVEL DE ESCOLARIDAD</a:t>
            </a:r>
            <a:endParaRPr lang="es-CO" sz="4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348ED74-D18E-416A-B6CB-C01AC3921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84" y="2112545"/>
            <a:ext cx="3742322" cy="3877586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BEFA0B53-2EBF-47A5-902E-8082698B69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916010"/>
              </p:ext>
            </p:extLst>
          </p:nvPr>
        </p:nvGraphicFramePr>
        <p:xfrm>
          <a:off x="5408194" y="1455806"/>
          <a:ext cx="5532522" cy="5165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8665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52E885-6B00-4FAA-A314-C5ABCDDE67C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40536"/>
            <a:ext cx="10515600" cy="1325563"/>
          </a:xfrm>
        </p:spPr>
        <p:txBody>
          <a:bodyPr/>
          <a:lstStyle/>
          <a:p>
            <a:pPr algn="ctr"/>
            <a:r>
              <a:rPr lang="es-CO" dirty="0"/>
              <a:t>PORCENTAJE DE FUNCIONARIOS POR RANGO DE EDAD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71D59A3-A22C-4695-BC9F-94F23D3B9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30560"/>
            <a:ext cx="4245894" cy="2196880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894B4B3D-E71A-4B8B-88DD-53D20C1872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1425513"/>
              </p:ext>
            </p:extLst>
          </p:nvPr>
        </p:nvGraphicFramePr>
        <p:xfrm>
          <a:off x="5263689" y="1466099"/>
          <a:ext cx="5785311" cy="4838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4552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627707B-CC1F-3299-BB46-42CC6863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29876"/>
            <a:ext cx="10515600" cy="414030"/>
          </a:xfrm>
        </p:spPr>
        <p:txBody>
          <a:bodyPr>
            <a:noAutofit/>
          </a:bodyPr>
          <a:lstStyle/>
          <a:p>
            <a:pPr algn="ctr"/>
            <a:r>
              <a:rPr lang="es-CO" b="1" dirty="0">
                <a:solidFill>
                  <a:srgbClr val="C00000"/>
                </a:solidFill>
              </a:rPr>
              <a:t>4. Estadísticas grupo 2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7212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FB76E16-EB98-4B14-A04D-55ED0B35B72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2449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PORCENTAJE DE FUNCIONARIOS POR DEPARTAMENTO DE RESIDENCIA</a:t>
            </a:r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A69F8A1-2371-4FCB-86E0-041048EC8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4" y="2028573"/>
            <a:ext cx="2871036" cy="3652754"/>
          </a:xfrm>
          <a:prstGeom prst="rect">
            <a:avLst/>
          </a:prstGeom>
        </p:spPr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615C792-4CC2-4148-BEE6-C975FDD65C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0282470"/>
              </p:ext>
            </p:extLst>
          </p:nvPr>
        </p:nvGraphicFramePr>
        <p:xfrm>
          <a:off x="4158916" y="1740399"/>
          <a:ext cx="6797842" cy="4644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3872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23E89FAC-E72A-47BB-BD7C-98DC8E64705C}"/>
              </a:ext>
            </a:extLst>
          </p:cNvPr>
          <p:cNvSpPr txBox="1">
            <a:spLocks/>
          </p:cNvSpPr>
          <p:nvPr/>
        </p:nvSpPr>
        <p:spPr>
          <a:xfrm>
            <a:off x="1778792" y="307577"/>
            <a:ext cx="8634413" cy="97789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dirty="0"/>
              <a:t>PORCENTAJE DE FUNCIONARIOS POR CARGO</a:t>
            </a:r>
            <a:endParaRPr lang="es-CO" sz="40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302F39D-5565-4A91-8EAA-D4655FF31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17" y="3022201"/>
            <a:ext cx="4593052" cy="1907883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6272F2E5-6ECE-4EC5-92E5-B41085EE20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5540897"/>
              </p:ext>
            </p:extLst>
          </p:nvPr>
        </p:nvGraphicFramePr>
        <p:xfrm>
          <a:off x="4700211" y="1435098"/>
          <a:ext cx="7427621" cy="5306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2290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767A2480-9FE6-487A-BE50-E91D67027D6E}"/>
              </a:ext>
            </a:extLst>
          </p:cNvPr>
          <p:cNvSpPr txBox="1">
            <a:spLocks/>
          </p:cNvSpPr>
          <p:nvPr/>
        </p:nvSpPr>
        <p:spPr>
          <a:xfrm>
            <a:off x="1778792" y="307577"/>
            <a:ext cx="8634413" cy="97789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dirty="0"/>
              <a:t>PORCENTAJE DE FUNCIONARIOS POR NIVEL DE ESCOLARIDAD</a:t>
            </a:r>
            <a:endParaRPr lang="es-CO" sz="40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FDC7378-9A52-44E2-98B7-CB46A0185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792" y="2057914"/>
            <a:ext cx="3844842" cy="2742171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7D2B710-2D4A-4269-A0C5-C6E5B4DEB6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054532"/>
              </p:ext>
            </p:extLst>
          </p:nvPr>
        </p:nvGraphicFramePr>
        <p:xfrm>
          <a:off x="6117430" y="1647823"/>
          <a:ext cx="5561223" cy="4704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3015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9A0D0B7-1FCB-45EC-8D37-D747FCA8ABFD}"/>
              </a:ext>
            </a:extLst>
          </p:cNvPr>
          <p:cNvSpPr txBox="1">
            <a:spLocks/>
          </p:cNvSpPr>
          <p:nvPr/>
        </p:nvSpPr>
        <p:spPr>
          <a:xfrm>
            <a:off x="1778792" y="307577"/>
            <a:ext cx="8634413" cy="97789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dirty="0"/>
              <a:t>PORCENTAJE DE FUNCIONARIOS POR RANGO DE EDAD</a:t>
            </a:r>
            <a:endParaRPr lang="es-CO" sz="4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B0682F3-06D1-4D88-A5CC-783BB044F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431" y="2473492"/>
            <a:ext cx="3693407" cy="1911016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E14911DC-705A-4D99-8299-5B55FCDABB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98446"/>
              </p:ext>
            </p:extLst>
          </p:nvPr>
        </p:nvGraphicFramePr>
        <p:xfrm>
          <a:off x="5789318" y="1882940"/>
          <a:ext cx="5568492" cy="3763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4282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627707B-CC1F-3299-BB46-42CC6863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5156"/>
            <a:ext cx="10515600" cy="41403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000" b="1" dirty="0">
                <a:solidFill>
                  <a:srgbClr val="C00000"/>
                </a:solidFill>
              </a:rPr>
              <a:t>Contenido</a:t>
            </a:r>
            <a:endParaRPr lang="es-CO" dirty="0"/>
          </a:p>
        </p:txBody>
      </p:sp>
      <p:sp>
        <p:nvSpPr>
          <p:cNvPr id="3" name="Título 3">
            <a:extLst>
              <a:ext uri="{FF2B5EF4-FFF2-40B4-BE49-F238E27FC236}">
                <a16:creationId xmlns:a16="http://schemas.microsoft.com/office/drawing/2014/main" id="{3627707B-CC1F-3299-BB46-42CC68632A97}"/>
              </a:ext>
            </a:extLst>
          </p:cNvPr>
          <p:cNvSpPr txBox="1">
            <a:spLocks/>
          </p:cNvSpPr>
          <p:nvPr/>
        </p:nvSpPr>
        <p:spPr>
          <a:xfrm>
            <a:off x="1255295" y="1619309"/>
            <a:ext cx="8050305" cy="47333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20000" indent="457200">
              <a:lnSpc>
                <a:spcPct val="120000"/>
              </a:lnSpc>
              <a:buFont typeface="+mj-lt"/>
              <a:buAutoNum type="arabi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Estadísticas generales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departamento de residencia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cargo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nivel de escolaridad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rango de edad</a:t>
            </a:r>
          </a:p>
          <a:p>
            <a:pPr marL="720000" indent="457200">
              <a:lnSpc>
                <a:spcPct val="120000"/>
              </a:lnSpc>
              <a:buFont typeface="+mj-lt"/>
              <a:buAutoNum type="arabi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Segmentación de datos en dos grupos</a:t>
            </a:r>
          </a:p>
          <a:p>
            <a:pPr marL="720000" indent="457200">
              <a:lnSpc>
                <a:spcPct val="120000"/>
              </a:lnSpc>
              <a:buFont typeface="+mj-lt"/>
              <a:buAutoNum type="arabi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Estadísticas grupo 1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departamento de residencia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cargo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nivel de escolaridad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rango de edad</a:t>
            </a:r>
          </a:p>
          <a:p>
            <a:pPr marL="720000" indent="457200">
              <a:lnSpc>
                <a:spcPct val="120000"/>
              </a:lnSpc>
              <a:buFont typeface="+mj-lt"/>
              <a:buAutoNum type="arabi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Estadísticas grupo 2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departamento de residencia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cargo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nivel de escolaridad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rango de edad</a:t>
            </a:r>
          </a:p>
          <a:p>
            <a:pPr marL="720000" indent="457200">
              <a:lnSpc>
                <a:spcPct val="120000"/>
              </a:lnSpc>
              <a:buFont typeface="+mj-lt"/>
              <a:buAutoNum type="arabi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Estadísticas grupo especial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departamento de residencia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cargo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nivel de escolaridad</a:t>
            </a:r>
          </a:p>
          <a:p>
            <a:pPr marL="1177200" lvl="3" indent="457200">
              <a:lnSpc>
                <a:spcPct val="120000"/>
              </a:lnSpc>
              <a:buFont typeface="+mj-lt"/>
              <a:buAutoNum type="alphaL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Porcentaje de funcionarios por rango de edad</a:t>
            </a:r>
          </a:p>
          <a:p>
            <a:pPr marL="720000" indent="457200">
              <a:lnSpc>
                <a:spcPct val="120000"/>
              </a:lnSpc>
              <a:buFont typeface="+mj-lt"/>
              <a:buAutoNum type="arabi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Encuesta general</a:t>
            </a:r>
          </a:p>
          <a:p>
            <a:pPr marL="720000" indent="457200">
              <a:lnSpc>
                <a:spcPct val="120000"/>
              </a:lnSpc>
              <a:buFont typeface="+mj-lt"/>
              <a:buAutoNum type="arabicPeriod"/>
            </a:pP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Encuesta diferencial</a:t>
            </a:r>
          </a:p>
        </p:txBody>
      </p:sp>
    </p:spTree>
    <p:extLst>
      <p:ext uri="{BB962C8B-B14F-4D97-AF65-F5344CB8AC3E}">
        <p14:creationId xmlns:p14="http://schemas.microsoft.com/office/powerpoint/2010/main" val="3317302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627707B-CC1F-3299-BB46-42CC68632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b="1" dirty="0">
                <a:solidFill>
                  <a:srgbClr val="C00000"/>
                </a:solidFill>
              </a:rPr>
              <a:t>5. Estadísticas grupo especial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62109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1042A94B-C50B-4962-9D1E-76991EE6E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792" y="307577"/>
            <a:ext cx="8634413" cy="977899"/>
          </a:xfrm>
        </p:spPr>
        <p:txBody>
          <a:bodyPr>
            <a:noAutofit/>
          </a:bodyPr>
          <a:lstStyle/>
          <a:p>
            <a:pPr algn="ctr"/>
            <a:r>
              <a:rPr lang="es-ES" sz="4000" dirty="0"/>
              <a:t>PORCENTAJE DE FUNCIONARIOS POR DEPARTAMENTO DE RESIDENCIA</a:t>
            </a:r>
            <a:endParaRPr lang="es-CO" sz="4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E1A1EFE-649D-4FB9-A70A-6395D09CA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648" y="1363132"/>
            <a:ext cx="2453941" cy="5187291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D80C2D0-0ED0-40B2-BC1A-3F7E9592A6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2129627"/>
              </p:ext>
            </p:extLst>
          </p:nvPr>
        </p:nvGraphicFramePr>
        <p:xfrm>
          <a:off x="4078705" y="1363131"/>
          <a:ext cx="7054016" cy="5187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757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8D5EA836-B24B-4CF0-A05A-F9878789DCB8}"/>
              </a:ext>
            </a:extLst>
          </p:cNvPr>
          <p:cNvSpPr txBox="1">
            <a:spLocks/>
          </p:cNvSpPr>
          <p:nvPr/>
        </p:nvSpPr>
        <p:spPr>
          <a:xfrm>
            <a:off x="1778792" y="307577"/>
            <a:ext cx="8634413" cy="97789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CO" sz="400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A7F6699-2A8F-42AB-AFB6-20DFE524382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198" y="133744"/>
            <a:ext cx="10515600" cy="1325563"/>
          </a:xfrm>
        </p:spPr>
        <p:txBody>
          <a:bodyPr/>
          <a:lstStyle/>
          <a:p>
            <a:r>
              <a:rPr lang="es-ES" dirty="0"/>
              <a:t>PORCENTAJE DE FUNCIONARIOS POR CARGO</a:t>
            </a: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66F8F10-0CE1-41BD-9946-B922AA9319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53" y="2313112"/>
            <a:ext cx="4721003" cy="2219576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5B34709E-01BB-4D7E-8FE3-21226F58D2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065127"/>
              </p:ext>
            </p:extLst>
          </p:nvPr>
        </p:nvGraphicFramePr>
        <p:xfrm>
          <a:off x="5150140" y="1092970"/>
          <a:ext cx="7080084" cy="5264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6541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9C0B261D-36B0-472D-8F28-47AF46AF8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792" y="307577"/>
            <a:ext cx="8634413" cy="977899"/>
          </a:xfrm>
        </p:spPr>
        <p:txBody>
          <a:bodyPr>
            <a:noAutofit/>
          </a:bodyPr>
          <a:lstStyle/>
          <a:p>
            <a:pPr algn="ctr"/>
            <a:r>
              <a:rPr lang="es-ES" sz="4000" dirty="0"/>
              <a:t>PORCENTAJE DE FUNCIONARIOS POR NIVEL DE ESCOLARIDAD</a:t>
            </a:r>
            <a:endParaRPr lang="es-CO" sz="4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FF4DF21-41B1-7A88-C132-97C3F4704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366962"/>
            <a:ext cx="4056300" cy="2124076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C8C3E03-02D9-490E-B257-78EAC4E0E8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4040290"/>
              </p:ext>
            </p:extLst>
          </p:nvPr>
        </p:nvGraphicFramePr>
        <p:xfrm>
          <a:off x="4864891" y="1462087"/>
          <a:ext cx="6369845" cy="4852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2580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52E885-6B00-4FAA-A314-C5ABCDDE67C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40536"/>
            <a:ext cx="10515600" cy="1325563"/>
          </a:xfrm>
        </p:spPr>
        <p:txBody>
          <a:bodyPr/>
          <a:lstStyle/>
          <a:p>
            <a:pPr algn="ctr"/>
            <a:r>
              <a:rPr lang="es-CO" dirty="0"/>
              <a:t>PORCENTAJE DE FUNCIONARIOS POR RANGO DE EDAD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76695BE-B02D-33E3-DC26-CE2B4BEAB5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05099"/>
            <a:ext cx="3801438" cy="1966913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3CF3BE8-6039-4514-908B-FB345ED7C1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366408"/>
              </p:ext>
            </p:extLst>
          </p:nvPr>
        </p:nvGraphicFramePr>
        <p:xfrm>
          <a:off x="5783093" y="1910952"/>
          <a:ext cx="5289719" cy="3461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61058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A388C9-5361-4887-8384-F27616D61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578"/>
            <a:ext cx="10515600" cy="1325563"/>
          </a:xfrm>
        </p:spPr>
        <p:txBody>
          <a:bodyPr>
            <a:normAutofit/>
          </a:bodyPr>
          <a:lstStyle/>
          <a:p>
            <a:r>
              <a:rPr lang="es-MX" sz="6000" b="1" dirty="0">
                <a:solidFill>
                  <a:srgbClr val="C00000"/>
                </a:solidFill>
              </a:rPr>
              <a:t>5. Encuesta general</a:t>
            </a:r>
            <a:endParaRPr lang="es-CO" sz="6000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380221-CF9C-4549-8E2E-B1ABD1D98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3158"/>
            <a:ext cx="10515600" cy="5498264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1400" dirty="0"/>
              <a:t>CALIFIQUE DE 1 A 5 LA NECESIDAD DEL USO DE LA TECNOLOGÍA EN SU TRABAJO DONDE 1 ES NADA NECESARIO Y 5 MUY NECESARIO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CALIFIQUE DE 1 A 5 LA NECESIDAD DEL USO DE LA TECNOLOGÍA EN SU VIDA COTIDIANA DONDE 1 ES NADA NECESARIO Y 5 MUY NECESARIO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¿COMO USA LA TECNOLOGÍA EN SU TRABAJO?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LA NECESITO PARA DESARROLLAR TODAS MIS ACTIVIDADES DIARIAS EN EL TRABAJO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LA NECESITO PARA DESARROLLAR ALGUNAS DE MIS ACTIVIDADES DIARIAS EN EL TRABAJO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LA NECESITO PARA COMUNICARME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NO LA USO PARA NADA 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CALIFIQUE DE 1 A 5 SU USO DE HERRAMIENTAS TECNOLOGICAS DONDE 1 ES NO LAS USA NADA Y 5 LAS USA TODO EL TIEMPO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CALIFIQUE DE 1 A 5 SU MANEJO DE INTERNET DONDE 1 ES NO LO MANEJA EN ABSOLUTO Y 5 LO MANEJA MUY BIEN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CALIFIQUE DE 1 A 5 SU MANEJO APARATOS TECNOLOGICOS COMO CELULAR TABLET O COMPUTADOR DONDE 1 ES NO LO MANEJA EN ABSOLUTO Y 5 LO MANEJA MUY BIEN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¿QUÉ CONSIDERA QUE ES TENER ACCESO A LA TECNOLOGÍA?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TENER UN TELEFONO INTELIGENTE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TENER UN COMPUTADOR O TABLET CON ACCESO A INTERNET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TENER UN COMPUTADOR O TABLET CON ACCESO A INTERNET Y LA INFORMACIÓN NECESARIA PARA MANEJARLO 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TODAS LAS ANTERIORES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CALIFIQUE DE 1 A 5 SU ACCESO A LA TECNOLOGIA DONDE 1 ES NADA DE ACCESO Y 10 ES 5 ACCESO AMPLIO</a:t>
            </a:r>
          </a:p>
          <a:p>
            <a:pPr marL="342900" indent="-342900">
              <a:buFont typeface="+mj-lt"/>
              <a:buAutoNum type="arabicPeriod"/>
            </a:pPr>
            <a:r>
              <a:rPr lang="es-MX" sz="1400" dirty="0"/>
              <a:t>¿DE QUE MANERAS CREE QUE LA TECNOLOGIA PUEDE MEJORAR SU TRABAJO?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PODRIA HACERLO MAS EFICIENTE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PODRIA HACERLO MÁS RAPIDO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NO LO MEJORARIA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OPCION 1 Y 2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0974871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AC4CC-B3D2-78F1-4EE9-B4ED4F92B8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974D6-E0C1-489B-BDC6-D94B4E095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578"/>
            <a:ext cx="10515600" cy="1325563"/>
          </a:xfrm>
        </p:spPr>
        <p:txBody>
          <a:bodyPr>
            <a:normAutofit/>
          </a:bodyPr>
          <a:lstStyle/>
          <a:p>
            <a:r>
              <a:rPr lang="es-MX" sz="6000" b="1" dirty="0">
                <a:solidFill>
                  <a:srgbClr val="C00000"/>
                </a:solidFill>
              </a:rPr>
              <a:t>5. Encuesta general</a:t>
            </a:r>
            <a:endParaRPr lang="es-CO" sz="6000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B77BC1-6028-DC7F-E41C-3612CF7FD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3158"/>
            <a:ext cx="10515600" cy="5498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400" dirty="0"/>
              <a:t>10.   ¿QUE LE INTERESA DE LA TECNOLOGÍA?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APRENDER A USAR DISPOSITIVOS ELECTRONICOS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APRENDER A NAVEGAR POR INTERNET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OTRO:</a:t>
            </a:r>
            <a:endParaRPr lang="es-MX" sz="1400" dirty="0"/>
          </a:p>
          <a:p>
            <a:pPr marL="0" indent="0">
              <a:buNone/>
            </a:pPr>
            <a:r>
              <a:rPr lang="es-MX" sz="1400" dirty="0">
                <a:highlight>
                  <a:srgbClr val="FFFF00"/>
                </a:highlight>
              </a:rPr>
              <a:t>11.   ¿QUE MEJORARIA LA TECNOLOGIA EN SU DESARROLLO PERSONAL?</a:t>
            </a:r>
          </a:p>
          <a:p>
            <a:pPr marL="800100" lvl="1" indent="-342900">
              <a:buFont typeface="+mj-lt"/>
              <a:buAutoNum type="arabicPeriod"/>
            </a:pPr>
            <a:endParaRPr lang="es-MX" sz="1000" dirty="0"/>
          </a:p>
          <a:p>
            <a:pPr marL="0" indent="0">
              <a:buNone/>
            </a:pPr>
            <a:r>
              <a:rPr lang="es-MX" sz="1400" dirty="0"/>
              <a:t>12.   ¿TIENE DIFICULTADES EN EL USO DE HERRAMIENTAS TECNOLOGICAS? 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SI ¿CUÁLES?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NO</a:t>
            </a:r>
          </a:p>
          <a:p>
            <a:pPr marL="0" indent="0">
              <a:buNone/>
            </a:pPr>
            <a:r>
              <a:rPr lang="es-MX" sz="1400" dirty="0"/>
              <a:t>13.   ¿QUÉ CONOCE DE CIBERSEGURIDAD?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MUCHO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SUFICIENTE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POCO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NADA</a:t>
            </a:r>
          </a:p>
          <a:p>
            <a:pPr marL="0" indent="0">
              <a:buNone/>
            </a:pPr>
            <a:r>
              <a:rPr lang="es-MX" sz="1400" dirty="0"/>
              <a:t>14.   ¿QUÉ CONOCE DE ANALÍTICA DE DATOS?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MUCHO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SUFICIENTE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POCO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MX" sz="1000" dirty="0"/>
              <a:t>NADA</a:t>
            </a:r>
          </a:p>
        </p:txBody>
      </p:sp>
    </p:spTree>
    <p:extLst>
      <p:ext uri="{BB962C8B-B14F-4D97-AF65-F5344CB8AC3E}">
        <p14:creationId xmlns:p14="http://schemas.microsoft.com/office/powerpoint/2010/main" val="6485096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0D0A62-DC4A-49DF-FC3C-505C4F3A08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F8CA6D-4BC3-F315-B530-E22306FFB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3035"/>
            <a:ext cx="10515600" cy="1325563"/>
          </a:xfrm>
        </p:spPr>
        <p:txBody>
          <a:bodyPr>
            <a:normAutofit/>
          </a:bodyPr>
          <a:lstStyle/>
          <a:p>
            <a:r>
              <a:rPr lang="es-MX" sz="6000" b="1" dirty="0">
                <a:solidFill>
                  <a:srgbClr val="C00000"/>
                </a:solidFill>
              </a:rPr>
              <a:t>6. Encuesta diferencial</a:t>
            </a:r>
            <a:endParaRPr lang="es-CO" sz="6000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B602A9-8E26-3A32-ECCA-137CC627A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660" y="1017905"/>
            <a:ext cx="11108139" cy="57128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400" dirty="0"/>
              <a:t>GRUPO 1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¿Que mejoraría la tecnología para su trabajo en el cargo particular que desempeña como escolta o conductor?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¿Que aporta la tecnología para los temas de seguridad en su área especifica?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¿Conoce los métodos de engaño con los que pueden obtener su información personal?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Mucho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Suficiente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Algo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Poco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Nada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¿Cómo define un virus informático?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Programa para modificar el funcionamiento de un equipo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Programa para robar información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Programa para dañar dispositivos electrónicos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¿Siente estrés con algún dispositivo tecnológico?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Si, ¿cuál?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No</a:t>
            </a:r>
            <a:endParaRPr lang="es-MX" sz="1400" dirty="0"/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¿De qué manera afectan los avances tecnológicos en la vida cotidiana?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Mucho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Suficiente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Algo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Poco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Nada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4954506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41449D-6883-419E-94AA-1792F31AA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3035"/>
            <a:ext cx="10515600" cy="1325563"/>
          </a:xfrm>
        </p:spPr>
        <p:txBody>
          <a:bodyPr>
            <a:normAutofit/>
          </a:bodyPr>
          <a:lstStyle/>
          <a:p>
            <a:r>
              <a:rPr lang="es-MX" sz="6000" b="1" dirty="0">
                <a:solidFill>
                  <a:srgbClr val="C00000"/>
                </a:solidFill>
              </a:rPr>
              <a:t>6. Encuesta diferencial</a:t>
            </a:r>
            <a:endParaRPr lang="es-CO" sz="6000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F2DB43-C448-4F80-8754-39DF3F72B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660" y="1017905"/>
            <a:ext cx="11108139" cy="57128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400" dirty="0"/>
              <a:t>GRUPO 1</a:t>
            </a:r>
          </a:p>
          <a:p>
            <a:pPr marL="0" indent="0">
              <a:buNone/>
            </a:pPr>
            <a:r>
              <a:rPr lang="es-MX" sz="1400" dirty="0"/>
              <a:t>7.   ¿Cuáles herramientas de ciberseguridad crees que contribuyen a la reserva de la información?</a:t>
            </a:r>
          </a:p>
          <a:p>
            <a:pPr lvl="1">
              <a:buAutoNum type="arabicPeriod"/>
            </a:pPr>
            <a:r>
              <a:rPr lang="es-MX" sz="1000" dirty="0"/>
              <a:t>Antivirus</a:t>
            </a:r>
          </a:p>
          <a:p>
            <a:pPr lvl="1">
              <a:buAutoNum type="arabicPeriod"/>
            </a:pPr>
            <a:r>
              <a:rPr lang="es-MX" sz="1000" dirty="0"/>
              <a:t>Evitar compartir información confidencial (ubicación o recorridos, información bancaria)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¿Le gustaría recibir capacitación en este tema?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No es necesario.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Podría ser.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Sí, es sumamente importante</a:t>
            </a:r>
            <a:r>
              <a:rPr lang="es-MX" sz="14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1400" dirty="0"/>
              <a:t>¿Dispone de las herramientas necesarias para usar la tecnología en la educación en su casa?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No dispongo.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Sí, pero con limitaciones.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sz="1000" dirty="0"/>
              <a:t>Sí, cómodamente.</a:t>
            </a:r>
          </a:p>
        </p:txBody>
      </p:sp>
    </p:spTree>
    <p:extLst>
      <p:ext uri="{BB962C8B-B14F-4D97-AF65-F5344CB8AC3E}">
        <p14:creationId xmlns:p14="http://schemas.microsoft.com/office/powerpoint/2010/main" val="819736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072AD6-0D43-82E6-3C8B-A5A973803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118A98-1CF1-EBCC-6AF0-5F1923FE1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3035"/>
            <a:ext cx="10515600" cy="1325563"/>
          </a:xfrm>
        </p:spPr>
        <p:txBody>
          <a:bodyPr>
            <a:normAutofit/>
          </a:bodyPr>
          <a:lstStyle/>
          <a:p>
            <a:r>
              <a:rPr lang="es-MX" sz="6000" b="1" dirty="0">
                <a:solidFill>
                  <a:srgbClr val="C00000"/>
                </a:solidFill>
              </a:rPr>
              <a:t>6. Encuesta diferencial</a:t>
            </a:r>
            <a:endParaRPr lang="es-CO" sz="6000" b="1" dirty="0">
              <a:solidFill>
                <a:srgbClr val="C00000"/>
              </a:solidFill>
            </a:endParaRP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267A56AC-6D19-FBD1-FEE0-CFE6C5067AEB}"/>
              </a:ext>
            </a:extLst>
          </p:cNvPr>
          <p:cNvSpPr txBox="1">
            <a:spLocks/>
          </p:cNvSpPr>
          <p:nvPr/>
        </p:nvSpPr>
        <p:spPr>
          <a:xfrm>
            <a:off x="450375" y="1082449"/>
            <a:ext cx="8980227" cy="469310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500" dirty="0"/>
              <a:t>GRUPO 2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500" dirty="0"/>
              <a:t>¿Que herramientas tecnológicas conoce usted que le ayudan en el trabajo?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500" dirty="0"/>
              <a:t>¿Que herramientas tecnológicas le ayudan en la vida diaria?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500" dirty="0"/>
              <a:t>¿Cuales herramientas que tiene la entidad le gustaría saber manejar?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500" dirty="0"/>
              <a:t>¿Conoce alguna inteligencia artificial? Análisis de datos, etc.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500" dirty="0"/>
              <a:t>¿Como sirve la inteligencia artificial para el desarrollo del trabajo?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500" dirty="0"/>
              <a:t>¿Que relación tienen la tecnología y la información?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500" dirty="0"/>
              <a:t>¿Cómo incide la tecnología en la cotidianidad?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500" dirty="0"/>
              <a:t>¿La tecnología facilita o limita el aprendizaje? ¿cómo lo facilita y como lo limita?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500" dirty="0"/>
              <a:t>¿Qué es ciberseguridad?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500" dirty="0"/>
              <a:t>¿Cuáles herramientas de ciberseguridad crees que contribuyen a la reserva de la información?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500" dirty="0"/>
              <a:t>¿Mantiene sus habilidades tecnológicas actualizadas? ¿De qué maneras?</a:t>
            </a:r>
          </a:p>
          <a:p>
            <a:pPr marL="514350" indent="-514350">
              <a:buFont typeface="+mj-lt"/>
              <a:buAutoNum type="arabicPeriod"/>
            </a:pP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367612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627707B-CC1F-3299-BB46-42CC68632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b="1" dirty="0">
                <a:solidFill>
                  <a:srgbClr val="C00000"/>
                </a:solidFill>
              </a:rPr>
              <a:t>1. Estadísticas generales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406649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67000" y="3602038"/>
            <a:ext cx="6858000" cy="396384"/>
          </a:xfrm>
        </p:spPr>
        <p:txBody>
          <a:bodyPr>
            <a:normAutofit lnSpcReduction="10000"/>
          </a:bodyPr>
          <a:lstStyle/>
          <a:p>
            <a:pPr algn="l"/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56BD77A-CF63-49E9-A878-43E0816CA8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3" r="7257"/>
          <a:stretch/>
        </p:blipFill>
        <p:spPr>
          <a:xfrm>
            <a:off x="0" y="-22445"/>
            <a:ext cx="12192000" cy="690289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62E034A-BD95-4203-92B8-AF2C927729F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325"/>
          <a:stretch/>
        </p:blipFill>
        <p:spPr>
          <a:xfrm>
            <a:off x="1514947" y="1234241"/>
            <a:ext cx="3902180" cy="4172181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254C136-1CC8-8A47-5045-70F5B3F3560A}"/>
              </a:ext>
            </a:extLst>
          </p:cNvPr>
          <p:cNvSpPr/>
          <p:nvPr/>
        </p:nvSpPr>
        <p:spPr>
          <a:xfrm>
            <a:off x="6227269" y="2670072"/>
            <a:ext cx="457927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s-CO" sz="6600" b="1" i="1" dirty="0">
                <a:solidFill>
                  <a:srgbClr val="C00000"/>
                </a:solidFill>
              </a:rPr>
              <a:t>¡</a:t>
            </a:r>
            <a:r>
              <a:rPr lang="es-CO" sz="6000" b="1" i="1" dirty="0">
                <a:solidFill>
                  <a:srgbClr val="C00000"/>
                </a:solidFill>
              </a:rPr>
              <a:t>Gracias!</a:t>
            </a:r>
          </a:p>
        </p:txBody>
      </p:sp>
    </p:spTree>
    <p:extLst>
      <p:ext uri="{BB962C8B-B14F-4D97-AF65-F5344CB8AC3E}">
        <p14:creationId xmlns:p14="http://schemas.microsoft.com/office/powerpoint/2010/main" val="638091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E5732B3-E37F-476A-A1E1-9EBAFCB641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742" y="1128712"/>
            <a:ext cx="2964657" cy="5580531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id="{D557E6C4-BDEA-4DEE-BF4F-7687F1D66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793" y="150813"/>
            <a:ext cx="8634413" cy="977899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PORCENTAJE DE FUNCIONARIOS POR DEPARTAMENTO DE RESIDENCIA</a:t>
            </a:r>
            <a:endParaRPr lang="es-CO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5107EE8-47F7-7432-FDEB-2C4DF32785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502321"/>
              </p:ext>
            </p:extLst>
          </p:nvPr>
        </p:nvGraphicFramePr>
        <p:xfrm>
          <a:off x="5210175" y="1128712"/>
          <a:ext cx="5705475" cy="5578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746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27C10D3F-338E-422A-897C-C5B1C7B7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793" y="150813"/>
            <a:ext cx="8634413" cy="977899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PORCENTAJE DE FUNCIONARIOS POR CARGO</a:t>
            </a:r>
            <a:endParaRPr lang="es-CO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3F6C43B-401F-4E4C-85DD-C83B3BEB9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25" y="2628657"/>
            <a:ext cx="4953000" cy="2609850"/>
          </a:xfrm>
          <a:prstGeom prst="rect">
            <a:avLst/>
          </a:prstGeom>
        </p:spPr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DCED616-2BCD-119B-1D89-94393ADE32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870025"/>
              </p:ext>
            </p:extLst>
          </p:nvPr>
        </p:nvGraphicFramePr>
        <p:xfrm>
          <a:off x="5980195" y="1128712"/>
          <a:ext cx="5935580" cy="5617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13749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3">
            <a:extLst>
              <a:ext uri="{FF2B5EF4-FFF2-40B4-BE49-F238E27FC236}">
                <a16:creationId xmlns:a16="http://schemas.microsoft.com/office/drawing/2014/main" id="{446B5641-9568-43F2-941C-5EC047AA3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793" y="193677"/>
            <a:ext cx="8634413" cy="977899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PORCENTAJE DE FUNCIONARIOS POR NIVEL DE ESCOLARIDAD</a:t>
            </a: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768953B-591F-42BE-9B7C-3E61AC8B5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4" y="2107406"/>
            <a:ext cx="4671031" cy="2643188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83832A8-D628-B6C2-8A9C-61B0820763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407665"/>
              </p:ext>
            </p:extLst>
          </p:nvPr>
        </p:nvGraphicFramePr>
        <p:xfrm>
          <a:off x="5214938" y="1452563"/>
          <a:ext cx="6586538" cy="4505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6945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FD3D839-112D-4EEF-8D60-6802624E6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793" y="193677"/>
            <a:ext cx="8634413" cy="977899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PORCENTAJE DE FUNCIONARIOS POR RANGO DE EDAD</a:t>
            </a:r>
            <a:endParaRPr lang="es-CO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50B8B2A-D44E-4651-B18C-3EAD81E6B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8" y="2402681"/>
            <a:ext cx="4421066" cy="2052638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95E4793-9EC3-4C7B-F7AA-BFF1CFA006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941601"/>
              </p:ext>
            </p:extLst>
          </p:nvPr>
        </p:nvGraphicFramePr>
        <p:xfrm>
          <a:off x="5405437" y="1385888"/>
          <a:ext cx="5753101" cy="4700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6997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627707B-CC1F-3299-BB46-42CC6863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341" y="2388163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es-CO" sz="6700" b="1" dirty="0">
                <a:solidFill>
                  <a:srgbClr val="C00000"/>
                </a:solidFill>
              </a:rPr>
              <a:t>2. Segmentación de datos en dos grupos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74501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E21A0DAE-FA35-4836-AB87-B9793D77A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Los datos se dividen en dos grupos de acuerdo con los cargos de la siguiente manera:</a:t>
            </a:r>
            <a:endParaRPr lang="es-CO" sz="28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117E66-F333-45B4-AB2C-FC8AAC13AB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sz="2400" dirty="0"/>
              <a:t>Grupo 1</a:t>
            </a:r>
          </a:p>
          <a:p>
            <a:r>
              <a:rPr lang="es-MX" sz="2400" dirty="0"/>
              <a:t>Agente de protección</a:t>
            </a:r>
          </a:p>
          <a:p>
            <a:r>
              <a:rPr lang="es-MX" sz="2400" dirty="0"/>
              <a:t>Agente escolta</a:t>
            </a:r>
          </a:p>
          <a:p>
            <a:r>
              <a:rPr lang="es-MX" sz="2400" dirty="0"/>
              <a:t>Oficial de protección</a:t>
            </a:r>
          </a:p>
          <a:p>
            <a:r>
              <a:rPr lang="es-MX" sz="2400" dirty="0"/>
              <a:t>Profesional de protección</a:t>
            </a:r>
          </a:p>
          <a:p>
            <a:r>
              <a:rPr lang="es-MX" sz="2400" dirty="0"/>
              <a:t>Conductor mecánico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E16CF6F3-1185-410A-A659-039D1B3CDB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sz="2400" dirty="0"/>
              <a:t>Grupo 2</a:t>
            </a:r>
          </a:p>
          <a:p>
            <a:r>
              <a:rPr lang="es-CO" sz="2400" dirty="0"/>
              <a:t>Asesor</a:t>
            </a:r>
          </a:p>
          <a:p>
            <a:r>
              <a:rPr lang="es-CO" sz="2400" dirty="0"/>
              <a:t>Auxiliar administrativo</a:t>
            </a:r>
          </a:p>
          <a:p>
            <a:r>
              <a:rPr lang="es-CO" sz="2400" dirty="0"/>
              <a:t>Director general de la unidad administrativa especial</a:t>
            </a:r>
          </a:p>
          <a:p>
            <a:r>
              <a:rPr lang="es-CO" sz="2400" dirty="0"/>
              <a:t>Jefe de oficia asesora</a:t>
            </a:r>
          </a:p>
          <a:p>
            <a:r>
              <a:rPr lang="es-CO" sz="2400" dirty="0"/>
              <a:t>Profesional especializado</a:t>
            </a:r>
          </a:p>
          <a:p>
            <a:r>
              <a:rPr lang="es-CO" sz="2400" dirty="0"/>
              <a:t>Profesional universitario</a:t>
            </a:r>
          </a:p>
          <a:p>
            <a:r>
              <a:rPr lang="es-CO" sz="2400" dirty="0"/>
              <a:t>Secretario ejecutivo</a:t>
            </a:r>
          </a:p>
          <a:p>
            <a:r>
              <a:rPr lang="es-CO" sz="2400" dirty="0"/>
              <a:t>Secretario general de unidad administrativa especial</a:t>
            </a:r>
          </a:p>
          <a:p>
            <a:r>
              <a:rPr lang="es-CO" sz="2400" dirty="0"/>
              <a:t>Subdirector de unidad administrativa especial</a:t>
            </a:r>
          </a:p>
          <a:p>
            <a:r>
              <a:rPr lang="es-CO" sz="2400" dirty="0"/>
              <a:t>Técnico administrativo</a:t>
            </a:r>
          </a:p>
        </p:txBody>
      </p:sp>
    </p:spTree>
    <p:extLst>
      <p:ext uri="{BB962C8B-B14F-4D97-AF65-F5344CB8AC3E}">
        <p14:creationId xmlns:p14="http://schemas.microsoft.com/office/powerpoint/2010/main" val="1537376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SharedWithUsers xmlns="435a11ef-c2bf-4d1e-b58b-639ade20a33f">
      <UserInfo>
        <DisplayName/>
        <AccountId xsi:nil="true"/>
        <AccountType/>
      </UserInfo>
    </SharedWithUsers>
    <lcf76f155ced4ddcb4097134ff3c332f xmlns="b61d6a7d-9cff-4fa8-ac7e-c8e11781a326">
      <Terms xmlns="http://schemas.microsoft.com/office/infopath/2007/PartnerControls"/>
    </lcf76f155ced4ddcb4097134ff3c332f>
    <MediaLengthInSeconds xmlns="b61d6a7d-9cff-4fa8-ac7e-c8e11781a3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08FD63-4CE5-4186-B7E9-29F64FC0A929}"/>
</file>

<file path=customXml/itemProps2.xml><?xml version="1.0" encoding="utf-8"?>
<ds:datastoreItem xmlns:ds="http://schemas.openxmlformats.org/officeDocument/2006/customXml" ds:itemID="{7FEC17E2-B462-4FE8-A422-B480B2974D12}">
  <ds:schemaRefs>
    <ds:schemaRef ds:uri="http://schemas.microsoft.com/office/2006/metadata/properties"/>
    <ds:schemaRef ds:uri="http://www.w3.org/2000/xmlns/"/>
    <ds:schemaRef ds:uri="1d885472-1b03-4c27-abea-e0b86428d9b9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BE9CA4DB-95E7-428B-9148-C94136E72E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11027</TotalTime>
  <Words>1040</Words>
  <Application>Microsoft Office PowerPoint</Application>
  <PresentationFormat>Panorámica</PresentationFormat>
  <Paragraphs>159</Paragraphs>
  <Slides>30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Tema de Office</vt:lpstr>
      <vt:lpstr>CONVENIO INTERADMINISTRATIVO No. 1082 DE 2023,  SUSCRITO ENTRE LA UNIDAD NACIONAL DE PROTECCIÓN – UNP Y LA UNIVERSIDAD DISTRITAL FRANCISCO JOSÉ DE CALDAS</vt:lpstr>
      <vt:lpstr>Contenido</vt:lpstr>
      <vt:lpstr>1. Estadísticas generales</vt:lpstr>
      <vt:lpstr>PORCENTAJE DE FUNCIONARIOS POR DEPARTAMENTO DE RESIDENCIA</vt:lpstr>
      <vt:lpstr>PORCENTAJE DE FUNCIONARIOS POR CARGO</vt:lpstr>
      <vt:lpstr>PORCENTAJE DE FUNCIONARIOS POR NIVEL DE ESCOLARIDAD</vt:lpstr>
      <vt:lpstr>PORCENTAJE DE FUNCIONARIOS POR RANGO DE EDAD</vt:lpstr>
      <vt:lpstr>2. Segmentación de datos en dos grupos</vt:lpstr>
      <vt:lpstr>Los datos se dividen en dos grupos de acuerdo con los cargos de la siguiente manera:</vt:lpstr>
      <vt:lpstr>3. Estadísticas grupo 1</vt:lpstr>
      <vt:lpstr>PORCENTAJE DE FUNCIONARIOS POR DEPARTAMENTO DE RESIDENCIA</vt:lpstr>
      <vt:lpstr>PORCENTAJE DE FUNCIONARIOS POR CARGO</vt:lpstr>
      <vt:lpstr>PORCENTAJE DE FUNCIONARIOS POR NIVEL DE ESCOLARIDAD</vt:lpstr>
      <vt:lpstr>PORCENTAJE DE FUNCIONARIOS POR RANGO DE EDAD</vt:lpstr>
      <vt:lpstr>4. Estadísticas grupo 2</vt:lpstr>
      <vt:lpstr>PORCENTAJE DE FUNCIONARIOS POR DEPARTAMENTO DE RESIDENCIA</vt:lpstr>
      <vt:lpstr>Presentación de PowerPoint</vt:lpstr>
      <vt:lpstr>Presentación de PowerPoint</vt:lpstr>
      <vt:lpstr>Presentación de PowerPoint</vt:lpstr>
      <vt:lpstr>5. Estadísticas grupo especial</vt:lpstr>
      <vt:lpstr>PORCENTAJE DE FUNCIONARIOS POR DEPARTAMENTO DE RESIDENCIA</vt:lpstr>
      <vt:lpstr>PORCENTAJE DE FUNCIONARIOS POR CARGO</vt:lpstr>
      <vt:lpstr>PORCENTAJE DE FUNCIONARIOS POR NIVEL DE ESCOLARIDAD</vt:lpstr>
      <vt:lpstr>PORCENTAJE DE FUNCIONARIOS POR RANGO DE EDAD</vt:lpstr>
      <vt:lpstr>5. Encuesta general</vt:lpstr>
      <vt:lpstr>5. Encuesta general</vt:lpstr>
      <vt:lpstr>6. Encuesta diferencial</vt:lpstr>
      <vt:lpstr>6. Encuesta diferencial</vt:lpstr>
      <vt:lpstr>6. Encuesta diferencial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Heanne Castro</cp:lastModifiedBy>
  <cp:revision>330</cp:revision>
  <dcterms:created xsi:type="dcterms:W3CDTF">2018-09-10T14:31:13Z</dcterms:created>
  <dcterms:modified xsi:type="dcterms:W3CDTF">2024-09-19T14:09:52Z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MediaServiceImageTags">
    <vt:lpwstr/>
  </property>
  <property fmtid="{D5CDD505-2E9C-101B-9397-08002B2CF9AE}" pid="4" name="Order">
    <vt:r8>10875800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