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72.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6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66.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74"/>
  </p:notesMasterIdLst>
  <p:sldIdLst>
    <p:sldId id="256" r:id="rId2"/>
    <p:sldId id="257" r:id="rId3"/>
    <p:sldId id="309" r:id="rId4"/>
    <p:sldId id="258" r:id="rId5"/>
    <p:sldId id="264" r:id="rId6"/>
    <p:sldId id="268"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259" r:id="rId22"/>
    <p:sldId id="313" r:id="rId23"/>
    <p:sldId id="314" r:id="rId24"/>
    <p:sldId id="315" r:id="rId25"/>
    <p:sldId id="260" r:id="rId26"/>
    <p:sldId id="262" r:id="rId27"/>
    <p:sldId id="341" r:id="rId28"/>
    <p:sldId id="342" r:id="rId29"/>
    <p:sldId id="343" r:id="rId30"/>
    <p:sldId id="267" r:id="rId31"/>
    <p:sldId id="344" r:id="rId32"/>
    <p:sldId id="265" r:id="rId33"/>
    <p:sldId id="359" r:id="rId34"/>
    <p:sldId id="360"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75" r:id="rId50"/>
    <p:sldId id="376" r:id="rId51"/>
    <p:sldId id="377" r:id="rId52"/>
    <p:sldId id="378" r:id="rId53"/>
    <p:sldId id="379" r:id="rId54"/>
    <p:sldId id="380" r:id="rId55"/>
    <p:sldId id="381" r:id="rId56"/>
    <p:sldId id="382" r:id="rId57"/>
    <p:sldId id="358" r:id="rId58"/>
    <p:sldId id="346" r:id="rId59"/>
    <p:sldId id="347" r:id="rId60"/>
    <p:sldId id="269" r:id="rId61"/>
    <p:sldId id="348" r:id="rId62"/>
    <p:sldId id="349" r:id="rId63"/>
    <p:sldId id="350" r:id="rId64"/>
    <p:sldId id="275" r:id="rId65"/>
    <p:sldId id="351" r:id="rId66"/>
    <p:sldId id="352" r:id="rId67"/>
    <p:sldId id="353" r:id="rId68"/>
    <p:sldId id="354" r:id="rId69"/>
    <p:sldId id="355" r:id="rId70"/>
    <p:sldId id="356" r:id="rId71"/>
    <p:sldId id="357" r:id="rId72"/>
    <p:sldId id="284" r:id="rId73"/>
  </p:sldIdLst>
  <p:sldSz cx="9144000" cy="5143500" type="screen16x9"/>
  <p:notesSz cx="6858000" cy="9144000"/>
  <p:embeddedFontLst>
    <p:embeddedFont>
      <p:font typeface="Encode Sans Semi Condensed" panose="020B0604020202020204" charset="0"/>
      <p:regular r:id="rId75"/>
      <p:bold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89407D-3C45-45AE-A0D3-41B5D1DD8E6C}">
  <a:tblStyle styleId="{E289407D-3C45-45AE-A0D3-41B5D1DD8E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239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3971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461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296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8338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3321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3487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4095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4424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645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fe33d86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9fe33d86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fe33d8633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9fe33d863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5640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fe33d863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fe33d863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fe33d863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9fe33d863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812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fe33d863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9fe33d863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64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fe33d863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9fe33d863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158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9fe33d863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9fe33d863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fe33d863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9fe33d863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fe33d863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9fe33d863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1085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fe33d863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9fe33d863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320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fe33d863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9fe33d863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622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fe33d86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9fe33d86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1952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9f665d9e5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9f665d9e5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9f665d9e5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9f665d9e5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0218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fe33d863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fe33d863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1725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426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1482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9535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768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8236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5711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f665d9e5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9f665d9e5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7483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4254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439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8816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8724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57956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19984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1339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83917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0138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fe33d863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9fe33d863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1017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1327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773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2969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1188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46816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894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fe33d863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fe33d863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725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fe33d863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fe33d863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96206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fe33d863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fe33d863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057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f665d9e5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9f665d9e5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57391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3034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fe33d8633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fe33d863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8941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9fe33d8633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9fe33d8633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9fe33d8633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9fe33d8633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41099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9fe33d8633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9fe33d8633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43005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9fe33d8633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9fe33d8633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381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9fe33d8633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9fe33d8633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53594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9fe33d8633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9fe33d8633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00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f665d9e5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9f665d9e5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9210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9fe33d8633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9fe33d8633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84775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9fe33d8633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9fe33d8633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79902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Google Shape;2166;ga12912c18c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7" name="Google Shape;2167;ga12912c18c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f665d9e5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9f665d9e5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663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9f665d9e5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9f665d9e5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962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95700" y="3158400"/>
            <a:ext cx="9239700" cy="2002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702150" y="3083967"/>
            <a:ext cx="17397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829500" y="773250"/>
            <a:ext cx="7485000" cy="162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5000"/>
              <a:buNone/>
              <a:defRPr sz="5000" b="1"/>
            </a:lvl1pPr>
            <a:lvl2pPr lvl="1" algn="ctr">
              <a:spcBef>
                <a:spcPts val="0"/>
              </a:spcBef>
              <a:spcAft>
                <a:spcPts val="0"/>
              </a:spcAft>
              <a:buSzPts val="5000"/>
              <a:buNone/>
              <a:defRPr sz="5000" b="1"/>
            </a:lvl2pPr>
            <a:lvl3pPr lvl="2" algn="ctr">
              <a:spcBef>
                <a:spcPts val="0"/>
              </a:spcBef>
              <a:spcAft>
                <a:spcPts val="0"/>
              </a:spcAft>
              <a:buSzPts val="5000"/>
              <a:buNone/>
              <a:defRPr sz="5000" b="1"/>
            </a:lvl3pPr>
            <a:lvl4pPr lvl="3" algn="ctr">
              <a:spcBef>
                <a:spcPts val="0"/>
              </a:spcBef>
              <a:spcAft>
                <a:spcPts val="0"/>
              </a:spcAft>
              <a:buSzPts val="5000"/>
              <a:buNone/>
              <a:defRPr sz="5000" b="1"/>
            </a:lvl4pPr>
            <a:lvl5pPr lvl="4" algn="ctr">
              <a:spcBef>
                <a:spcPts val="0"/>
              </a:spcBef>
              <a:spcAft>
                <a:spcPts val="0"/>
              </a:spcAft>
              <a:buSzPts val="5000"/>
              <a:buNone/>
              <a:defRPr sz="5000" b="1"/>
            </a:lvl5pPr>
            <a:lvl6pPr lvl="5" algn="ctr">
              <a:spcBef>
                <a:spcPts val="0"/>
              </a:spcBef>
              <a:spcAft>
                <a:spcPts val="0"/>
              </a:spcAft>
              <a:buSzPts val="5000"/>
              <a:buNone/>
              <a:defRPr sz="5000" b="1"/>
            </a:lvl6pPr>
            <a:lvl7pPr lvl="6" algn="ctr">
              <a:spcBef>
                <a:spcPts val="0"/>
              </a:spcBef>
              <a:spcAft>
                <a:spcPts val="0"/>
              </a:spcAft>
              <a:buSzPts val="5000"/>
              <a:buNone/>
              <a:defRPr sz="5000" b="1"/>
            </a:lvl7pPr>
            <a:lvl8pPr lvl="7" algn="ctr">
              <a:spcBef>
                <a:spcPts val="0"/>
              </a:spcBef>
              <a:spcAft>
                <a:spcPts val="0"/>
              </a:spcAft>
              <a:buSzPts val="5000"/>
              <a:buNone/>
              <a:defRPr sz="5000" b="1"/>
            </a:lvl8pPr>
            <a:lvl9pPr lvl="8" algn="ctr">
              <a:spcBef>
                <a:spcPts val="0"/>
              </a:spcBef>
              <a:spcAft>
                <a:spcPts val="0"/>
              </a:spcAft>
              <a:buSzPts val="5000"/>
              <a:buNone/>
              <a:defRPr sz="5000" b="1"/>
            </a:lvl9pPr>
          </a:lstStyle>
          <a:p>
            <a:endParaRPr/>
          </a:p>
        </p:txBody>
      </p:sp>
      <p:sp>
        <p:nvSpPr>
          <p:cNvPr id="12" name="Google Shape;12;p2"/>
          <p:cNvSpPr txBox="1">
            <a:spLocks noGrp="1"/>
          </p:cNvSpPr>
          <p:nvPr>
            <p:ph type="subTitle" idx="1"/>
          </p:nvPr>
        </p:nvSpPr>
        <p:spPr>
          <a:xfrm>
            <a:off x="3112625" y="3562850"/>
            <a:ext cx="2919000" cy="11940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5200"/>
              <a:buNone/>
              <a:defRPr sz="4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79"/>
        <p:cNvGrpSpPr/>
        <p:nvPr/>
      </p:nvGrpSpPr>
      <p:grpSpPr>
        <a:xfrm>
          <a:off x="0" y="0"/>
          <a:ext cx="0" cy="0"/>
          <a:chOff x="0" y="0"/>
          <a:chExt cx="0" cy="0"/>
        </a:xfrm>
      </p:grpSpPr>
      <p:sp>
        <p:nvSpPr>
          <p:cNvPr id="80" name="Google Shape;80;p15"/>
          <p:cNvSpPr/>
          <p:nvPr/>
        </p:nvSpPr>
        <p:spPr>
          <a:xfrm flipH="1">
            <a:off x="-116825" y="-103725"/>
            <a:ext cx="3012300" cy="5351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txBox="1">
            <a:spLocks noGrp="1"/>
          </p:cNvSpPr>
          <p:nvPr>
            <p:ph type="title"/>
          </p:nvPr>
        </p:nvSpPr>
        <p:spPr>
          <a:xfrm>
            <a:off x="629875" y="1712250"/>
            <a:ext cx="2264400" cy="1719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
        <p:nvSpPr>
          <p:cNvPr id="82" name="Google Shape;82;p15"/>
          <p:cNvSpPr txBox="1">
            <a:spLocks noGrp="1"/>
          </p:cNvSpPr>
          <p:nvPr>
            <p:ph type="subTitle" idx="1"/>
          </p:nvPr>
        </p:nvSpPr>
        <p:spPr>
          <a:xfrm>
            <a:off x="4374125" y="398900"/>
            <a:ext cx="35517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83" name="Google Shape;83;p15"/>
          <p:cNvSpPr txBox="1">
            <a:spLocks noGrp="1"/>
          </p:cNvSpPr>
          <p:nvPr>
            <p:ph type="subTitle" idx="2"/>
          </p:nvPr>
        </p:nvSpPr>
        <p:spPr>
          <a:xfrm>
            <a:off x="4374125" y="843156"/>
            <a:ext cx="3556200" cy="6066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84" name="Google Shape;84;p15"/>
          <p:cNvSpPr txBox="1">
            <a:spLocks noGrp="1"/>
          </p:cNvSpPr>
          <p:nvPr>
            <p:ph type="subTitle" idx="3"/>
          </p:nvPr>
        </p:nvSpPr>
        <p:spPr>
          <a:xfrm>
            <a:off x="4374125" y="3651120"/>
            <a:ext cx="35517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85" name="Google Shape;85;p15"/>
          <p:cNvSpPr txBox="1">
            <a:spLocks noGrp="1"/>
          </p:cNvSpPr>
          <p:nvPr>
            <p:ph type="subTitle" idx="4"/>
          </p:nvPr>
        </p:nvSpPr>
        <p:spPr>
          <a:xfrm>
            <a:off x="4374125" y="4099201"/>
            <a:ext cx="3556200" cy="6066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86" name="Google Shape;86;p15"/>
          <p:cNvSpPr txBox="1">
            <a:spLocks noGrp="1"/>
          </p:cNvSpPr>
          <p:nvPr>
            <p:ph type="subTitle" idx="5"/>
          </p:nvPr>
        </p:nvSpPr>
        <p:spPr>
          <a:xfrm>
            <a:off x="4374125" y="2024610"/>
            <a:ext cx="35517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87" name="Google Shape;87;p15"/>
          <p:cNvSpPr txBox="1">
            <a:spLocks noGrp="1"/>
          </p:cNvSpPr>
          <p:nvPr>
            <p:ph type="subTitle" idx="6"/>
          </p:nvPr>
        </p:nvSpPr>
        <p:spPr>
          <a:xfrm>
            <a:off x="4374125" y="2468916"/>
            <a:ext cx="3556200" cy="6066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ullet point 2">
  <p:cSld name="CUSTOM_6">
    <p:spTree>
      <p:nvGrpSpPr>
        <p:cNvPr id="1" name="Shape 88"/>
        <p:cNvGrpSpPr/>
        <p:nvPr/>
      </p:nvGrpSpPr>
      <p:grpSpPr>
        <a:xfrm>
          <a:off x="0" y="0"/>
          <a:ext cx="0" cy="0"/>
          <a:chOff x="0" y="0"/>
          <a:chExt cx="0" cy="0"/>
        </a:xfrm>
      </p:grpSpPr>
      <p:sp>
        <p:nvSpPr>
          <p:cNvPr id="89" name="Google Shape;89;p16"/>
          <p:cNvSpPr/>
          <p:nvPr/>
        </p:nvSpPr>
        <p:spPr>
          <a:xfrm flipH="1">
            <a:off x="-116825" y="-79800"/>
            <a:ext cx="3012300" cy="530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txBox="1">
            <a:spLocks noGrp="1"/>
          </p:cNvSpPr>
          <p:nvPr>
            <p:ph type="body" idx="1"/>
          </p:nvPr>
        </p:nvSpPr>
        <p:spPr>
          <a:xfrm>
            <a:off x="3520925" y="336975"/>
            <a:ext cx="4896900" cy="4469700"/>
          </a:xfrm>
          <a:prstGeom prst="rect">
            <a:avLst/>
          </a:prstGeom>
        </p:spPr>
        <p:txBody>
          <a:bodyPr spcFirstLastPara="1" wrap="square" lIns="91425" tIns="91425" rIns="91425" bIns="91425" anchor="ctr" anchorCtr="0">
            <a:noAutofit/>
          </a:bodyPr>
          <a:lstStyle>
            <a:lvl1pPr marL="457200" lvl="0" indent="-323850" rtl="0">
              <a:lnSpc>
                <a:spcPct val="100000"/>
              </a:lnSpc>
              <a:spcBef>
                <a:spcPts val="0"/>
              </a:spcBef>
              <a:spcAft>
                <a:spcPts val="0"/>
              </a:spcAft>
              <a:buSzPts val="1500"/>
              <a:buChar char="●"/>
              <a:defRPr/>
            </a:lvl1pPr>
            <a:lvl2pPr marL="914400" lvl="1" indent="-323850" rtl="0">
              <a:lnSpc>
                <a:spcPct val="100000"/>
              </a:lnSpc>
              <a:spcBef>
                <a:spcPts val="1600"/>
              </a:spcBef>
              <a:spcAft>
                <a:spcPts val="0"/>
              </a:spcAft>
              <a:buSzPts val="1500"/>
              <a:buChar char="○"/>
              <a:defRPr sz="1200"/>
            </a:lvl2pPr>
            <a:lvl3pPr marL="1371600" lvl="2" indent="-323850" rtl="0">
              <a:spcBef>
                <a:spcPts val="1600"/>
              </a:spcBef>
              <a:spcAft>
                <a:spcPts val="0"/>
              </a:spcAft>
              <a:buSzPts val="1500"/>
              <a:buChar char="■"/>
              <a:defRPr/>
            </a:lvl3pPr>
            <a:lvl4pPr marL="1828800" lvl="3" indent="-323850" rtl="0">
              <a:spcBef>
                <a:spcPts val="1600"/>
              </a:spcBef>
              <a:spcAft>
                <a:spcPts val="0"/>
              </a:spcAft>
              <a:buSzPts val="1500"/>
              <a:buChar char="●"/>
              <a:defRPr/>
            </a:lvl4pPr>
            <a:lvl5pPr marL="2286000" lvl="4" indent="-323850" rtl="0">
              <a:spcBef>
                <a:spcPts val="1600"/>
              </a:spcBef>
              <a:spcAft>
                <a:spcPts val="0"/>
              </a:spcAft>
              <a:buSzPts val="1500"/>
              <a:buChar char="○"/>
              <a:defRPr/>
            </a:lvl5pPr>
            <a:lvl6pPr marL="2743200" lvl="5" indent="-323850" rtl="0">
              <a:spcBef>
                <a:spcPts val="1600"/>
              </a:spcBef>
              <a:spcAft>
                <a:spcPts val="0"/>
              </a:spcAft>
              <a:buSzPts val="1500"/>
              <a:buChar char="■"/>
              <a:defRPr/>
            </a:lvl6pPr>
            <a:lvl7pPr marL="3200400" lvl="6" indent="-323850" rtl="0">
              <a:spcBef>
                <a:spcPts val="1600"/>
              </a:spcBef>
              <a:spcAft>
                <a:spcPts val="0"/>
              </a:spcAft>
              <a:buSzPts val="1500"/>
              <a:buChar char="●"/>
              <a:defRPr/>
            </a:lvl7pPr>
            <a:lvl8pPr marL="3657600" lvl="7" indent="-323850" rtl="0">
              <a:spcBef>
                <a:spcPts val="1600"/>
              </a:spcBef>
              <a:spcAft>
                <a:spcPts val="0"/>
              </a:spcAft>
              <a:buSzPts val="1500"/>
              <a:buChar char="○"/>
              <a:defRPr/>
            </a:lvl8pPr>
            <a:lvl9pPr marL="4114800" lvl="8" indent="-323850" rtl="0">
              <a:spcBef>
                <a:spcPts val="1600"/>
              </a:spcBef>
              <a:spcAft>
                <a:spcPts val="1600"/>
              </a:spcAft>
              <a:buSzPts val="1500"/>
              <a:buChar char="■"/>
              <a:defRPr/>
            </a:lvl9pPr>
          </a:lstStyle>
          <a:p>
            <a:endParaRPr/>
          </a:p>
        </p:txBody>
      </p:sp>
      <p:sp>
        <p:nvSpPr>
          <p:cNvPr id="91" name="Google Shape;91;p16"/>
          <p:cNvSpPr txBox="1">
            <a:spLocks noGrp="1"/>
          </p:cNvSpPr>
          <p:nvPr>
            <p:ph type="title"/>
          </p:nvPr>
        </p:nvSpPr>
        <p:spPr>
          <a:xfrm>
            <a:off x="633875" y="1712250"/>
            <a:ext cx="1998300" cy="1719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1">
  <p:cSld name="CUSTOM_4">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1096050" y="2161625"/>
            <a:ext cx="2624100" cy="819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200"/>
              <a:buNone/>
              <a:defRPr b="1"/>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9" name="Google Shape;129;p20"/>
          <p:cNvSpPr txBox="1">
            <a:spLocks noGrp="1"/>
          </p:cNvSpPr>
          <p:nvPr>
            <p:ph type="subTitle" idx="1"/>
          </p:nvPr>
        </p:nvSpPr>
        <p:spPr>
          <a:xfrm>
            <a:off x="1096050" y="2998500"/>
            <a:ext cx="2624100" cy="557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0" name="Google Shape;130;p20"/>
          <p:cNvSpPr/>
          <p:nvPr/>
        </p:nvSpPr>
        <p:spPr>
          <a:xfrm rot="10800000" flipH="1">
            <a:off x="-47850" y="-95700"/>
            <a:ext cx="9239700" cy="845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p:nvPr/>
        </p:nvSpPr>
        <p:spPr>
          <a:xfrm flipH="1">
            <a:off x="2893500" y="-79800"/>
            <a:ext cx="6250500" cy="530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5400000">
            <a:off x="2027325" y="2497500"/>
            <a:ext cx="17397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flipH="1">
            <a:off x="3796675" y="1786425"/>
            <a:ext cx="34800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b="1">
                <a:solidFill>
                  <a:schemeClr val="lt1"/>
                </a:solidFill>
              </a:defRPr>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sp>
        <p:nvSpPr>
          <p:cNvPr id="17" name="Google Shape;17;p3"/>
          <p:cNvSpPr txBox="1">
            <a:spLocks noGrp="1"/>
          </p:cNvSpPr>
          <p:nvPr>
            <p:ph type="title" idx="2" hasCustomPrompt="1"/>
          </p:nvPr>
        </p:nvSpPr>
        <p:spPr>
          <a:xfrm flipH="1">
            <a:off x="0" y="2012850"/>
            <a:ext cx="2893500" cy="111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8000" b="1"/>
            </a:lvl1pPr>
            <a:lvl2pPr lvl="1" algn="ctr" rtl="0">
              <a:spcBef>
                <a:spcPts val="0"/>
              </a:spcBef>
              <a:spcAft>
                <a:spcPts val="0"/>
              </a:spcAft>
              <a:buSzPts val="12000"/>
              <a:buNone/>
              <a:defRPr sz="12000" b="1"/>
            </a:lvl2pPr>
            <a:lvl3pPr lvl="2" algn="ctr" rtl="0">
              <a:spcBef>
                <a:spcPts val="0"/>
              </a:spcBef>
              <a:spcAft>
                <a:spcPts val="0"/>
              </a:spcAft>
              <a:buSzPts val="12000"/>
              <a:buNone/>
              <a:defRPr sz="12000" b="1"/>
            </a:lvl3pPr>
            <a:lvl4pPr lvl="3" algn="ctr" rtl="0">
              <a:spcBef>
                <a:spcPts val="0"/>
              </a:spcBef>
              <a:spcAft>
                <a:spcPts val="0"/>
              </a:spcAft>
              <a:buSzPts val="12000"/>
              <a:buNone/>
              <a:defRPr sz="12000" b="1"/>
            </a:lvl4pPr>
            <a:lvl5pPr lvl="4" algn="ctr" rtl="0">
              <a:spcBef>
                <a:spcPts val="0"/>
              </a:spcBef>
              <a:spcAft>
                <a:spcPts val="0"/>
              </a:spcAft>
              <a:buSzPts val="12000"/>
              <a:buNone/>
              <a:defRPr sz="12000" b="1"/>
            </a:lvl5pPr>
            <a:lvl6pPr lvl="5" algn="ctr" rtl="0">
              <a:spcBef>
                <a:spcPts val="0"/>
              </a:spcBef>
              <a:spcAft>
                <a:spcPts val="0"/>
              </a:spcAft>
              <a:buSzPts val="12000"/>
              <a:buNone/>
              <a:defRPr sz="12000" b="1"/>
            </a:lvl6pPr>
            <a:lvl7pPr lvl="6" algn="ctr" rtl="0">
              <a:spcBef>
                <a:spcPts val="0"/>
              </a:spcBef>
              <a:spcAft>
                <a:spcPts val="0"/>
              </a:spcAft>
              <a:buSzPts val="12000"/>
              <a:buNone/>
              <a:defRPr sz="12000" b="1"/>
            </a:lvl7pPr>
            <a:lvl8pPr lvl="7" algn="ctr" rtl="0">
              <a:spcBef>
                <a:spcPts val="0"/>
              </a:spcBef>
              <a:spcAft>
                <a:spcPts val="0"/>
              </a:spcAft>
              <a:buSzPts val="12000"/>
              <a:buNone/>
              <a:defRPr sz="12000" b="1"/>
            </a:lvl8pPr>
            <a:lvl9pPr lvl="8" algn="ctr" rtl="0">
              <a:spcBef>
                <a:spcPts val="0"/>
              </a:spcBef>
              <a:spcAft>
                <a:spcPts val="0"/>
              </a:spcAft>
              <a:buSzPts val="12000"/>
              <a:buNone/>
              <a:defRPr sz="12000" b="1"/>
            </a:lvl9pPr>
          </a:lstStyle>
          <a:p>
            <a:r>
              <a:t>xx%</a:t>
            </a:r>
          </a:p>
        </p:txBody>
      </p:sp>
      <p:sp>
        <p:nvSpPr>
          <p:cNvPr id="18" name="Google Shape;18;p3"/>
          <p:cNvSpPr txBox="1">
            <a:spLocks noGrp="1"/>
          </p:cNvSpPr>
          <p:nvPr>
            <p:ph type="subTitle" idx="1"/>
          </p:nvPr>
        </p:nvSpPr>
        <p:spPr>
          <a:xfrm flipH="1">
            <a:off x="3796675" y="2509157"/>
            <a:ext cx="3480000" cy="8502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sz="2000">
                <a:solidFill>
                  <a:schemeClr val="lt1"/>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Tree>
    <p:extLst>
      <p:ext uri="{BB962C8B-B14F-4D97-AF65-F5344CB8AC3E}">
        <p14:creationId xmlns:p14="http://schemas.microsoft.com/office/powerpoint/2010/main" val="151977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flipH="1">
            <a:off x="-116825" y="-79800"/>
            <a:ext cx="3012300" cy="530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body" idx="1"/>
          </p:nvPr>
        </p:nvSpPr>
        <p:spPr>
          <a:xfrm>
            <a:off x="3365500" y="336975"/>
            <a:ext cx="5298900" cy="4469700"/>
          </a:xfrm>
          <a:prstGeom prst="rect">
            <a:avLst/>
          </a:prstGeom>
        </p:spPr>
        <p:txBody>
          <a:bodyPr spcFirstLastPara="1" wrap="square" lIns="91425" tIns="91425" rIns="91425" bIns="91425" anchor="ctr" anchorCtr="0">
            <a:noAutofit/>
          </a:bodyPr>
          <a:lstStyle>
            <a:lvl1pPr marL="457200" lvl="0" indent="-323850">
              <a:lnSpc>
                <a:spcPct val="100000"/>
              </a:lnSpc>
              <a:spcBef>
                <a:spcPts val="0"/>
              </a:spcBef>
              <a:spcAft>
                <a:spcPts val="0"/>
              </a:spcAft>
              <a:buSzPts val="1500"/>
              <a:buChar char="●"/>
              <a:defRPr sz="1200"/>
            </a:lvl1pPr>
            <a:lvl2pPr marL="914400" lvl="1" indent="-323850">
              <a:lnSpc>
                <a:spcPct val="100000"/>
              </a:lnSpc>
              <a:spcBef>
                <a:spcPts val="1600"/>
              </a:spcBef>
              <a:spcAft>
                <a:spcPts val="0"/>
              </a:spcAft>
              <a:buSzPts val="1500"/>
              <a:buChar char="○"/>
              <a:defRPr sz="1200"/>
            </a:lvl2pPr>
            <a:lvl3pPr marL="1371600" lvl="2" indent="-323850">
              <a:spcBef>
                <a:spcPts val="1600"/>
              </a:spcBef>
              <a:spcAft>
                <a:spcPts val="0"/>
              </a:spcAft>
              <a:buSzPts val="1500"/>
              <a:buChar char="■"/>
              <a:defRPr/>
            </a:lvl3pPr>
            <a:lvl4pPr marL="1828800" lvl="3" indent="-323850">
              <a:spcBef>
                <a:spcPts val="1600"/>
              </a:spcBef>
              <a:spcAft>
                <a:spcPts val="0"/>
              </a:spcAft>
              <a:buSzPts val="1500"/>
              <a:buChar char="●"/>
              <a:defRPr/>
            </a:lvl4pPr>
            <a:lvl5pPr marL="2286000" lvl="4" indent="-323850">
              <a:spcBef>
                <a:spcPts val="1600"/>
              </a:spcBef>
              <a:spcAft>
                <a:spcPts val="0"/>
              </a:spcAft>
              <a:buSzPts val="1500"/>
              <a:buChar char="○"/>
              <a:defRPr/>
            </a:lvl5pPr>
            <a:lvl6pPr marL="2743200" lvl="5" indent="-323850">
              <a:spcBef>
                <a:spcPts val="1600"/>
              </a:spcBef>
              <a:spcAft>
                <a:spcPts val="0"/>
              </a:spcAft>
              <a:buSzPts val="1500"/>
              <a:buChar char="■"/>
              <a:defRPr/>
            </a:lvl6pPr>
            <a:lvl7pPr marL="3200400" lvl="6" indent="-323850">
              <a:spcBef>
                <a:spcPts val="1600"/>
              </a:spcBef>
              <a:spcAft>
                <a:spcPts val="0"/>
              </a:spcAft>
              <a:buSzPts val="1500"/>
              <a:buChar char="●"/>
              <a:defRPr/>
            </a:lvl7pPr>
            <a:lvl8pPr marL="3657600" lvl="7" indent="-323850">
              <a:spcBef>
                <a:spcPts val="1600"/>
              </a:spcBef>
              <a:spcAft>
                <a:spcPts val="0"/>
              </a:spcAft>
              <a:buSzPts val="1500"/>
              <a:buChar char="○"/>
              <a:defRPr/>
            </a:lvl8pPr>
            <a:lvl9pPr marL="4114800" lvl="8" indent="-323850">
              <a:spcBef>
                <a:spcPts val="1600"/>
              </a:spcBef>
              <a:spcAft>
                <a:spcPts val="1600"/>
              </a:spcAft>
              <a:buSzPts val="1500"/>
              <a:buChar char="■"/>
              <a:defRPr/>
            </a:lvl9pPr>
          </a:lstStyle>
          <a:p>
            <a:endParaRPr/>
          </a:p>
        </p:txBody>
      </p:sp>
      <p:sp>
        <p:nvSpPr>
          <p:cNvPr id="22" name="Google Shape;22;p4"/>
          <p:cNvSpPr txBox="1">
            <a:spLocks noGrp="1"/>
          </p:cNvSpPr>
          <p:nvPr>
            <p:ph type="title"/>
          </p:nvPr>
        </p:nvSpPr>
        <p:spPr>
          <a:xfrm>
            <a:off x="633875" y="1712250"/>
            <a:ext cx="1998300" cy="1719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p:nvPr/>
        </p:nvSpPr>
        <p:spPr>
          <a:xfrm flipH="1">
            <a:off x="-116825" y="-79800"/>
            <a:ext cx="3012300" cy="530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629875" y="1712250"/>
            <a:ext cx="2185500" cy="1719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
        <p:nvSpPr>
          <p:cNvPr id="26" name="Google Shape;26;p5"/>
          <p:cNvSpPr txBox="1">
            <a:spLocks noGrp="1"/>
          </p:cNvSpPr>
          <p:nvPr>
            <p:ph type="subTitle" idx="1"/>
          </p:nvPr>
        </p:nvSpPr>
        <p:spPr>
          <a:xfrm>
            <a:off x="4377349" y="937350"/>
            <a:ext cx="26127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27" name="Google Shape;27;p5"/>
          <p:cNvSpPr txBox="1">
            <a:spLocks noGrp="1"/>
          </p:cNvSpPr>
          <p:nvPr>
            <p:ph type="subTitle" idx="2"/>
          </p:nvPr>
        </p:nvSpPr>
        <p:spPr>
          <a:xfrm>
            <a:off x="4374125" y="1381600"/>
            <a:ext cx="2616000" cy="11139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28" name="Google Shape;28;p5"/>
          <p:cNvSpPr txBox="1">
            <a:spLocks noGrp="1"/>
          </p:cNvSpPr>
          <p:nvPr>
            <p:ph type="subTitle" idx="3"/>
          </p:nvPr>
        </p:nvSpPr>
        <p:spPr>
          <a:xfrm>
            <a:off x="4377345" y="2860450"/>
            <a:ext cx="26151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b="1"/>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29" name="Google Shape;29;p5"/>
          <p:cNvSpPr txBox="1">
            <a:spLocks noGrp="1"/>
          </p:cNvSpPr>
          <p:nvPr>
            <p:ph type="subTitle" idx="4"/>
          </p:nvPr>
        </p:nvSpPr>
        <p:spPr>
          <a:xfrm>
            <a:off x="4374125" y="3304725"/>
            <a:ext cx="2612700" cy="11157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p:nvPr/>
        </p:nvSpPr>
        <p:spPr>
          <a:xfrm rot="10800000" flipH="1">
            <a:off x="-47850" y="4100525"/>
            <a:ext cx="9239700" cy="1206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txBox="1">
            <a:spLocks noGrp="1"/>
          </p:cNvSpPr>
          <p:nvPr>
            <p:ph type="title"/>
          </p:nvPr>
        </p:nvSpPr>
        <p:spPr>
          <a:xfrm>
            <a:off x="4653950" y="815025"/>
            <a:ext cx="3345000" cy="1574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600"/>
              <a:buNone/>
              <a:defRPr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sp>
        <p:nvSpPr>
          <p:cNvPr id="36" name="Google Shape;36;p7"/>
          <p:cNvSpPr txBox="1">
            <a:spLocks noGrp="1"/>
          </p:cNvSpPr>
          <p:nvPr>
            <p:ph type="subTitle" idx="1"/>
          </p:nvPr>
        </p:nvSpPr>
        <p:spPr>
          <a:xfrm>
            <a:off x="4653950" y="2613925"/>
            <a:ext cx="3843300" cy="850200"/>
          </a:xfrm>
          <a:prstGeom prst="rect">
            <a:avLst/>
          </a:prstGeom>
        </p:spPr>
        <p:txBody>
          <a:bodyPr spcFirstLastPara="1" wrap="square" lIns="91425" tIns="91425" rIns="91425" bIns="91425" anchor="t" anchorCtr="0">
            <a:noAutofit/>
          </a:bodyPr>
          <a:lstStyle>
            <a:lvl1pPr lvl="0" rtl="0">
              <a:spcBef>
                <a:spcPts val="0"/>
              </a:spcBef>
              <a:spcAft>
                <a:spcPts val="0"/>
              </a:spcAft>
              <a:buSzPts val="1500"/>
              <a:buNone/>
              <a:defRPr>
                <a:solidFill>
                  <a:schemeClr val="dk1"/>
                </a:solidFill>
              </a:defRPr>
            </a:lvl1pPr>
            <a:lvl2pPr lvl="1" rtl="0">
              <a:spcBef>
                <a:spcPts val="1600"/>
              </a:spcBef>
              <a:spcAft>
                <a:spcPts val="0"/>
              </a:spcAft>
              <a:buSzPts val="1500"/>
              <a:buNone/>
              <a:defRPr/>
            </a:lvl2pPr>
            <a:lvl3pPr lvl="2" rtl="0">
              <a:spcBef>
                <a:spcPts val="1600"/>
              </a:spcBef>
              <a:spcAft>
                <a:spcPts val="0"/>
              </a:spcAft>
              <a:buSzPts val="1500"/>
              <a:buNone/>
              <a:defRPr/>
            </a:lvl3pPr>
            <a:lvl4pPr lvl="3" rtl="0">
              <a:spcBef>
                <a:spcPts val="1600"/>
              </a:spcBef>
              <a:spcAft>
                <a:spcPts val="0"/>
              </a:spcAft>
              <a:buSzPts val="1500"/>
              <a:buNone/>
              <a:defRPr/>
            </a:lvl4pPr>
            <a:lvl5pPr lvl="4" rtl="0">
              <a:spcBef>
                <a:spcPts val="1600"/>
              </a:spcBef>
              <a:spcAft>
                <a:spcPts val="0"/>
              </a:spcAft>
              <a:buSzPts val="1500"/>
              <a:buNone/>
              <a:defRPr/>
            </a:lvl5pPr>
            <a:lvl6pPr lvl="5" rtl="0">
              <a:spcBef>
                <a:spcPts val="1600"/>
              </a:spcBef>
              <a:spcAft>
                <a:spcPts val="0"/>
              </a:spcAft>
              <a:buSzPts val="1500"/>
              <a:buNone/>
              <a:defRPr/>
            </a:lvl6pPr>
            <a:lvl7pPr lvl="6" rtl="0">
              <a:spcBef>
                <a:spcPts val="1600"/>
              </a:spcBef>
              <a:spcAft>
                <a:spcPts val="0"/>
              </a:spcAft>
              <a:buSzPts val="1500"/>
              <a:buNone/>
              <a:defRPr/>
            </a:lvl7pPr>
            <a:lvl8pPr lvl="7" rtl="0">
              <a:spcBef>
                <a:spcPts val="1600"/>
              </a:spcBef>
              <a:spcAft>
                <a:spcPts val="0"/>
              </a:spcAft>
              <a:buSzPts val="1500"/>
              <a:buNone/>
              <a:defRPr/>
            </a:lvl8pPr>
            <a:lvl9pPr lvl="8" rtl="0">
              <a:spcBef>
                <a:spcPts val="1600"/>
              </a:spcBef>
              <a:spcAft>
                <a:spcPts val="1600"/>
              </a:spcAft>
              <a:buSzPts val="1500"/>
              <a:buNone/>
              <a:defRPr/>
            </a:lvl9pPr>
          </a:lstStyle>
          <a:p>
            <a:endParaRPr/>
          </a:p>
        </p:txBody>
      </p:sp>
      <p:sp>
        <p:nvSpPr>
          <p:cNvPr id="37" name="Google Shape;37;p7"/>
          <p:cNvSpPr/>
          <p:nvPr/>
        </p:nvSpPr>
        <p:spPr>
          <a:xfrm rot="-5402319">
            <a:off x="3686649" y="1353475"/>
            <a:ext cx="889500" cy="1464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p:nvPr/>
        </p:nvSpPr>
        <p:spPr>
          <a:xfrm rot="10800000" flipH="1">
            <a:off x="-47850" y="4100525"/>
            <a:ext cx="9239700" cy="1206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p:nvPr/>
        </p:nvSpPr>
        <p:spPr>
          <a:xfrm>
            <a:off x="3702075" y="4034500"/>
            <a:ext cx="17397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8"/>
          <p:cNvSpPr txBox="1">
            <a:spLocks noGrp="1"/>
          </p:cNvSpPr>
          <p:nvPr>
            <p:ph type="title"/>
          </p:nvPr>
        </p:nvSpPr>
        <p:spPr>
          <a:xfrm>
            <a:off x="1388100" y="0"/>
            <a:ext cx="6367800" cy="410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rot="10800000" flipH="1">
            <a:off x="-47850" y="-191400"/>
            <a:ext cx="9239700" cy="2369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150250" y="0"/>
            <a:ext cx="4843500" cy="217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5000" b="1">
                <a:solidFill>
                  <a:schemeClr val="lt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5" name="Google Shape;45;p9"/>
          <p:cNvSpPr txBox="1">
            <a:spLocks noGrp="1"/>
          </p:cNvSpPr>
          <p:nvPr>
            <p:ph type="subTitle" idx="1"/>
          </p:nvPr>
        </p:nvSpPr>
        <p:spPr>
          <a:xfrm>
            <a:off x="2534850" y="2177700"/>
            <a:ext cx="4074300" cy="296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5"/>
        <p:cNvGrpSpPr/>
        <p:nvPr/>
      </p:nvGrpSpPr>
      <p:grpSpPr>
        <a:xfrm>
          <a:off x="0" y="0"/>
          <a:ext cx="0" cy="0"/>
          <a:chOff x="0" y="0"/>
          <a:chExt cx="0" cy="0"/>
        </a:xfrm>
      </p:grpSpPr>
      <p:sp>
        <p:nvSpPr>
          <p:cNvPr id="56" name="Google Shape;56;p13"/>
          <p:cNvSpPr/>
          <p:nvPr/>
        </p:nvSpPr>
        <p:spPr>
          <a:xfrm>
            <a:off x="5917050" y="542575"/>
            <a:ext cx="684600" cy="1464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917050" y="2850325"/>
            <a:ext cx="684600" cy="1464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3618950" y="542575"/>
            <a:ext cx="684600" cy="1464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3622650" y="2850325"/>
            <a:ext cx="684600" cy="1464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flipH="1">
            <a:off x="-116825" y="-79800"/>
            <a:ext cx="3012300" cy="530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a:spLocks noGrp="1"/>
          </p:cNvSpPr>
          <p:nvPr>
            <p:ph type="title" hasCustomPrompt="1"/>
          </p:nvPr>
        </p:nvSpPr>
        <p:spPr>
          <a:xfrm>
            <a:off x="3517750" y="945025"/>
            <a:ext cx="2102700" cy="4062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000"/>
              <a:buNone/>
              <a:defRPr b="1">
                <a:solidFill>
                  <a:schemeClr val="dk2"/>
                </a:solidFill>
              </a:defRPr>
            </a:lvl1pPr>
            <a:lvl2pPr lvl="1" rtl="0">
              <a:lnSpc>
                <a:spcPct val="115000"/>
              </a:lnSpc>
              <a:spcBef>
                <a:spcPts val="0"/>
              </a:spcBef>
              <a:spcAft>
                <a:spcPts val="0"/>
              </a:spcAft>
              <a:buSzPts val="2000"/>
              <a:buNone/>
              <a:defRPr sz="2000"/>
            </a:lvl2pPr>
            <a:lvl3pPr lvl="2" rtl="0">
              <a:lnSpc>
                <a:spcPct val="115000"/>
              </a:lnSpc>
              <a:spcBef>
                <a:spcPts val="0"/>
              </a:spcBef>
              <a:spcAft>
                <a:spcPts val="0"/>
              </a:spcAft>
              <a:buSzPts val="2000"/>
              <a:buNone/>
              <a:defRPr sz="2000"/>
            </a:lvl3pPr>
            <a:lvl4pPr lvl="3" rtl="0">
              <a:lnSpc>
                <a:spcPct val="115000"/>
              </a:lnSpc>
              <a:spcBef>
                <a:spcPts val="0"/>
              </a:spcBef>
              <a:spcAft>
                <a:spcPts val="0"/>
              </a:spcAft>
              <a:buSzPts val="2000"/>
              <a:buNone/>
              <a:defRPr sz="2000"/>
            </a:lvl4pPr>
            <a:lvl5pPr lvl="4" rtl="0">
              <a:lnSpc>
                <a:spcPct val="115000"/>
              </a:lnSpc>
              <a:spcBef>
                <a:spcPts val="0"/>
              </a:spcBef>
              <a:spcAft>
                <a:spcPts val="0"/>
              </a:spcAft>
              <a:buSzPts val="2000"/>
              <a:buNone/>
              <a:defRPr sz="2000"/>
            </a:lvl5pPr>
            <a:lvl6pPr lvl="5" rtl="0">
              <a:lnSpc>
                <a:spcPct val="115000"/>
              </a:lnSpc>
              <a:spcBef>
                <a:spcPts val="0"/>
              </a:spcBef>
              <a:spcAft>
                <a:spcPts val="0"/>
              </a:spcAft>
              <a:buSzPts val="2000"/>
              <a:buNone/>
              <a:defRPr sz="2000"/>
            </a:lvl6pPr>
            <a:lvl7pPr lvl="6" rtl="0">
              <a:lnSpc>
                <a:spcPct val="115000"/>
              </a:lnSpc>
              <a:spcBef>
                <a:spcPts val="0"/>
              </a:spcBef>
              <a:spcAft>
                <a:spcPts val="0"/>
              </a:spcAft>
              <a:buSzPts val="2000"/>
              <a:buNone/>
              <a:defRPr sz="2000"/>
            </a:lvl7pPr>
            <a:lvl8pPr lvl="7" rtl="0">
              <a:lnSpc>
                <a:spcPct val="115000"/>
              </a:lnSpc>
              <a:spcBef>
                <a:spcPts val="0"/>
              </a:spcBef>
              <a:spcAft>
                <a:spcPts val="0"/>
              </a:spcAft>
              <a:buSzPts val="2000"/>
              <a:buNone/>
              <a:defRPr sz="2000"/>
            </a:lvl8pPr>
            <a:lvl9pPr lvl="8" rtl="0">
              <a:lnSpc>
                <a:spcPct val="115000"/>
              </a:lnSpc>
              <a:spcBef>
                <a:spcPts val="0"/>
              </a:spcBef>
              <a:spcAft>
                <a:spcPts val="0"/>
              </a:spcAft>
              <a:buSzPts val="2000"/>
              <a:buNone/>
              <a:defRPr sz="2000"/>
            </a:lvl9pPr>
          </a:lstStyle>
          <a:p>
            <a:r>
              <a:t>xx%</a:t>
            </a:r>
          </a:p>
        </p:txBody>
      </p:sp>
      <p:sp>
        <p:nvSpPr>
          <p:cNvPr id="62" name="Google Shape;62;p13"/>
          <p:cNvSpPr txBox="1">
            <a:spLocks noGrp="1"/>
          </p:cNvSpPr>
          <p:nvPr>
            <p:ph type="subTitle" idx="1"/>
          </p:nvPr>
        </p:nvSpPr>
        <p:spPr>
          <a:xfrm>
            <a:off x="3517750" y="1336675"/>
            <a:ext cx="21018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63" name="Google Shape;63;p13"/>
          <p:cNvSpPr txBox="1">
            <a:spLocks noGrp="1"/>
          </p:cNvSpPr>
          <p:nvPr>
            <p:ph type="subTitle" idx="2"/>
          </p:nvPr>
        </p:nvSpPr>
        <p:spPr>
          <a:xfrm>
            <a:off x="3517750" y="1783200"/>
            <a:ext cx="2103300" cy="7200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64" name="Google Shape;64;p13"/>
          <p:cNvSpPr txBox="1">
            <a:spLocks noGrp="1"/>
          </p:cNvSpPr>
          <p:nvPr>
            <p:ph type="title" idx="3"/>
          </p:nvPr>
        </p:nvSpPr>
        <p:spPr>
          <a:xfrm>
            <a:off x="629875" y="1712250"/>
            <a:ext cx="2185500" cy="1719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
        <p:nvSpPr>
          <p:cNvPr id="65" name="Google Shape;65;p13"/>
          <p:cNvSpPr txBox="1">
            <a:spLocks noGrp="1"/>
          </p:cNvSpPr>
          <p:nvPr>
            <p:ph type="title" idx="4" hasCustomPrompt="1"/>
          </p:nvPr>
        </p:nvSpPr>
        <p:spPr>
          <a:xfrm>
            <a:off x="5815600" y="945025"/>
            <a:ext cx="2100600" cy="4062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000"/>
              <a:buNone/>
              <a:defRPr b="1">
                <a:solidFill>
                  <a:schemeClr val="dk2"/>
                </a:solidFill>
              </a:defRPr>
            </a:lvl1pPr>
            <a:lvl2pPr lvl="1" rtl="0">
              <a:lnSpc>
                <a:spcPct val="115000"/>
              </a:lnSpc>
              <a:spcBef>
                <a:spcPts val="0"/>
              </a:spcBef>
              <a:spcAft>
                <a:spcPts val="0"/>
              </a:spcAft>
              <a:buSzPts val="2000"/>
              <a:buNone/>
              <a:defRPr sz="2000"/>
            </a:lvl2pPr>
            <a:lvl3pPr lvl="2" rtl="0">
              <a:lnSpc>
                <a:spcPct val="115000"/>
              </a:lnSpc>
              <a:spcBef>
                <a:spcPts val="0"/>
              </a:spcBef>
              <a:spcAft>
                <a:spcPts val="0"/>
              </a:spcAft>
              <a:buSzPts val="2000"/>
              <a:buNone/>
              <a:defRPr sz="2000"/>
            </a:lvl3pPr>
            <a:lvl4pPr lvl="3" rtl="0">
              <a:lnSpc>
                <a:spcPct val="115000"/>
              </a:lnSpc>
              <a:spcBef>
                <a:spcPts val="0"/>
              </a:spcBef>
              <a:spcAft>
                <a:spcPts val="0"/>
              </a:spcAft>
              <a:buSzPts val="2000"/>
              <a:buNone/>
              <a:defRPr sz="2000"/>
            </a:lvl4pPr>
            <a:lvl5pPr lvl="4" rtl="0">
              <a:lnSpc>
                <a:spcPct val="115000"/>
              </a:lnSpc>
              <a:spcBef>
                <a:spcPts val="0"/>
              </a:spcBef>
              <a:spcAft>
                <a:spcPts val="0"/>
              </a:spcAft>
              <a:buSzPts val="2000"/>
              <a:buNone/>
              <a:defRPr sz="2000"/>
            </a:lvl5pPr>
            <a:lvl6pPr lvl="5" rtl="0">
              <a:lnSpc>
                <a:spcPct val="115000"/>
              </a:lnSpc>
              <a:spcBef>
                <a:spcPts val="0"/>
              </a:spcBef>
              <a:spcAft>
                <a:spcPts val="0"/>
              </a:spcAft>
              <a:buSzPts val="2000"/>
              <a:buNone/>
              <a:defRPr sz="2000"/>
            </a:lvl6pPr>
            <a:lvl7pPr lvl="6" rtl="0">
              <a:lnSpc>
                <a:spcPct val="115000"/>
              </a:lnSpc>
              <a:spcBef>
                <a:spcPts val="0"/>
              </a:spcBef>
              <a:spcAft>
                <a:spcPts val="0"/>
              </a:spcAft>
              <a:buSzPts val="2000"/>
              <a:buNone/>
              <a:defRPr sz="2000"/>
            </a:lvl7pPr>
            <a:lvl8pPr lvl="7" rtl="0">
              <a:lnSpc>
                <a:spcPct val="115000"/>
              </a:lnSpc>
              <a:spcBef>
                <a:spcPts val="0"/>
              </a:spcBef>
              <a:spcAft>
                <a:spcPts val="0"/>
              </a:spcAft>
              <a:buSzPts val="2000"/>
              <a:buNone/>
              <a:defRPr sz="2000"/>
            </a:lvl8pPr>
            <a:lvl9pPr lvl="8" rtl="0">
              <a:lnSpc>
                <a:spcPct val="115000"/>
              </a:lnSpc>
              <a:spcBef>
                <a:spcPts val="0"/>
              </a:spcBef>
              <a:spcAft>
                <a:spcPts val="0"/>
              </a:spcAft>
              <a:buSzPts val="2000"/>
              <a:buNone/>
              <a:defRPr sz="2000"/>
            </a:lvl9pPr>
          </a:lstStyle>
          <a:p>
            <a:r>
              <a:t>xx%</a:t>
            </a:r>
          </a:p>
        </p:txBody>
      </p:sp>
      <p:sp>
        <p:nvSpPr>
          <p:cNvPr id="66" name="Google Shape;66;p13"/>
          <p:cNvSpPr txBox="1">
            <a:spLocks noGrp="1"/>
          </p:cNvSpPr>
          <p:nvPr>
            <p:ph type="subTitle" idx="5"/>
          </p:nvPr>
        </p:nvSpPr>
        <p:spPr>
          <a:xfrm>
            <a:off x="5815600" y="1336675"/>
            <a:ext cx="20997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67" name="Google Shape;67;p13"/>
          <p:cNvSpPr txBox="1">
            <a:spLocks noGrp="1"/>
          </p:cNvSpPr>
          <p:nvPr>
            <p:ph type="subTitle" idx="6"/>
          </p:nvPr>
        </p:nvSpPr>
        <p:spPr>
          <a:xfrm>
            <a:off x="5815600" y="1783200"/>
            <a:ext cx="2103300" cy="7200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68" name="Google Shape;68;p13"/>
          <p:cNvSpPr txBox="1">
            <a:spLocks noGrp="1"/>
          </p:cNvSpPr>
          <p:nvPr>
            <p:ph type="title" idx="7" hasCustomPrompt="1"/>
          </p:nvPr>
        </p:nvSpPr>
        <p:spPr>
          <a:xfrm>
            <a:off x="3517750" y="3249125"/>
            <a:ext cx="2102100" cy="4062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000"/>
              <a:buNone/>
              <a:defRPr b="1">
                <a:solidFill>
                  <a:schemeClr val="dk2"/>
                </a:solidFill>
              </a:defRPr>
            </a:lvl1pPr>
            <a:lvl2pPr lvl="1" rtl="0">
              <a:lnSpc>
                <a:spcPct val="115000"/>
              </a:lnSpc>
              <a:spcBef>
                <a:spcPts val="0"/>
              </a:spcBef>
              <a:spcAft>
                <a:spcPts val="0"/>
              </a:spcAft>
              <a:buSzPts val="2000"/>
              <a:buNone/>
              <a:defRPr sz="2000"/>
            </a:lvl2pPr>
            <a:lvl3pPr lvl="2" rtl="0">
              <a:lnSpc>
                <a:spcPct val="115000"/>
              </a:lnSpc>
              <a:spcBef>
                <a:spcPts val="0"/>
              </a:spcBef>
              <a:spcAft>
                <a:spcPts val="0"/>
              </a:spcAft>
              <a:buSzPts val="2000"/>
              <a:buNone/>
              <a:defRPr sz="2000"/>
            </a:lvl3pPr>
            <a:lvl4pPr lvl="3" rtl="0">
              <a:lnSpc>
                <a:spcPct val="115000"/>
              </a:lnSpc>
              <a:spcBef>
                <a:spcPts val="0"/>
              </a:spcBef>
              <a:spcAft>
                <a:spcPts val="0"/>
              </a:spcAft>
              <a:buSzPts val="2000"/>
              <a:buNone/>
              <a:defRPr sz="2000"/>
            </a:lvl4pPr>
            <a:lvl5pPr lvl="4" rtl="0">
              <a:lnSpc>
                <a:spcPct val="115000"/>
              </a:lnSpc>
              <a:spcBef>
                <a:spcPts val="0"/>
              </a:spcBef>
              <a:spcAft>
                <a:spcPts val="0"/>
              </a:spcAft>
              <a:buSzPts val="2000"/>
              <a:buNone/>
              <a:defRPr sz="2000"/>
            </a:lvl5pPr>
            <a:lvl6pPr lvl="5" rtl="0">
              <a:lnSpc>
                <a:spcPct val="115000"/>
              </a:lnSpc>
              <a:spcBef>
                <a:spcPts val="0"/>
              </a:spcBef>
              <a:spcAft>
                <a:spcPts val="0"/>
              </a:spcAft>
              <a:buSzPts val="2000"/>
              <a:buNone/>
              <a:defRPr sz="2000"/>
            </a:lvl6pPr>
            <a:lvl7pPr lvl="6" rtl="0">
              <a:lnSpc>
                <a:spcPct val="115000"/>
              </a:lnSpc>
              <a:spcBef>
                <a:spcPts val="0"/>
              </a:spcBef>
              <a:spcAft>
                <a:spcPts val="0"/>
              </a:spcAft>
              <a:buSzPts val="2000"/>
              <a:buNone/>
              <a:defRPr sz="2000"/>
            </a:lvl7pPr>
            <a:lvl8pPr lvl="7" rtl="0">
              <a:lnSpc>
                <a:spcPct val="115000"/>
              </a:lnSpc>
              <a:spcBef>
                <a:spcPts val="0"/>
              </a:spcBef>
              <a:spcAft>
                <a:spcPts val="0"/>
              </a:spcAft>
              <a:buSzPts val="2000"/>
              <a:buNone/>
              <a:defRPr sz="2000"/>
            </a:lvl8pPr>
            <a:lvl9pPr lvl="8" rtl="0">
              <a:lnSpc>
                <a:spcPct val="115000"/>
              </a:lnSpc>
              <a:spcBef>
                <a:spcPts val="0"/>
              </a:spcBef>
              <a:spcAft>
                <a:spcPts val="0"/>
              </a:spcAft>
              <a:buSzPts val="2000"/>
              <a:buNone/>
              <a:defRPr sz="2000"/>
            </a:lvl9pPr>
          </a:lstStyle>
          <a:p>
            <a:r>
              <a:t>xx%</a:t>
            </a:r>
          </a:p>
        </p:txBody>
      </p:sp>
      <p:sp>
        <p:nvSpPr>
          <p:cNvPr id="69" name="Google Shape;69;p13"/>
          <p:cNvSpPr txBox="1">
            <a:spLocks noGrp="1"/>
          </p:cNvSpPr>
          <p:nvPr>
            <p:ph type="subTitle" idx="8"/>
          </p:nvPr>
        </p:nvSpPr>
        <p:spPr>
          <a:xfrm>
            <a:off x="3517750" y="3636275"/>
            <a:ext cx="21012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70" name="Google Shape;70;p13"/>
          <p:cNvSpPr txBox="1">
            <a:spLocks noGrp="1"/>
          </p:cNvSpPr>
          <p:nvPr>
            <p:ph type="subTitle" idx="9"/>
          </p:nvPr>
        </p:nvSpPr>
        <p:spPr>
          <a:xfrm>
            <a:off x="3517750" y="4076750"/>
            <a:ext cx="2103300" cy="7200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71" name="Google Shape;71;p13"/>
          <p:cNvSpPr txBox="1">
            <a:spLocks noGrp="1"/>
          </p:cNvSpPr>
          <p:nvPr>
            <p:ph type="title" idx="13" hasCustomPrompt="1"/>
          </p:nvPr>
        </p:nvSpPr>
        <p:spPr>
          <a:xfrm>
            <a:off x="5815600" y="3249125"/>
            <a:ext cx="2100600" cy="4062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000"/>
              <a:buNone/>
              <a:defRPr b="1">
                <a:solidFill>
                  <a:schemeClr val="dk2"/>
                </a:solidFill>
              </a:defRPr>
            </a:lvl1pPr>
            <a:lvl2pPr lvl="1" rtl="0">
              <a:lnSpc>
                <a:spcPct val="115000"/>
              </a:lnSpc>
              <a:spcBef>
                <a:spcPts val="0"/>
              </a:spcBef>
              <a:spcAft>
                <a:spcPts val="0"/>
              </a:spcAft>
              <a:buSzPts val="2000"/>
              <a:buNone/>
              <a:defRPr sz="2000"/>
            </a:lvl2pPr>
            <a:lvl3pPr lvl="2" rtl="0">
              <a:lnSpc>
                <a:spcPct val="115000"/>
              </a:lnSpc>
              <a:spcBef>
                <a:spcPts val="0"/>
              </a:spcBef>
              <a:spcAft>
                <a:spcPts val="0"/>
              </a:spcAft>
              <a:buSzPts val="2000"/>
              <a:buNone/>
              <a:defRPr sz="2000"/>
            </a:lvl3pPr>
            <a:lvl4pPr lvl="3" rtl="0">
              <a:lnSpc>
                <a:spcPct val="115000"/>
              </a:lnSpc>
              <a:spcBef>
                <a:spcPts val="0"/>
              </a:spcBef>
              <a:spcAft>
                <a:spcPts val="0"/>
              </a:spcAft>
              <a:buSzPts val="2000"/>
              <a:buNone/>
              <a:defRPr sz="2000"/>
            </a:lvl4pPr>
            <a:lvl5pPr lvl="4" rtl="0">
              <a:lnSpc>
                <a:spcPct val="115000"/>
              </a:lnSpc>
              <a:spcBef>
                <a:spcPts val="0"/>
              </a:spcBef>
              <a:spcAft>
                <a:spcPts val="0"/>
              </a:spcAft>
              <a:buSzPts val="2000"/>
              <a:buNone/>
              <a:defRPr sz="2000"/>
            </a:lvl5pPr>
            <a:lvl6pPr lvl="5" rtl="0">
              <a:lnSpc>
                <a:spcPct val="115000"/>
              </a:lnSpc>
              <a:spcBef>
                <a:spcPts val="0"/>
              </a:spcBef>
              <a:spcAft>
                <a:spcPts val="0"/>
              </a:spcAft>
              <a:buSzPts val="2000"/>
              <a:buNone/>
              <a:defRPr sz="2000"/>
            </a:lvl6pPr>
            <a:lvl7pPr lvl="6" rtl="0">
              <a:lnSpc>
                <a:spcPct val="115000"/>
              </a:lnSpc>
              <a:spcBef>
                <a:spcPts val="0"/>
              </a:spcBef>
              <a:spcAft>
                <a:spcPts val="0"/>
              </a:spcAft>
              <a:buSzPts val="2000"/>
              <a:buNone/>
              <a:defRPr sz="2000"/>
            </a:lvl7pPr>
            <a:lvl8pPr lvl="7" rtl="0">
              <a:lnSpc>
                <a:spcPct val="115000"/>
              </a:lnSpc>
              <a:spcBef>
                <a:spcPts val="0"/>
              </a:spcBef>
              <a:spcAft>
                <a:spcPts val="0"/>
              </a:spcAft>
              <a:buSzPts val="2000"/>
              <a:buNone/>
              <a:defRPr sz="2000"/>
            </a:lvl8pPr>
            <a:lvl9pPr lvl="8" rtl="0">
              <a:lnSpc>
                <a:spcPct val="115000"/>
              </a:lnSpc>
              <a:spcBef>
                <a:spcPts val="0"/>
              </a:spcBef>
              <a:spcAft>
                <a:spcPts val="0"/>
              </a:spcAft>
              <a:buSzPts val="2000"/>
              <a:buNone/>
              <a:defRPr sz="2000"/>
            </a:lvl9pPr>
          </a:lstStyle>
          <a:p>
            <a:r>
              <a:t>xx%</a:t>
            </a:r>
          </a:p>
        </p:txBody>
      </p:sp>
      <p:sp>
        <p:nvSpPr>
          <p:cNvPr id="72" name="Google Shape;72;p13"/>
          <p:cNvSpPr txBox="1">
            <a:spLocks noGrp="1"/>
          </p:cNvSpPr>
          <p:nvPr>
            <p:ph type="subTitle" idx="14"/>
          </p:nvPr>
        </p:nvSpPr>
        <p:spPr>
          <a:xfrm>
            <a:off x="5815600" y="3636275"/>
            <a:ext cx="2099700" cy="444300"/>
          </a:xfrm>
          <a:prstGeom prst="rect">
            <a:avLst/>
          </a:prstGeom>
        </p:spPr>
        <p:txBody>
          <a:bodyPr spcFirstLastPara="1" wrap="square" lIns="91425" tIns="91425" rIns="91425" bIns="91425" anchor="t" anchorCtr="0">
            <a:noAutofit/>
          </a:bodyPr>
          <a:lstStyle>
            <a:lvl1pPr marL="0" marR="0" lvl="0" indent="-127000" rtl="0">
              <a:lnSpc>
                <a:spcPct val="115000"/>
              </a:lnSpc>
              <a:spcBef>
                <a:spcPts val="0"/>
              </a:spcBef>
              <a:spcAft>
                <a:spcPts val="0"/>
              </a:spcAft>
              <a:buClr>
                <a:schemeClr val="dk1"/>
              </a:buClr>
              <a:buSzPts val="2000"/>
              <a:buNone/>
              <a:defRPr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73" name="Google Shape;73;p13"/>
          <p:cNvSpPr txBox="1">
            <a:spLocks noGrp="1"/>
          </p:cNvSpPr>
          <p:nvPr>
            <p:ph type="subTitle" idx="15"/>
          </p:nvPr>
        </p:nvSpPr>
        <p:spPr>
          <a:xfrm>
            <a:off x="5815600" y="4076750"/>
            <a:ext cx="2103300" cy="720000"/>
          </a:xfrm>
          <a:prstGeom prst="rect">
            <a:avLst/>
          </a:prstGeom>
        </p:spPr>
        <p:txBody>
          <a:bodyPr spcFirstLastPara="1" wrap="square" lIns="91425" tIns="91425" rIns="91425" bIns="91425" anchor="t" anchorCtr="0">
            <a:noAutofit/>
          </a:bodyPr>
          <a:lstStyle>
            <a:lvl1pPr marL="0" marR="0" lvl="0" indent="-95250" rtl="0">
              <a:lnSpc>
                <a:spcPct val="115000"/>
              </a:lnSpc>
              <a:spcBef>
                <a:spcPts val="0"/>
              </a:spcBef>
              <a:spcAft>
                <a:spcPts val="0"/>
              </a:spcAft>
              <a:buSzPts val="1500"/>
              <a:buNone/>
              <a:defRPr/>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74"/>
        <p:cNvGrpSpPr/>
        <p:nvPr/>
      </p:nvGrpSpPr>
      <p:grpSpPr>
        <a:xfrm>
          <a:off x="0" y="0"/>
          <a:ext cx="0" cy="0"/>
          <a:chOff x="0" y="0"/>
          <a:chExt cx="0" cy="0"/>
        </a:xfrm>
      </p:grpSpPr>
      <p:sp>
        <p:nvSpPr>
          <p:cNvPr id="75" name="Google Shape;75;p14"/>
          <p:cNvSpPr/>
          <p:nvPr/>
        </p:nvSpPr>
        <p:spPr>
          <a:xfrm>
            <a:off x="6248400" y="-79800"/>
            <a:ext cx="2895600" cy="530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txBox="1">
            <a:spLocks noGrp="1"/>
          </p:cNvSpPr>
          <p:nvPr>
            <p:ph type="subTitle" idx="1"/>
          </p:nvPr>
        </p:nvSpPr>
        <p:spPr>
          <a:xfrm flipH="1">
            <a:off x="1595075" y="50"/>
            <a:ext cx="3242100" cy="5143500"/>
          </a:xfrm>
          <a:prstGeom prst="rect">
            <a:avLst/>
          </a:prstGeom>
        </p:spPr>
        <p:txBody>
          <a:bodyPr spcFirstLastPara="1" wrap="square" lIns="91425" tIns="91425" rIns="91425" bIns="91425" anchor="ctr" anchorCtr="0">
            <a:noAutofit/>
          </a:bodyPr>
          <a:lstStyle>
            <a:lvl1pPr marL="0" marR="0" lvl="0" indent="-127000" algn="r" rtl="0">
              <a:lnSpc>
                <a:spcPct val="115000"/>
              </a:lnSpc>
              <a:spcBef>
                <a:spcPts val="0"/>
              </a:spcBef>
              <a:spcAft>
                <a:spcPts val="0"/>
              </a:spcAft>
              <a:buClr>
                <a:schemeClr val="dk1"/>
              </a:buClr>
              <a:buSzPts val="2000"/>
              <a:buNone/>
              <a:defRPr sz="2000"/>
            </a:lvl1pPr>
            <a:lvl2pPr lvl="1" rtl="0">
              <a:lnSpc>
                <a:spcPct val="115000"/>
              </a:lnSpc>
              <a:spcBef>
                <a:spcPts val="0"/>
              </a:spcBef>
              <a:spcAft>
                <a:spcPts val="0"/>
              </a:spcAft>
              <a:buSzPts val="1500"/>
              <a:buNone/>
              <a:defRPr/>
            </a:lvl2pPr>
            <a:lvl3pPr lvl="2" rtl="0">
              <a:lnSpc>
                <a:spcPct val="115000"/>
              </a:lnSpc>
              <a:spcBef>
                <a:spcPts val="1600"/>
              </a:spcBef>
              <a:spcAft>
                <a:spcPts val="0"/>
              </a:spcAft>
              <a:buSzPts val="1500"/>
              <a:buNone/>
              <a:defRPr/>
            </a:lvl3pPr>
            <a:lvl4pPr lvl="3" rtl="0">
              <a:lnSpc>
                <a:spcPct val="115000"/>
              </a:lnSpc>
              <a:spcBef>
                <a:spcPts val="1600"/>
              </a:spcBef>
              <a:spcAft>
                <a:spcPts val="0"/>
              </a:spcAft>
              <a:buSzPts val="1500"/>
              <a:buNone/>
              <a:defRPr/>
            </a:lvl4pPr>
            <a:lvl5pPr lvl="4" rtl="0">
              <a:lnSpc>
                <a:spcPct val="115000"/>
              </a:lnSpc>
              <a:spcBef>
                <a:spcPts val="1600"/>
              </a:spcBef>
              <a:spcAft>
                <a:spcPts val="0"/>
              </a:spcAft>
              <a:buSzPts val="1500"/>
              <a:buNone/>
              <a:defRPr/>
            </a:lvl5pPr>
            <a:lvl6pPr lvl="5" rtl="0">
              <a:lnSpc>
                <a:spcPct val="115000"/>
              </a:lnSpc>
              <a:spcBef>
                <a:spcPts val="1600"/>
              </a:spcBef>
              <a:spcAft>
                <a:spcPts val="0"/>
              </a:spcAft>
              <a:buSzPts val="1500"/>
              <a:buNone/>
              <a:defRPr/>
            </a:lvl6pPr>
            <a:lvl7pPr lvl="6" rtl="0">
              <a:lnSpc>
                <a:spcPct val="115000"/>
              </a:lnSpc>
              <a:spcBef>
                <a:spcPts val="1600"/>
              </a:spcBef>
              <a:spcAft>
                <a:spcPts val="0"/>
              </a:spcAft>
              <a:buSzPts val="1500"/>
              <a:buNone/>
              <a:defRPr/>
            </a:lvl7pPr>
            <a:lvl8pPr lvl="7" rtl="0">
              <a:lnSpc>
                <a:spcPct val="115000"/>
              </a:lnSpc>
              <a:spcBef>
                <a:spcPts val="1600"/>
              </a:spcBef>
              <a:spcAft>
                <a:spcPts val="0"/>
              </a:spcAft>
              <a:buSzPts val="1500"/>
              <a:buNone/>
              <a:defRPr/>
            </a:lvl8pPr>
            <a:lvl9pPr lvl="8" rtl="0">
              <a:lnSpc>
                <a:spcPct val="115000"/>
              </a:lnSpc>
              <a:spcBef>
                <a:spcPts val="1600"/>
              </a:spcBef>
              <a:spcAft>
                <a:spcPts val="1600"/>
              </a:spcAft>
              <a:buSzPts val="1500"/>
              <a:buNone/>
              <a:defRPr/>
            </a:lvl9pPr>
          </a:lstStyle>
          <a:p>
            <a:endParaRPr/>
          </a:p>
        </p:txBody>
      </p:sp>
      <p:sp>
        <p:nvSpPr>
          <p:cNvPr id="77" name="Google Shape;77;p14"/>
          <p:cNvSpPr txBox="1">
            <a:spLocks noGrp="1"/>
          </p:cNvSpPr>
          <p:nvPr>
            <p:ph type="title"/>
          </p:nvPr>
        </p:nvSpPr>
        <p:spPr>
          <a:xfrm flipH="1">
            <a:off x="6328500" y="1712250"/>
            <a:ext cx="2185500" cy="17190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SzPts val="3000"/>
              <a:buNone/>
              <a:defRPr b="1">
                <a:solidFill>
                  <a:schemeClr val="lt1"/>
                </a:solidFill>
              </a:defRPr>
            </a:lvl1pPr>
            <a:lvl2pPr lvl="1" rtl="0">
              <a:lnSpc>
                <a:spcPct val="115000"/>
              </a:lnSpc>
              <a:spcBef>
                <a:spcPts val="0"/>
              </a:spcBef>
              <a:spcAft>
                <a:spcPts val="0"/>
              </a:spcAft>
              <a:buSzPts val="3000"/>
              <a:buNone/>
              <a:defRPr/>
            </a:lvl2pPr>
            <a:lvl3pPr lvl="2" rtl="0">
              <a:lnSpc>
                <a:spcPct val="115000"/>
              </a:lnSpc>
              <a:spcBef>
                <a:spcPts val="0"/>
              </a:spcBef>
              <a:spcAft>
                <a:spcPts val="0"/>
              </a:spcAft>
              <a:buSzPts val="3000"/>
              <a:buNone/>
              <a:defRPr/>
            </a:lvl3pPr>
            <a:lvl4pPr lvl="3" rtl="0">
              <a:lnSpc>
                <a:spcPct val="115000"/>
              </a:lnSpc>
              <a:spcBef>
                <a:spcPts val="0"/>
              </a:spcBef>
              <a:spcAft>
                <a:spcPts val="0"/>
              </a:spcAft>
              <a:buSzPts val="3000"/>
              <a:buNone/>
              <a:defRPr/>
            </a:lvl4pPr>
            <a:lvl5pPr lvl="4" rtl="0">
              <a:lnSpc>
                <a:spcPct val="115000"/>
              </a:lnSpc>
              <a:spcBef>
                <a:spcPts val="0"/>
              </a:spcBef>
              <a:spcAft>
                <a:spcPts val="0"/>
              </a:spcAft>
              <a:buSzPts val="3000"/>
              <a:buNone/>
              <a:defRPr/>
            </a:lvl5pPr>
            <a:lvl6pPr lvl="5" rtl="0">
              <a:lnSpc>
                <a:spcPct val="115000"/>
              </a:lnSpc>
              <a:spcBef>
                <a:spcPts val="0"/>
              </a:spcBef>
              <a:spcAft>
                <a:spcPts val="0"/>
              </a:spcAft>
              <a:buSzPts val="3000"/>
              <a:buNone/>
              <a:defRPr/>
            </a:lvl6pPr>
            <a:lvl7pPr lvl="6" rtl="0">
              <a:lnSpc>
                <a:spcPct val="115000"/>
              </a:lnSpc>
              <a:spcBef>
                <a:spcPts val="0"/>
              </a:spcBef>
              <a:spcAft>
                <a:spcPts val="0"/>
              </a:spcAft>
              <a:buSzPts val="3000"/>
              <a:buNone/>
              <a:defRPr/>
            </a:lvl7pPr>
            <a:lvl8pPr lvl="7" rtl="0">
              <a:lnSpc>
                <a:spcPct val="115000"/>
              </a:lnSpc>
              <a:spcBef>
                <a:spcPts val="0"/>
              </a:spcBef>
              <a:spcAft>
                <a:spcPts val="0"/>
              </a:spcAft>
              <a:buSzPts val="3000"/>
              <a:buNone/>
              <a:defRPr/>
            </a:lvl8pPr>
            <a:lvl9pPr lvl="8" rtl="0">
              <a:lnSpc>
                <a:spcPct val="115000"/>
              </a:lnSpc>
              <a:spcBef>
                <a:spcPts val="0"/>
              </a:spcBef>
              <a:spcAft>
                <a:spcPts val="0"/>
              </a:spcAft>
              <a:buSzPts val="3000"/>
              <a:buNone/>
              <a:defRPr/>
            </a:lvl9pPr>
          </a:lstStyle>
          <a:p>
            <a:endParaRPr/>
          </a:p>
        </p:txBody>
      </p:sp>
      <p:sp>
        <p:nvSpPr>
          <p:cNvPr id="78" name="Google Shape;78;p14"/>
          <p:cNvSpPr/>
          <p:nvPr/>
        </p:nvSpPr>
        <p:spPr>
          <a:xfrm rot="-5402642">
            <a:off x="5275357" y="2349975"/>
            <a:ext cx="390300" cy="1464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100" y="445025"/>
            <a:ext cx="76917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1pPr>
            <a:lvl2pPr lvl="1">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2pPr>
            <a:lvl3pPr lvl="2">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3pPr>
            <a:lvl4pPr lvl="3">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4pPr>
            <a:lvl5pPr lvl="4">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5pPr>
            <a:lvl6pPr lvl="5">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6pPr>
            <a:lvl7pPr lvl="6">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7pPr>
            <a:lvl8pPr lvl="7">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8pPr>
            <a:lvl9pPr lvl="8">
              <a:spcBef>
                <a:spcPts val="0"/>
              </a:spcBef>
              <a:spcAft>
                <a:spcPts val="0"/>
              </a:spcAft>
              <a:buClr>
                <a:schemeClr val="dk1"/>
              </a:buClr>
              <a:buSzPts val="3000"/>
              <a:buFont typeface="Encode Sans Semi Condensed"/>
              <a:buNone/>
              <a:defRPr sz="3000">
                <a:solidFill>
                  <a:schemeClr val="dk1"/>
                </a:solidFill>
                <a:latin typeface="Encode Sans Semi Condensed"/>
                <a:ea typeface="Encode Sans Semi Condensed"/>
                <a:cs typeface="Encode Sans Semi Condensed"/>
                <a:sym typeface="Encode Sans Semi Condensed"/>
              </a:defRPr>
            </a:lvl9pPr>
          </a:lstStyle>
          <a:p>
            <a:endParaRPr/>
          </a:p>
        </p:txBody>
      </p:sp>
      <p:sp>
        <p:nvSpPr>
          <p:cNvPr id="7" name="Google Shape;7;p1"/>
          <p:cNvSpPr txBox="1">
            <a:spLocks noGrp="1"/>
          </p:cNvSpPr>
          <p:nvPr>
            <p:ph type="body" idx="1"/>
          </p:nvPr>
        </p:nvSpPr>
        <p:spPr>
          <a:xfrm>
            <a:off x="726100" y="1152475"/>
            <a:ext cx="76917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1pPr>
            <a:lvl2pPr marL="914400" lvl="1" indent="-32385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2pPr>
            <a:lvl3pPr marL="1371600" lvl="2" indent="-32385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3pPr>
            <a:lvl4pPr marL="1828800" lvl="3" indent="-32385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4pPr>
            <a:lvl5pPr marL="2286000" lvl="4" indent="-32385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5pPr>
            <a:lvl6pPr marL="2743200" lvl="5" indent="-32385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6pPr>
            <a:lvl7pPr marL="3200400" lvl="6" indent="-32385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7pPr>
            <a:lvl8pPr marL="3657600" lvl="7" indent="-323850">
              <a:lnSpc>
                <a:spcPct val="115000"/>
              </a:lnSpc>
              <a:spcBef>
                <a:spcPts val="1600"/>
              </a:spcBef>
              <a:spcAft>
                <a:spcPts val="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8pPr>
            <a:lvl9pPr marL="4114800" lvl="8" indent="-323850">
              <a:lnSpc>
                <a:spcPct val="115000"/>
              </a:lnSpc>
              <a:spcBef>
                <a:spcPts val="1600"/>
              </a:spcBef>
              <a:spcAft>
                <a:spcPts val="1600"/>
              </a:spcAft>
              <a:buClr>
                <a:schemeClr val="dk2"/>
              </a:buClr>
              <a:buSzPts val="1500"/>
              <a:buFont typeface="Encode Sans Semi Condensed"/>
              <a:buChar char="■"/>
              <a:defRPr sz="1500">
                <a:solidFill>
                  <a:schemeClr val="dk2"/>
                </a:solidFill>
                <a:latin typeface="Encode Sans Semi Condensed"/>
                <a:ea typeface="Encode Sans Semi Condensed"/>
                <a:cs typeface="Encode Sans Semi Condensed"/>
                <a:sym typeface="Encode Sans Semi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8" r:id="rId7"/>
    <p:sldLayoutId id="2147483659" r:id="rId8"/>
    <p:sldLayoutId id="2147483660" r:id="rId9"/>
    <p:sldLayoutId id="2147483661" r:id="rId10"/>
    <p:sldLayoutId id="2147483662" r:id="rId11"/>
    <p:sldLayoutId id="2147483666"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ctrTitle"/>
          </p:nvPr>
        </p:nvSpPr>
        <p:spPr>
          <a:xfrm>
            <a:off x="829500" y="773250"/>
            <a:ext cx="7485000" cy="1629600"/>
          </a:xfrm>
          <a:prstGeom prst="rect">
            <a:avLst/>
          </a:prstGeom>
        </p:spPr>
        <p:txBody>
          <a:bodyPr spcFirstLastPara="1" wrap="square" lIns="91425" tIns="91425" rIns="91425" bIns="91425" anchor="ctr" anchorCtr="0">
            <a:noAutofit/>
          </a:bodyPr>
          <a:lstStyle/>
          <a:p>
            <a:pPr lvl="0"/>
            <a:r>
              <a:rPr lang="es-ES" sz="3000" dirty="0"/>
              <a:t>Convocatoria "Reconocimiento de Investigadores y Grupos de Investigación”</a:t>
            </a:r>
            <a:br>
              <a:rPr lang="es-ES" sz="3000" dirty="0"/>
            </a:br>
            <a:r>
              <a:rPr lang="es-ES" sz="3000" dirty="0"/>
              <a:t>Cambios en el modelo</a:t>
            </a:r>
          </a:p>
        </p:txBody>
      </p:sp>
      <p:sp>
        <p:nvSpPr>
          <p:cNvPr id="169" name="Google Shape;169;p28"/>
          <p:cNvSpPr txBox="1">
            <a:spLocks noGrp="1"/>
          </p:cNvSpPr>
          <p:nvPr>
            <p:ph type="subTitle" idx="1"/>
          </p:nvPr>
        </p:nvSpPr>
        <p:spPr>
          <a:xfrm>
            <a:off x="163285" y="3671708"/>
            <a:ext cx="8817429" cy="1194000"/>
          </a:xfrm>
          <a:prstGeom prst="rect">
            <a:avLst/>
          </a:prstGeom>
        </p:spPr>
        <p:txBody>
          <a:bodyPr spcFirstLastPara="1" wrap="square" lIns="91425" tIns="91425" rIns="91425" bIns="91425" anchor="ctr" anchorCtr="0">
            <a:noAutofit/>
          </a:bodyPr>
          <a:lstStyle/>
          <a:p>
            <a:r>
              <a:rPr lang="es-CO" sz="3000" dirty="0"/>
              <a:t>Dr. Luis Fernando Garcés Giraldo, PhD-</a:t>
            </a:r>
            <a:r>
              <a:rPr lang="es-CO" sz="3000" dirty="0" err="1"/>
              <a:t>PosDoc</a:t>
            </a:r>
            <a:endParaRPr lang="es-CO" sz="3000" dirty="0"/>
          </a:p>
          <a:p>
            <a:pPr lvl="0"/>
            <a:r>
              <a:rPr lang="es-CO" sz="3000" dirty="0"/>
              <a:t>Resolución 0943 de 2024</a:t>
            </a:r>
          </a:p>
          <a:p>
            <a:pPr lvl="0"/>
            <a:r>
              <a:rPr lang="es-CO" sz="2000" dirty="0"/>
              <a:t>Elaborado a partir de los contenidos en</a:t>
            </a:r>
          </a:p>
          <a:p>
            <a:pPr lvl="0"/>
            <a:r>
              <a:rPr lang="es-CO" sz="1000" dirty="0"/>
              <a:t>https://minciencias.gov.co/sites/default/files/upload/convocatoria/m601pr04g01_modelo_medicion_grupos_investigacion_tecnologica_o_innovacion_y_reconocimiento_investigadores_-_2024_1.pdf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3214783" y="0"/>
            <a:ext cx="5347325" cy="841800"/>
          </a:xfrm>
          <a:prstGeom prst="rect">
            <a:avLst/>
          </a:prstGeom>
        </p:spPr>
        <p:txBody>
          <a:bodyPr spcFirstLastPara="1" wrap="square" lIns="91425" tIns="91425" rIns="91425" bIns="91425" anchor="t" anchorCtr="0">
            <a:noAutofit/>
          </a:bodyPr>
          <a:lstStyle/>
          <a:p>
            <a:pPr lvl="0"/>
            <a:r>
              <a:rPr lang="es-ES" dirty="0"/>
              <a:t>La convocatoria incluirá los siguientes pasos.</a:t>
            </a:r>
          </a:p>
        </p:txBody>
      </p:sp>
      <p:sp>
        <p:nvSpPr>
          <p:cNvPr id="225" name="Google Shape;225;p35"/>
          <p:cNvSpPr txBox="1">
            <a:spLocks noGrp="1"/>
          </p:cNvSpPr>
          <p:nvPr>
            <p:ph type="subTitle" idx="1"/>
          </p:nvPr>
        </p:nvSpPr>
        <p:spPr>
          <a:xfrm flipH="1">
            <a:off x="3214783" y="1418110"/>
            <a:ext cx="5690226" cy="3476007"/>
          </a:xfrm>
          <a:prstGeom prst="rect">
            <a:avLst/>
          </a:prstGeom>
        </p:spPr>
        <p:txBody>
          <a:bodyPr spcFirstLastPara="1" wrap="square" lIns="91425" tIns="91425" rIns="91425" bIns="91425" anchor="t" anchorCtr="0">
            <a:noAutofit/>
          </a:bodyPr>
          <a:lstStyle/>
          <a:p>
            <a:pPr marL="0" lvl="0" indent="0" algn="just">
              <a:spcAft>
                <a:spcPts val="1600"/>
              </a:spcAft>
            </a:pPr>
            <a:r>
              <a:rPr lang="es-ES" sz="1400" b="1" dirty="0"/>
              <a:t>1.</a:t>
            </a:r>
            <a:r>
              <a:rPr lang="es-ES" sz="1400" dirty="0"/>
              <a:t> </a:t>
            </a:r>
            <a:r>
              <a:rPr lang="es-ES" sz="1400" b="1" dirty="0">
                <a:solidFill>
                  <a:schemeClr val="accent3"/>
                </a:solidFill>
              </a:rPr>
              <a:t>Publicación de la Convocatoria en el portal web </a:t>
            </a:r>
            <a:r>
              <a:rPr lang="es-ES" sz="1400" dirty="0"/>
              <a:t>del Ministerio de Ciencia, Tecnología e Innovación junto con los Términos de Referencia y con el documento conceptual y anexos que la soportan. </a:t>
            </a:r>
          </a:p>
          <a:p>
            <a:pPr marL="0" lvl="0" indent="0" algn="just">
              <a:spcAft>
                <a:spcPts val="1600"/>
              </a:spcAft>
            </a:pPr>
            <a:r>
              <a:rPr lang="es-ES" sz="1400" b="1" dirty="0"/>
              <a:t>2.</a:t>
            </a:r>
            <a:r>
              <a:rPr lang="es-ES" sz="1400" dirty="0"/>
              <a:t> </a:t>
            </a:r>
            <a:r>
              <a:rPr lang="es-ES" sz="1400" b="1" dirty="0">
                <a:solidFill>
                  <a:schemeClr val="accent3"/>
                </a:solidFill>
              </a:rPr>
              <a:t>Ingreso, actualización y autorización de uso de la información registrada en los aplicativos </a:t>
            </a:r>
            <a:r>
              <a:rPr lang="es-ES" sz="1400" b="1" dirty="0" err="1">
                <a:solidFill>
                  <a:schemeClr val="accent3"/>
                </a:solidFill>
              </a:rPr>
              <a:t>CvLAC</a:t>
            </a:r>
            <a:r>
              <a:rPr lang="es-ES" sz="1400" b="1" dirty="0">
                <a:solidFill>
                  <a:schemeClr val="accent3"/>
                </a:solidFill>
              </a:rPr>
              <a:t>, </a:t>
            </a:r>
            <a:r>
              <a:rPr lang="es-ES" sz="1400" b="1" dirty="0" err="1">
                <a:solidFill>
                  <a:schemeClr val="accent3"/>
                </a:solidFill>
              </a:rPr>
              <a:t>GrupLAC</a:t>
            </a:r>
            <a:r>
              <a:rPr lang="es-ES" sz="1400" b="1" dirty="0">
                <a:solidFill>
                  <a:schemeClr val="accent3"/>
                </a:solidFill>
              </a:rPr>
              <a:t> e </a:t>
            </a:r>
            <a:r>
              <a:rPr lang="es-ES" sz="1400" b="1" dirty="0" err="1">
                <a:solidFill>
                  <a:schemeClr val="accent3"/>
                </a:solidFill>
              </a:rPr>
              <a:t>InstituLAC</a:t>
            </a:r>
            <a:r>
              <a:rPr lang="es-ES" sz="1400" dirty="0"/>
              <a:t>, que se encuentran en la plataforma tecnológica </a:t>
            </a:r>
            <a:r>
              <a:rPr lang="es-ES" sz="1400" dirty="0" err="1"/>
              <a:t>SCienTI</a:t>
            </a:r>
            <a:r>
              <a:rPr lang="es-ES" sz="1400" dirty="0"/>
              <a:t> - Colombia, a los cuales se puede acceder libremente, por parte de los interesados en participar de la Convocatoria. </a:t>
            </a:r>
          </a:p>
          <a:p>
            <a:pPr marL="0" lvl="0" indent="0" algn="just">
              <a:spcAft>
                <a:spcPts val="1600"/>
              </a:spcAft>
            </a:pPr>
            <a:r>
              <a:rPr lang="es-ES" sz="1400" b="1" dirty="0"/>
              <a:t>3.</a:t>
            </a:r>
            <a:r>
              <a:rPr lang="es-ES" sz="1400" dirty="0"/>
              <a:t> Realizar el proceso de </a:t>
            </a:r>
            <a:r>
              <a:rPr lang="es-ES" sz="1400" b="1" dirty="0">
                <a:solidFill>
                  <a:schemeClr val="accent3"/>
                </a:solidFill>
              </a:rPr>
              <a:t>“aval institucional” </a:t>
            </a:r>
            <a:r>
              <a:rPr lang="es-ES" sz="1400" dirty="0"/>
              <a:t>a cargo de las instituciones y entidades a las cuales están adscritos los grupos de investigación, desarrollo tecnológico o de innovación, previa constatación y verificación la información registrada </a:t>
            </a:r>
            <a:r>
              <a:rPr lang="es-ES" sz="1400" dirty="0" err="1"/>
              <a:t>GrupLAC</a:t>
            </a:r>
            <a:r>
              <a:rPr lang="es-ES" sz="1400" dirty="0"/>
              <a:t> y </a:t>
            </a:r>
            <a:r>
              <a:rPr lang="es-ES" sz="1400" dirty="0" err="1"/>
              <a:t>CvLAC</a:t>
            </a:r>
            <a:r>
              <a:rPr lang="es-ES" sz="1400" dirty="0"/>
              <a:t>.</a:t>
            </a:r>
          </a:p>
        </p:txBody>
      </p:sp>
      <p:sp>
        <p:nvSpPr>
          <p:cNvPr id="226" name="Google Shape;226;p35"/>
          <p:cNvSpPr txBox="1">
            <a:spLocks noGrp="1"/>
          </p:cNvSpPr>
          <p:nvPr>
            <p:ph type="title" idx="2"/>
          </p:nvPr>
        </p:nvSpPr>
        <p:spPr>
          <a:xfrm flipH="1">
            <a:off x="0" y="2012850"/>
            <a:ext cx="2893500" cy="111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Pasos de la convocatoria</a:t>
            </a:r>
            <a:endParaRPr sz="2000" dirty="0"/>
          </a:p>
        </p:txBody>
      </p:sp>
    </p:spTree>
    <p:extLst>
      <p:ext uri="{BB962C8B-B14F-4D97-AF65-F5344CB8AC3E}">
        <p14:creationId xmlns:p14="http://schemas.microsoft.com/office/powerpoint/2010/main" val="4089653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3214783" y="0"/>
            <a:ext cx="5347325" cy="841800"/>
          </a:xfrm>
          <a:prstGeom prst="rect">
            <a:avLst/>
          </a:prstGeom>
        </p:spPr>
        <p:txBody>
          <a:bodyPr spcFirstLastPara="1" wrap="square" lIns="91425" tIns="91425" rIns="91425" bIns="91425" anchor="t" anchorCtr="0">
            <a:noAutofit/>
          </a:bodyPr>
          <a:lstStyle/>
          <a:p>
            <a:pPr lvl="0"/>
            <a:r>
              <a:rPr lang="es-ES" dirty="0"/>
              <a:t>La convocatoria incluirá los siguientes pasos.</a:t>
            </a:r>
          </a:p>
        </p:txBody>
      </p:sp>
      <p:sp>
        <p:nvSpPr>
          <p:cNvPr id="225" name="Google Shape;225;p35"/>
          <p:cNvSpPr txBox="1">
            <a:spLocks noGrp="1"/>
          </p:cNvSpPr>
          <p:nvPr>
            <p:ph type="subTitle" idx="1"/>
          </p:nvPr>
        </p:nvSpPr>
        <p:spPr>
          <a:xfrm flipH="1">
            <a:off x="3214783" y="1418110"/>
            <a:ext cx="5690226" cy="3476007"/>
          </a:xfrm>
          <a:prstGeom prst="rect">
            <a:avLst/>
          </a:prstGeom>
        </p:spPr>
        <p:txBody>
          <a:bodyPr spcFirstLastPara="1" wrap="square" lIns="91425" tIns="91425" rIns="91425" bIns="91425" anchor="t" anchorCtr="0">
            <a:noAutofit/>
          </a:bodyPr>
          <a:lstStyle/>
          <a:p>
            <a:pPr marL="0" lvl="0" indent="0">
              <a:spcAft>
                <a:spcPts val="1600"/>
              </a:spcAft>
            </a:pPr>
            <a:r>
              <a:rPr lang="es-ES" sz="1400" b="1" dirty="0"/>
              <a:t>4. </a:t>
            </a:r>
            <a:r>
              <a:rPr lang="es-ES" sz="1400" dirty="0"/>
              <a:t>El </a:t>
            </a:r>
            <a:r>
              <a:rPr lang="es-ES" sz="1400" b="1" dirty="0">
                <a:solidFill>
                  <a:schemeClr val="accent3"/>
                </a:solidFill>
              </a:rPr>
              <a:t>grupo de investigación</a:t>
            </a:r>
            <a:r>
              <a:rPr lang="es-ES" sz="1400" dirty="0"/>
              <a:t>, desarrollo tecnológico o de innovación que desee clasificarse, en el marco de la presente convocatoria, debe seguir el siguiente procedimiento de inscripción al proceso de clasificación, el cual se realizará a través del aplicativo </a:t>
            </a:r>
            <a:r>
              <a:rPr lang="es-ES" sz="1400" dirty="0" err="1"/>
              <a:t>GrupLAC</a:t>
            </a:r>
            <a:r>
              <a:rPr lang="es-ES" sz="1400" dirty="0"/>
              <a:t> en línea:</a:t>
            </a:r>
          </a:p>
          <a:p>
            <a:pPr marL="285750" lvl="0" indent="-285750">
              <a:spcAft>
                <a:spcPts val="1600"/>
              </a:spcAft>
              <a:buFont typeface="Wingdings" panose="05000000000000000000" pitchFamily="2" charset="2"/>
              <a:buChar char="§"/>
            </a:pPr>
            <a:r>
              <a:rPr lang="es-ES" sz="1400" b="1" dirty="0">
                <a:solidFill>
                  <a:schemeClr val="accent3"/>
                </a:solidFill>
              </a:rPr>
              <a:t>PASO 1. </a:t>
            </a:r>
            <a:r>
              <a:rPr lang="es-ES" sz="1400" dirty="0"/>
              <a:t>Ingresar al aplicativo </a:t>
            </a:r>
            <a:r>
              <a:rPr lang="es-ES" sz="1400" dirty="0" err="1"/>
              <a:t>GrupLAC</a:t>
            </a:r>
            <a:r>
              <a:rPr lang="es-ES" sz="1400" dirty="0"/>
              <a:t> en línea, que se encuentra en la página https://scienti.Minciencias.gov.co/gruplac/.</a:t>
            </a:r>
          </a:p>
          <a:p>
            <a:pPr marL="285750" lvl="0" indent="-285750">
              <a:spcAft>
                <a:spcPts val="1600"/>
              </a:spcAft>
              <a:buFont typeface="Arial" panose="020B0604020202020204" pitchFamily="34" charset="0"/>
              <a:buChar char="•"/>
            </a:pPr>
            <a:r>
              <a:rPr lang="es-ES" sz="1400" b="1" dirty="0">
                <a:solidFill>
                  <a:schemeClr val="accent3"/>
                </a:solidFill>
              </a:rPr>
              <a:t>PASO 2. </a:t>
            </a:r>
            <a:r>
              <a:rPr lang="es-ES" sz="1400" dirty="0"/>
              <a:t>El líder del grupo debe ingresar al aplicativo </a:t>
            </a:r>
            <a:r>
              <a:rPr lang="es-ES" sz="1400" dirty="0" err="1"/>
              <a:t>GrupLAC</a:t>
            </a:r>
            <a:r>
              <a:rPr lang="es-ES" sz="1400" dirty="0"/>
              <a:t> en línea sus datos, Nombre (como está registrado en el </a:t>
            </a:r>
            <a:r>
              <a:rPr lang="es-ES" sz="1400" dirty="0" err="1"/>
              <a:t>CvLAC</a:t>
            </a:r>
            <a:r>
              <a:rPr lang="es-ES" sz="1400" dirty="0"/>
              <a:t>); documento de identificación (como está registrado en el </a:t>
            </a:r>
            <a:r>
              <a:rPr lang="es-ES" sz="1400" dirty="0" err="1"/>
              <a:t>CvLAC</a:t>
            </a:r>
            <a:r>
              <a:rPr lang="es-ES" sz="1400" dirty="0"/>
              <a:t>); para los extranjeros, la fecha de nacimiento (AAAA-MM-DD); y la clave del </a:t>
            </a:r>
            <a:r>
              <a:rPr lang="es-ES" sz="1400" dirty="0" err="1"/>
              <a:t>CvLAC</a:t>
            </a:r>
            <a:r>
              <a:rPr lang="es-ES" sz="1400" dirty="0"/>
              <a:t>.</a:t>
            </a:r>
          </a:p>
        </p:txBody>
      </p:sp>
      <p:sp>
        <p:nvSpPr>
          <p:cNvPr id="226" name="Google Shape;226;p35"/>
          <p:cNvSpPr txBox="1">
            <a:spLocks noGrp="1"/>
          </p:cNvSpPr>
          <p:nvPr>
            <p:ph type="title" idx="2"/>
          </p:nvPr>
        </p:nvSpPr>
        <p:spPr>
          <a:xfrm flipH="1">
            <a:off x="0" y="2012850"/>
            <a:ext cx="2893500" cy="111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Pasos de la convocatoria</a:t>
            </a:r>
            <a:endParaRPr sz="2000" dirty="0"/>
          </a:p>
        </p:txBody>
      </p:sp>
    </p:spTree>
    <p:extLst>
      <p:ext uri="{BB962C8B-B14F-4D97-AF65-F5344CB8AC3E}">
        <p14:creationId xmlns:p14="http://schemas.microsoft.com/office/powerpoint/2010/main" val="63454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3214783" y="0"/>
            <a:ext cx="5347325" cy="841800"/>
          </a:xfrm>
          <a:prstGeom prst="rect">
            <a:avLst/>
          </a:prstGeom>
        </p:spPr>
        <p:txBody>
          <a:bodyPr spcFirstLastPara="1" wrap="square" lIns="91425" tIns="91425" rIns="91425" bIns="91425" anchor="t" anchorCtr="0">
            <a:noAutofit/>
          </a:bodyPr>
          <a:lstStyle/>
          <a:p>
            <a:pPr lvl="0"/>
            <a:r>
              <a:rPr lang="es-ES" dirty="0"/>
              <a:t>La convocatoria incluirá los siguientes pasos.</a:t>
            </a:r>
          </a:p>
        </p:txBody>
      </p:sp>
      <p:sp>
        <p:nvSpPr>
          <p:cNvPr id="225" name="Google Shape;225;p35"/>
          <p:cNvSpPr txBox="1">
            <a:spLocks noGrp="1"/>
          </p:cNvSpPr>
          <p:nvPr>
            <p:ph type="subTitle" idx="1"/>
          </p:nvPr>
        </p:nvSpPr>
        <p:spPr>
          <a:xfrm flipH="1">
            <a:off x="3214783" y="1272637"/>
            <a:ext cx="5690226" cy="3476007"/>
          </a:xfrm>
          <a:prstGeom prst="rect">
            <a:avLst/>
          </a:prstGeom>
        </p:spPr>
        <p:txBody>
          <a:bodyPr spcFirstLastPara="1" wrap="square" lIns="91425" tIns="91425" rIns="91425" bIns="91425" anchor="t" anchorCtr="0">
            <a:noAutofit/>
          </a:bodyPr>
          <a:lstStyle/>
          <a:p>
            <a:pPr marL="285750" lvl="0" indent="-285750" algn="just">
              <a:spcAft>
                <a:spcPts val="1600"/>
              </a:spcAft>
              <a:buFont typeface="Wingdings" panose="05000000000000000000" pitchFamily="2" charset="2"/>
              <a:buChar char="§"/>
            </a:pPr>
            <a:r>
              <a:rPr lang="es-ES" sz="1400" b="1" dirty="0">
                <a:solidFill>
                  <a:schemeClr val="accent3"/>
                </a:solidFill>
              </a:rPr>
              <a:t>PASO 3. </a:t>
            </a:r>
            <a:r>
              <a:rPr lang="es-ES" sz="1400" dirty="0">
                <a:solidFill>
                  <a:schemeClr val="bg1"/>
                </a:solidFill>
              </a:rPr>
              <a:t>El líder del grupo visualizará una invitación para la participación de su grupo en el proceso de medición/clasificación de grupos en esta Convocatoria. Si el grupo va a participar en este proceso, debe inscribirse seleccionando “SÍ” en el espacio que corresponde y </a:t>
            </a:r>
            <a:r>
              <a:rPr lang="es-ES" sz="1400" dirty="0" err="1">
                <a:solidFill>
                  <a:schemeClr val="bg1"/>
                </a:solidFill>
              </a:rPr>
              <a:t>posteriormentepresionar</a:t>
            </a:r>
            <a:r>
              <a:rPr lang="es-ES" sz="1400" dirty="0">
                <a:solidFill>
                  <a:schemeClr val="bg1"/>
                </a:solidFill>
              </a:rPr>
              <a:t> la opción “Enviar”.</a:t>
            </a:r>
          </a:p>
          <a:p>
            <a:pPr marL="285750" lvl="0" indent="-285750" algn="just">
              <a:spcAft>
                <a:spcPts val="1600"/>
              </a:spcAft>
              <a:buFont typeface="Wingdings" panose="05000000000000000000" pitchFamily="2" charset="2"/>
              <a:buChar char="§"/>
            </a:pPr>
            <a:r>
              <a:rPr lang="es-ES" sz="1400" b="1" dirty="0">
                <a:solidFill>
                  <a:schemeClr val="accent3"/>
                </a:solidFill>
              </a:rPr>
              <a:t>PASO 4</a:t>
            </a:r>
            <a:r>
              <a:rPr lang="es-ES" sz="1400" dirty="0">
                <a:solidFill>
                  <a:schemeClr val="bg1"/>
                </a:solidFill>
              </a:rPr>
              <a:t>. Al realizar el paso anterior, el Grupo autoriza ser parte del proceso de clasificación en el marco de la Convocatoria. El aplicativo generará un número de inscripción que será el número de seguimiento en el proceso de clasificación.</a:t>
            </a:r>
          </a:p>
          <a:p>
            <a:pPr marL="0" lvl="0" indent="0" algn="just">
              <a:spcAft>
                <a:spcPts val="1600"/>
              </a:spcAft>
            </a:pPr>
            <a:r>
              <a:rPr lang="es-ES" sz="800" dirty="0">
                <a:solidFill>
                  <a:schemeClr val="bg1"/>
                </a:solidFill>
              </a:rPr>
              <a:t>Nota 1. La próxima vez que ingrese al aplicativo, el líder, visualizará un mensaje que indica que su grupo está participando en la medición y su respectivo número de inscripción. Se recomienda a los participantes, guardar una captura de pantalla con este número para cualquier eventualidad o consulta sobre la participación del Grupo en el proceso de clasificación.</a:t>
            </a:r>
          </a:p>
          <a:p>
            <a:pPr marL="0" lvl="0" indent="0" algn="just">
              <a:spcAft>
                <a:spcPts val="1600"/>
              </a:spcAft>
            </a:pPr>
            <a:r>
              <a:rPr lang="es-ES" sz="800" dirty="0">
                <a:solidFill>
                  <a:schemeClr val="bg1"/>
                </a:solidFill>
              </a:rPr>
              <a:t>Nota 2. Para los propósitos de seguimiento y registro, el Ministerio de Ciencia, Tecnología e Innovación identificará los Grupos por el código CCRG (Código Colombiano de Registro de Grupo). Este es en adelante la única identificación válida y debe ser citada siempre para cualquier solicitud relacionada con este proceso.</a:t>
            </a:r>
          </a:p>
        </p:txBody>
      </p:sp>
      <p:sp>
        <p:nvSpPr>
          <p:cNvPr id="226" name="Google Shape;226;p35"/>
          <p:cNvSpPr txBox="1">
            <a:spLocks noGrp="1"/>
          </p:cNvSpPr>
          <p:nvPr>
            <p:ph type="title" idx="2"/>
          </p:nvPr>
        </p:nvSpPr>
        <p:spPr>
          <a:xfrm flipH="1">
            <a:off x="0" y="2012850"/>
            <a:ext cx="2893500" cy="111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Pasos de la convocatoria</a:t>
            </a:r>
            <a:endParaRPr sz="2000" dirty="0"/>
          </a:p>
        </p:txBody>
      </p:sp>
    </p:spTree>
    <p:extLst>
      <p:ext uri="{BB962C8B-B14F-4D97-AF65-F5344CB8AC3E}">
        <p14:creationId xmlns:p14="http://schemas.microsoft.com/office/powerpoint/2010/main" val="294821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3214783" y="0"/>
            <a:ext cx="5347325" cy="841800"/>
          </a:xfrm>
          <a:prstGeom prst="rect">
            <a:avLst/>
          </a:prstGeom>
        </p:spPr>
        <p:txBody>
          <a:bodyPr spcFirstLastPara="1" wrap="square" lIns="91425" tIns="91425" rIns="91425" bIns="91425" anchor="t" anchorCtr="0">
            <a:noAutofit/>
          </a:bodyPr>
          <a:lstStyle/>
          <a:p>
            <a:pPr lvl="0"/>
            <a:r>
              <a:rPr lang="es-ES" dirty="0"/>
              <a:t>La convocatoria incluirá los siguientes pasos.</a:t>
            </a:r>
          </a:p>
        </p:txBody>
      </p:sp>
      <p:sp>
        <p:nvSpPr>
          <p:cNvPr id="225" name="Google Shape;225;p35"/>
          <p:cNvSpPr txBox="1">
            <a:spLocks noGrp="1"/>
          </p:cNvSpPr>
          <p:nvPr>
            <p:ph type="subTitle" idx="1"/>
          </p:nvPr>
        </p:nvSpPr>
        <p:spPr>
          <a:xfrm flipH="1">
            <a:off x="3214783" y="1418110"/>
            <a:ext cx="5690226" cy="3476007"/>
          </a:xfrm>
          <a:prstGeom prst="rect">
            <a:avLst/>
          </a:prstGeom>
        </p:spPr>
        <p:txBody>
          <a:bodyPr spcFirstLastPara="1" wrap="square" lIns="91425" tIns="91425" rIns="91425" bIns="91425" anchor="t" anchorCtr="0">
            <a:noAutofit/>
          </a:bodyPr>
          <a:lstStyle/>
          <a:p>
            <a:pPr marL="0" lvl="0" indent="0" algn="just">
              <a:spcAft>
                <a:spcPts val="1600"/>
              </a:spcAft>
            </a:pPr>
            <a:r>
              <a:rPr lang="es-ES" sz="1400" b="1" dirty="0"/>
              <a:t>5. </a:t>
            </a:r>
            <a:r>
              <a:rPr lang="es-ES" sz="1400" dirty="0"/>
              <a:t>Los titulares de las hojas de vida que deseen participar en el proceso de reconocimiento de investigadores, deben seguir el siguiente procedimiento de inscripción al proceso de clasificación, el cual se realizará a través del aplicativo </a:t>
            </a:r>
            <a:r>
              <a:rPr lang="es-ES" sz="1400" dirty="0" err="1"/>
              <a:t>CvLAC</a:t>
            </a:r>
            <a:r>
              <a:rPr lang="es-ES" sz="1400" dirty="0"/>
              <a:t> en línea.</a:t>
            </a:r>
          </a:p>
          <a:p>
            <a:pPr marL="285750" lvl="0" indent="-285750" algn="just">
              <a:spcAft>
                <a:spcPts val="1600"/>
              </a:spcAft>
              <a:buFont typeface="Arial" panose="020B0604020202020204" pitchFamily="34" charset="0"/>
              <a:buChar char="•"/>
            </a:pPr>
            <a:r>
              <a:rPr lang="es-ES" sz="1400" b="1" dirty="0">
                <a:solidFill>
                  <a:schemeClr val="accent3"/>
                </a:solidFill>
              </a:rPr>
              <a:t>PASO 1. </a:t>
            </a:r>
            <a:r>
              <a:rPr lang="es-ES" sz="1400" dirty="0"/>
              <a:t>Ingresar al aplicativo </a:t>
            </a:r>
            <a:r>
              <a:rPr lang="es-ES" sz="1400" dirty="0" err="1"/>
              <a:t>CvLAC</a:t>
            </a:r>
            <a:r>
              <a:rPr lang="es-ES" sz="1400" dirty="0"/>
              <a:t> en línea, que se encuentra en la página</a:t>
            </a:r>
          </a:p>
          <a:p>
            <a:pPr marL="285750" lvl="0" indent="-285750" algn="just">
              <a:spcAft>
                <a:spcPts val="1600"/>
              </a:spcAft>
              <a:buFont typeface="Arial" panose="020B0604020202020204" pitchFamily="34" charset="0"/>
              <a:buChar char="•"/>
            </a:pPr>
            <a:r>
              <a:rPr lang="es-ES" sz="1400" b="1" dirty="0">
                <a:solidFill>
                  <a:schemeClr val="accent3"/>
                </a:solidFill>
              </a:rPr>
              <a:t>PASO 2. </a:t>
            </a:r>
            <a:r>
              <a:rPr lang="es-ES" sz="1400" dirty="0"/>
              <a:t>Ingresar al aplicativo </a:t>
            </a:r>
            <a:r>
              <a:rPr lang="es-ES" sz="1400" dirty="0" err="1"/>
              <a:t>CvLAC</a:t>
            </a:r>
            <a:r>
              <a:rPr lang="es-ES" sz="1400" dirty="0"/>
              <a:t> sus datos, Nombre; documento de identificación, fecha de y la clave.</a:t>
            </a:r>
          </a:p>
          <a:p>
            <a:pPr marL="285750" lvl="0" indent="-285750" algn="just">
              <a:spcAft>
                <a:spcPts val="1600"/>
              </a:spcAft>
              <a:buFont typeface="Arial" panose="020B0604020202020204" pitchFamily="34" charset="0"/>
              <a:buChar char="•"/>
            </a:pPr>
            <a:r>
              <a:rPr lang="es-ES" sz="1400" b="1" dirty="0">
                <a:solidFill>
                  <a:schemeClr val="accent3"/>
                </a:solidFill>
              </a:rPr>
              <a:t>PASO 3. </a:t>
            </a:r>
            <a:r>
              <a:rPr lang="es-ES" sz="1400" dirty="0"/>
              <a:t>Autorizar el uso de datos y certificar la veracidad de la información registrada</a:t>
            </a:r>
          </a:p>
          <a:p>
            <a:pPr marL="0" lvl="0" indent="0" algn="just">
              <a:spcAft>
                <a:spcPts val="1600"/>
              </a:spcAft>
            </a:pPr>
            <a:endParaRPr lang="es-ES" sz="1400" dirty="0"/>
          </a:p>
        </p:txBody>
      </p:sp>
      <p:sp>
        <p:nvSpPr>
          <p:cNvPr id="226" name="Google Shape;226;p35"/>
          <p:cNvSpPr txBox="1">
            <a:spLocks noGrp="1"/>
          </p:cNvSpPr>
          <p:nvPr>
            <p:ph type="title" idx="2"/>
          </p:nvPr>
        </p:nvSpPr>
        <p:spPr>
          <a:xfrm flipH="1">
            <a:off x="0" y="2012850"/>
            <a:ext cx="2893500" cy="111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Pasos de la convocatoria</a:t>
            </a:r>
            <a:endParaRPr sz="2000" dirty="0"/>
          </a:p>
        </p:txBody>
      </p:sp>
    </p:spTree>
    <p:extLst>
      <p:ext uri="{BB962C8B-B14F-4D97-AF65-F5344CB8AC3E}">
        <p14:creationId xmlns:p14="http://schemas.microsoft.com/office/powerpoint/2010/main" val="387688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3214783" y="0"/>
            <a:ext cx="5347325" cy="841800"/>
          </a:xfrm>
          <a:prstGeom prst="rect">
            <a:avLst/>
          </a:prstGeom>
        </p:spPr>
        <p:txBody>
          <a:bodyPr spcFirstLastPara="1" wrap="square" lIns="91425" tIns="91425" rIns="91425" bIns="91425" anchor="t" anchorCtr="0">
            <a:noAutofit/>
          </a:bodyPr>
          <a:lstStyle/>
          <a:p>
            <a:pPr lvl="0"/>
            <a:r>
              <a:rPr lang="es-ES" dirty="0"/>
              <a:t>La convocatoria incluirá los siguientes pasos.</a:t>
            </a:r>
          </a:p>
        </p:txBody>
      </p:sp>
      <p:sp>
        <p:nvSpPr>
          <p:cNvPr id="225" name="Google Shape;225;p35"/>
          <p:cNvSpPr txBox="1">
            <a:spLocks noGrp="1"/>
          </p:cNvSpPr>
          <p:nvPr>
            <p:ph type="subTitle" idx="1"/>
          </p:nvPr>
        </p:nvSpPr>
        <p:spPr>
          <a:xfrm flipH="1">
            <a:off x="3214783" y="1418110"/>
            <a:ext cx="5690226" cy="3476007"/>
          </a:xfrm>
          <a:prstGeom prst="rect">
            <a:avLst/>
          </a:prstGeom>
        </p:spPr>
        <p:txBody>
          <a:bodyPr spcFirstLastPara="1" wrap="square" lIns="91425" tIns="91425" rIns="91425" bIns="91425" anchor="t" anchorCtr="0">
            <a:noAutofit/>
          </a:bodyPr>
          <a:lstStyle/>
          <a:p>
            <a:pPr marL="285750" lvl="0" indent="-285750" algn="just">
              <a:spcAft>
                <a:spcPts val="1600"/>
              </a:spcAft>
              <a:buFont typeface="Arial" panose="020B0604020202020204" pitchFamily="34" charset="0"/>
              <a:buChar char="•"/>
            </a:pPr>
            <a:r>
              <a:rPr lang="es-ES" sz="1400" b="1" dirty="0">
                <a:solidFill>
                  <a:schemeClr val="accent3"/>
                </a:solidFill>
              </a:rPr>
              <a:t>PASO 4. </a:t>
            </a:r>
            <a:r>
              <a:rPr lang="es-ES" sz="1400" dirty="0">
                <a:solidFill>
                  <a:schemeClr val="bg1"/>
                </a:solidFill>
              </a:rPr>
              <a:t>Registrar la institución con la cual existe una vinculación contractual vigente, seleccionando (o registrando una nueva experiencia laboral) en el módulo de “Experiencia profesional” en “Datos generales”.</a:t>
            </a:r>
          </a:p>
          <a:p>
            <a:pPr marL="285750" lvl="0" indent="-285750" algn="just">
              <a:spcAft>
                <a:spcPts val="1600"/>
              </a:spcAft>
              <a:buFont typeface="Arial" panose="020B0604020202020204" pitchFamily="34" charset="0"/>
              <a:buChar char="•"/>
            </a:pPr>
            <a:r>
              <a:rPr lang="es-ES" sz="1400" b="1" dirty="0">
                <a:solidFill>
                  <a:schemeClr val="accent3"/>
                </a:solidFill>
              </a:rPr>
              <a:t>PASO 5. </a:t>
            </a:r>
            <a:r>
              <a:rPr lang="es-ES" sz="1400" dirty="0">
                <a:solidFill>
                  <a:schemeClr val="bg1"/>
                </a:solidFill>
              </a:rPr>
              <a:t>Se visualizará una invitación para la participación en esta Convocatoria; también se visualizará las opciones para “aplicar a la política Género para las Mujeres” y/o “indicar que hace parte de la diáspora”, que no son obligatorias, ni disyuntas. Si va a participar, debe inscribirse seleccionando “SÍ” en el espacio que corresponde y, posteriormente, seleccionar la opción de “Enviar”.</a:t>
            </a:r>
          </a:p>
          <a:p>
            <a:pPr marL="285750" lvl="0" indent="-285750" algn="just">
              <a:spcAft>
                <a:spcPts val="1600"/>
              </a:spcAft>
              <a:buFont typeface="Arial" panose="020B0604020202020204" pitchFamily="34" charset="0"/>
              <a:buChar char="•"/>
            </a:pPr>
            <a:endParaRPr lang="es-ES" sz="1400" dirty="0">
              <a:solidFill>
                <a:schemeClr val="bg1"/>
              </a:solidFill>
            </a:endParaRPr>
          </a:p>
        </p:txBody>
      </p:sp>
      <p:sp>
        <p:nvSpPr>
          <p:cNvPr id="226" name="Google Shape;226;p35"/>
          <p:cNvSpPr txBox="1">
            <a:spLocks noGrp="1"/>
          </p:cNvSpPr>
          <p:nvPr>
            <p:ph type="title" idx="2"/>
          </p:nvPr>
        </p:nvSpPr>
        <p:spPr>
          <a:xfrm flipH="1">
            <a:off x="0" y="2012850"/>
            <a:ext cx="2893500" cy="111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Pasos de la convocatoria</a:t>
            </a:r>
            <a:endParaRPr sz="2000" dirty="0"/>
          </a:p>
        </p:txBody>
      </p:sp>
    </p:spTree>
    <p:extLst>
      <p:ext uri="{BB962C8B-B14F-4D97-AF65-F5344CB8AC3E}">
        <p14:creationId xmlns:p14="http://schemas.microsoft.com/office/powerpoint/2010/main" val="1611081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3214783" y="0"/>
            <a:ext cx="5347325" cy="841800"/>
          </a:xfrm>
          <a:prstGeom prst="rect">
            <a:avLst/>
          </a:prstGeom>
        </p:spPr>
        <p:txBody>
          <a:bodyPr spcFirstLastPara="1" wrap="square" lIns="91425" tIns="91425" rIns="91425" bIns="91425" anchor="t" anchorCtr="0">
            <a:noAutofit/>
          </a:bodyPr>
          <a:lstStyle/>
          <a:p>
            <a:pPr lvl="0"/>
            <a:r>
              <a:rPr lang="es-ES" dirty="0"/>
              <a:t>La convocatoria incluirá los siguientes pasos.</a:t>
            </a:r>
          </a:p>
        </p:txBody>
      </p:sp>
      <p:sp>
        <p:nvSpPr>
          <p:cNvPr id="225" name="Google Shape;225;p35"/>
          <p:cNvSpPr txBox="1">
            <a:spLocks noGrp="1"/>
          </p:cNvSpPr>
          <p:nvPr>
            <p:ph type="subTitle" idx="1"/>
          </p:nvPr>
        </p:nvSpPr>
        <p:spPr>
          <a:xfrm flipH="1">
            <a:off x="3214783" y="1418110"/>
            <a:ext cx="5690226" cy="3476007"/>
          </a:xfrm>
          <a:prstGeom prst="rect">
            <a:avLst/>
          </a:prstGeom>
        </p:spPr>
        <p:txBody>
          <a:bodyPr spcFirstLastPara="1" wrap="square" lIns="91425" tIns="91425" rIns="91425" bIns="91425" anchor="t" anchorCtr="0">
            <a:noAutofit/>
          </a:bodyPr>
          <a:lstStyle/>
          <a:p>
            <a:pPr marL="285750" lvl="0" indent="-285750" algn="just">
              <a:spcAft>
                <a:spcPts val="1600"/>
              </a:spcAft>
              <a:buFont typeface="Arial" panose="020B0604020202020204" pitchFamily="34" charset="0"/>
              <a:buChar char="•"/>
            </a:pPr>
            <a:r>
              <a:rPr lang="es-ES" sz="1400" b="1" dirty="0">
                <a:solidFill>
                  <a:schemeClr val="accent3"/>
                </a:solidFill>
              </a:rPr>
              <a:t>PASO 6. </a:t>
            </a:r>
            <a:r>
              <a:rPr lang="es-ES" sz="1400" dirty="0">
                <a:solidFill>
                  <a:schemeClr val="bg1"/>
                </a:solidFill>
              </a:rPr>
              <a:t>Cuando se lleve a cabo el paso anterior, se autorizará ser parte del proceso de esta Convocatoria. El aplicativo generará un número de inscripción que será el número de seguimiento en el proceso.</a:t>
            </a:r>
          </a:p>
          <a:p>
            <a:pPr marL="285750" lvl="0" indent="-285750" algn="just">
              <a:spcAft>
                <a:spcPts val="1600"/>
              </a:spcAft>
              <a:buFont typeface="Arial" panose="020B0604020202020204" pitchFamily="34" charset="0"/>
              <a:buChar char="•"/>
            </a:pPr>
            <a:endParaRPr lang="es-ES" sz="1400" dirty="0">
              <a:solidFill>
                <a:schemeClr val="bg1"/>
              </a:solidFill>
            </a:endParaRPr>
          </a:p>
          <a:p>
            <a:pPr marL="285750" lvl="0" indent="-285750" algn="just">
              <a:spcAft>
                <a:spcPts val="1600"/>
              </a:spcAft>
              <a:buFont typeface="Arial" panose="020B0604020202020204" pitchFamily="34" charset="0"/>
              <a:buChar char="•"/>
            </a:pPr>
            <a:r>
              <a:rPr lang="es-ES" sz="1200" dirty="0">
                <a:solidFill>
                  <a:schemeClr val="bg1"/>
                </a:solidFill>
              </a:rPr>
              <a:t>Nota 1. Guardar una captura de pantalla con este número para cualquier eventualidad o consulta sobre la participación en el proceso de Reconocimiento de Investigadores.</a:t>
            </a:r>
          </a:p>
          <a:p>
            <a:pPr marL="285750" lvl="0" indent="-285750" algn="just">
              <a:spcAft>
                <a:spcPts val="1600"/>
              </a:spcAft>
              <a:buFont typeface="Arial" panose="020B0604020202020204" pitchFamily="34" charset="0"/>
              <a:buChar char="•"/>
            </a:pPr>
            <a:r>
              <a:rPr lang="es-ES" sz="1200" dirty="0">
                <a:solidFill>
                  <a:schemeClr val="bg1"/>
                </a:solidFill>
              </a:rPr>
              <a:t>Nota 2. En el caso de que el currículo esté vinculado actualmente a un grupo, en el módulo “Participación en grupos de investigación” se visualizará el estado de aval por parte de las instituciones de los grupos en los que está (o ha estado) vinculado.</a:t>
            </a:r>
          </a:p>
          <a:p>
            <a:pPr marL="0" lvl="0" indent="0" algn="just">
              <a:spcAft>
                <a:spcPts val="1600"/>
              </a:spcAft>
            </a:pPr>
            <a:endParaRPr lang="es-ES" sz="1400" dirty="0">
              <a:solidFill>
                <a:schemeClr val="bg1"/>
              </a:solidFill>
            </a:endParaRPr>
          </a:p>
        </p:txBody>
      </p:sp>
      <p:sp>
        <p:nvSpPr>
          <p:cNvPr id="226" name="Google Shape;226;p35"/>
          <p:cNvSpPr txBox="1">
            <a:spLocks noGrp="1"/>
          </p:cNvSpPr>
          <p:nvPr>
            <p:ph type="title" idx="2"/>
          </p:nvPr>
        </p:nvSpPr>
        <p:spPr>
          <a:xfrm flipH="1">
            <a:off x="0" y="2012850"/>
            <a:ext cx="2893500" cy="111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Pasos de la convocatoria</a:t>
            </a:r>
            <a:endParaRPr sz="2000" dirty="0"/>
          </a:p>
        </p:txBody>
      </p:sp>
    </p:spTree>
    <p:extLst>
      <p:ext uri="{BB962C8B-B14F-4D97-AF65-F5344CB8AC3E}">
        <p14:creationId xmlns:p14="http://schemas.microsoft.com/office/powerpoint/2010/main" val="244437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3214783" y="0"/>
            <a:ext cx="5347325" cy="841800"/>
          </a:xfrm>
          <a:prstGeom prst="rect">
            <a:avLst/>
          </a:prstGeom>
        </p:spPr>
        <p:txBody>
          <a:bodyPr spcFirstLastPara="1" wrap="square" lIns="91425" tIns="91425" rIns="91425" bIns="91425" anchor="t" anchorCtr="0">
            <a:noAutofit/>
          </a:bodyPr>
          <a:lstStyle/>
          <a:p>
            <a:pPr lvl="0"/>
            <a:r>
              <a:rPr lang="es-ES" dirty="0"/>
              <a:t>La convocatoria incluirá los siguientes pasos.</a:t>
            </a:r>
          </a:p>
        </p:txBody>
      </p:sp>
      <p:sp>
        <p:nvSpPr>
          <p:cNvPr id="225" name="Google Shape;225;p35"/>
          <p:cNvSpPr txBox="1">
            <a:spLocks noGrp="1"/>
          </p:cNvSpPr>
          <p:nvPr>
            <p:ph type="subTitle" idx="1"/>
          </p:nvPr>
        </p:nvSpPr>
        <p:spPr>
          <a:xfrm flipH="1">
            <a:off x="3214783" y="1392646"/>
            <a:ext cx="5690226" cy="3476007"/>
          </a:xfrm>
          <a:prstGeom prst="rect">
            <a:avLst/>
          </a:prstGeom>
        </p:spPr>
        <p:txBody>
          <a:bodyPr spcFirstLastPara="1" wrap="square" lIns="91425" tIns="91425" rIns="91425" bIns="91425" anchor="t" anchorCtr="0">
            <a:noAutofit/>
          </a:bodyPr>
          <a:lstStyle/>
          <a:p>
            <a:pPr marL="0" lvl="0" indent="0" algn="just">
              <a:spcAft>
                <a:spcPts val="1600"/>
              </a:spcAft>
            </a:pPr>
            <a:r>
              <a:rPr lang="es-ES" sz="1400" b="1" dirty="0"/>
              <a:t>6. </a:t>
            </a:r>
            <a:r>
              <a:rPr lang="es-ES" sz="1400" b="1" dirty="0">
                <a:solidFill>
                  <a:schemeClr val="accent3"/>
                </a:solidFill>
              </a:rPr>
              <a:t>Cierre del período de actualización de información. </a:t>
            </a:r>
            <a:r>
              <a:rPr lang="es-ES" sz="1400" dirty="0"/>
              <a:t>El Ministerio de Ciencia, Tecnología e Innovación procederá al cierre del proceso en la fecha establecida, se levantará un acta y se tomará una copia magnética de seguridad con la información -actualizada a la fecha y hora de cierre de la Convocatoria- de los aplicativos </a:t>
            </a:r>
            <a:r>
              <a:rPr lang="es-ES" sz="1400" dirty="0" err="1"/>
              <a:t>CvLAC</a:t>
            </a:r>
            <a:r>
              <a:rPr lang="es-ES" sz="1400" dirty="0"/>
              <a:t>, </a:t>
            </a:r>
            <a:r>
              <a:rPr lang="es-ES" sz="1400" dirty="0" err="1"/>
              <a:t>GrupLAC</a:t>
            </a:r>
            <a:r>
              <a:rPr lang="es-ES" sz="1400" dirty="0"/>
              <a:t> e </a:t>
            </a:r>
            <a:r>
              <a:rPr lang="es-ES" sz="1400" dirty="0" err="1"/>
              <a:t>InstituLAC</a:t>
            </a:r>
            <a:r>
              <a:rPr lang="es-ES" sz="1400" dirty="0"/>
              <a:t>.</a:t>
            </a:r>
          </a:p>
          <a:p>
            <a:pPr marL="0" lvl="0" indent="0" algn="just">
              <a:spcAft>
                <a:spcPts val="1600"/>
              </a:spcAft>
            </a:pPr>
            <a:r>
              <a:rPr lang="es-ES" sz="1400" b="1" dirty="0"/>
              <a:t>7. </a:t>
            </a:r>
            <a:r>
              <a:rPr lang="es-ES" sz="1400" b="1" dirty="0">
                <a:solidFill>
                  <a:schemeClr val="accent3"/>
                </a:solidFill>
              </a:rPr>
              <a:t>Revisión de los criterios de definición de grupo de investigación </a:t>
            </a:r>
            <a:r>
              <a:rPr lang="es-ES" sz="1400" dirty="0"/>
              <a:t>sobre la información registrada en el aplicativo </a:t>
            </a:r>
            <a:r>
              <a:rPr lang="es-ES" sz="1400" dirty="0" err="1"/>
              <a:t>GrupLAC</a:t>
            </a:r>
            <a:r>
              <a:rPr lang="es-ES" sz="1400" dirty="0"/>
              <a:t>.</a:t>
            </a:r>
          </a:p>
          <a:p>
            <a:pPr marL="0" lvl="0" indent="0" algn="just">
              <a:spcAft>
                <a:spcPts val="1600"/>
              </a:spcAft>
            </a:pPr>
            <a:r>
              <a:rPr lang="es-ES" sz="1400" b="1" dirty="0"/>
              <a:t>8. Revisión de los criterios de tipificación de investigador </a:t>
            </a:r>
            <a:r>
              <a:rPr lang="es-ES" sz="1400" dirty="0"/>
              <a:t>sobre la información registrada en el aplicativo </a:t>
            </a:r>
            <a:r>
              <a:rPr lang="es-ES" sz="1400" dirty="0" err="1"/>
              <a:t>CvLAC</a:t>
            </a:r>
            <a:r>
              <a:rPr lang="es-ES" sz="1400" dirty="0"/>
              <a:t>.</a:t>
            </a:r>
          </a:p>
          <a:p>
            <a:pPr marL="0" lvl="0" indent="0" algn="just">
              <a:spcAft>
                <a:spcPts val="1600"/>
              </a:spcAft>
            </a:pPr>
            <a:r>
              <a:rPr lang="es-ES" sz="1400" b="1" dirty="0"/>
              <a:t>9. </a:t>
            </a:r>
            <a:r>
              <a:rPr lang="es-ES" sz="1400" b="1" dirty="0">
                <a:solidFill>
                  <a:schemeClr val="accent3"/>
                </a:solidFill>
              </a:rPr>
              <a:t>Revisión de los criterios de clasificación de grupo</a:t>
            </a:r>
            <a:r>
              <a:rPr lang="es-ES" sz="1400" dirty="0"/>
              <a:t>, para los grupos que voluntariamente se someten a la clasificación y cumplan los criterios de definición de grupo de investigación.</a:t>
            </a:r>
          </a:p>
        </p:txBody>
      </p:sp>
      <p:sp>
        <p:nvSpPr>
          <p:cNvPr id="226" name="Google Shape;226;p35"/>
          <p:cNvSpPr txBox="1">
            <a:spLocks noGrp="1"/>
          </p:cNvSpPr>
          <p:nvPr>
            <p:ph type="title" idx="2"/>
          </p:nvPr>
        </p:nvSpPr>
        <p:spPr>
          <a:xfrm flipH="1">
            <a:off x="0" y="2012850"/>
            <a:ext cx="2893500" cy="111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Pasos de la convocatoria</a:t>
            </a:r>
            <a:endParaRPr sz="2000" dirty="0"/>
          </a:p>
        </p:txBody>
      </p:sp>
    </p:spTree>
    <p:extLst>
      <p:ext uri="{BB962C8B-B14F-4D97-AF65-F5344CB8AC3E}">
        <p14:creationId xmlns:p14="http://schemas.microsoft.com/office/powerpoint/2010/main" val="437043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3214783" y="0"/>
            <a:ext cx="5347325" cy="841800"/>
          </a:xfrm>
          <a:prstGeom prst="rect">
            <a:avLst/>
          </a:prstGeom>
        </p:spPr>
        <p:txBody>
          <a:bodyPr spcFirstLastPara="1" wrap="square" lIns="91425" tIns="91425" rIns="91425" bIns="91425" anchor="t" anchorCtr="0">
            <a:noAutofit/>
          </a:bodyPr>
          <a:lstStyle/>
          <a:p>
            <a:pPr lvl="0"/>
            <a:r>
              <a:rPr lang="es-ES" dirty="0"/>
              <a:t>La convocatoria incluirá los siguientes pasos.</a:t>
            </a:r>
          </a:p>
        </p:txBody>
      </p:sp>
      <p:sp>
        <p:nvSpPr>
          <p:cNvPr id="225" name="Google Shape;225;p35"/>
          <p:cNvSpPr txBox="1">
            <a:spLocks noGrp="1"/>
          </p:cNvSpPr>
          <p:nvPr>
            <p:ph type="subTitle" idx="1"/>
          </p:nvPr>
        </p:nvSpPr>
        <p:spPr>
          <a:xfrm flipH="1">
            <a:off x="3214783" y="1392646"/>
            <a:ext cx="5690226" cy="3476007"/>
          </a:xfrm>
          <a:prstGeom prst="rect">
            <a:avLst/>
          </a:prstGeom>
        </p:spPr>
        <p:txBody>
          <a:bodyPr spcFirstLastPara="1" wrap="square" lIns="91425" tIns="91425" rIns="91425" bIns="91425" anchor="t" anchorCtr="0">
            <a:noAutofit/>
          </a:bodyPr>
          <a:lstStyle/>
          <a:p>
            <a:pPr marL="0" lvl="0" indent="0" algn="just">
              <a:spcAft>
                <a:spcPts val="1600"/>
              </a:spcAft>
            </a:pPr>
            <a:r>
              <a:rPr lang="es-ES" sz="1400" b="1" dirty="0"/>
              <a:t>10. </a:t>
            </a:r>
            <a:r>
              <a:rPr lang="es-ES" sz="1400" b="1" dirty="0">
                <a:solidFill>
                  <a:schemeClr val="accent3"/>
                </a:solidFill>
              </a:rPr>
              <a:t>Publicación de los resultados preliminares</a:t>
            </a:r>
            <a:r>
              <a:rPr lang="es-ES" sz="1400" dirty="0"/>
              <a:t> de los grupos colombianos de investigación, desarrollo tecnológico o de Innovación reconocidos (y clasificados) y de los investigadores reconocidos del SNCTI.</a:t>
            </a:r>
          </a:p>
          <a:p>
            <a:pPr marL="0" lvl="0" indent="0" algn="just">
              <a:spcAft>
                <a:spcPts val="1600"/>
              </a:spcAft>
            </a:pPr>
            <a:r>
              <a:rPr lang="es-ES" sz="1400" b="1" dirty="0"/>
              <a:t>11. </a:t>
            </a:r>
            <a:r>
              <a:rPr lang="es-ES" sz="1400" dirty="0"/>
              <a:t>Apertura de un </a:t>
            </a:r>
            <a:r>
              <a:rPr lang="es-ES" sz="1400" b="1" dirty="0">
                <a:solidFill>
                  <a:schemeClr val="accent3"/>
                </a:solidFill>
              </a:rPr>
              <a:t>período de tres (3) días hábiles</a:t>
            </a:r>
            <a:r>
              <a:rPr lang="es-ES" sz="1400" dirty="0"/>
              <a:t> a partir de la publicación de los resultados preliminares de la convocatoria para la presentación de eventuales </a:t>
            </a:r>
            <a:r>
              <a:rPr lang="es-ES" sz="1400" b="1" dirty="0">
                <a:solidFill>
                  <a:schemeClr val="accent3"/>
                </a:solidFill>
              </a:rPr>
              <a:t>solicitudes o aclaraciones</a:t>
            </a:r>
            <a:r>
              <a:rPr lang="es-ES" sz="1400" dirty="0"/>
              <a:t>, a través de los aplicativos.</a:t>
            </a:r>
          </a:p>
          <a:p>
            <a:pPr marL="0" lvl="0" indent="0" algn="just">
              <a:spcAft>
                <a:spcPts val="1600"/>
              </a:spcAft>
            </a:pPr>
            <a:r>
              <a:rPr lang="es-ES" sz="1400" b="1" dirty="0"/>
              <a:t>12. </a:t>
            </a:r>
            <a:r>
              <a:rPr lang="es-ES" sz="1400" b="1" dirty="0">
                <a:solidFill>
                  <a:schemeClr val="accent3"/>
                </a:solidFill>
              </a:rPr>
              <a:t>Revisión de las solicitudes o aclaraciones</a:t>
            </a:r>
            <a:r>
              <a:rPr lang="es-ES" sz="1400" dirty="0"/>
              <a:t>, realizadas a través de los aplicativos </a:t>
            </a:r>
            <a:r>
              <a:rPr lang="es-ES" sz="1400" dirty="0" err="1"/>
              <a:t>CvLAC</a:t>
            </a:r>
            <a:r>
              <a:rPr lang="es-ES" sz="1400" dirty="0"/>
              <a:t> y </a:t>
            </a:r>
            <a:r>
              <a:rPr lang="es-ES" sz="1400" dirty="0" err="1"/>
              <a:t>GrupLAC</a:t>
            </a:r>
            <a:r>
              <a:rPr lang="es-ES" sz="1400" dirty="0"/>
              <a:t>. </a:t>
            </a:r>
          </a:p>
          <a:p>
            <a:pPr marL="0" lvl="0" indent="0" algn="just">
              <a:spcAft>
                <a:spcPts val="1600"/>
              </a:spcAft>
            </a:pPr>
            <a:r>
              <a:rPr lang="es-ES" sz="1400" b="1" dirty="0"/>
              <a:t>13. </a:t>
            </a:r>
            <a:r>
              <a:rPr lang="es-ES" sz="1400" dirty="0"/>
              <a:t>En el </a:t>
            </a:r>
            <a:r>
              <a:rPr lang="es-ES" sz="1400" b="1" dirty="0">
                <a:solidFill>
                  <a:schemeClr val="accent3"/>
                </a:solidFill>
              </a:rPr>
              <a:t>caso de encontrar en las solicitudes o aclaraciones</a:t>
            </a:r>
            <a:r>
              <a:rPr lang="es-ES" sz="1400" dirty="0"/>
              <a:t>, errores en el proceso, se procede como sigue.</a:t>
            </a:r>
          </a:p>
        </p:txBody>
      </p:sp>
      <p:sp>
        <p:nvSpPr>
          <p:cNvPr id="226" name="Google Shape;226;p35"/>
          <p:cNvSpPr txBox="1">
            <a:spLocks noGrp="1"/>
          </p:cNvSpPr>
          <p:nvPr>
            <p:ph type="title" idx="2"/>
          </p:nvPr>
        </p:nvSpPr>
        <p:spPr>
          <a:xfrm flipH="1">
            <a:off x="0" y="2012850"/>
            <a:ext cx="2893500" cy="111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Pasos de la convocatoria</a:t>
            </a:r>
            <a:endParaRPr sz="2000" dirty="0"/>
          </a:p>
        </p:txBody>
      </p:sp>
    </p:spTree>
    <p:extLst>
      <p:ext uri="{BB962C8B-B14F-4D97-AF65-F5344CB8AC3E}">
        <p14:creationId xmlns:p14="http://schemas.microsoft.com/office/powerpoint/2010/main" val="2916809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3214783" y="0"/>
            <a:ext cx="5347325" cy="841800"/>
          </a:xfrm>
          <a:prstGeom prst="rect">
            <a:avLst/>
          </a:prstGeom>
        </p:spPr>
        <p:txBody>
          <a:bodyPr spcFirstLastPara="1" wrap="square" lIns="91425" tIns="91425" rIns="91425" bIns="91425" anchor="t" anchorCtr="0">
            <a:noAutofit/>
          </a:bodyPr>
          <a:lstStyle/>
          <a:p>
            <a:pPr lvl="0"/>
            <a:r>
              <a:rPr lang="es-ES" dirty="0"/>
              <a:t>La convocatoria incluirá los siguientes pasos.</a:t>
            </a:r>
          </a:p>
        </p:txBody>
      </p:sp>
      <p:sp>
        <p:nvSpPr>
          <p:cNvPr id="225" name="Google Shape;225;p35"/>
          <p:cNvSpPr txBox="1">
            <a:spLocks noGrp="1"/>
          </p:cNvSpPr>
          <p:nvPr>
            <p:ph type="subTitle" idx="1"/>
          </p:nvPr>
        </p:nvSpPr>
        <p:spPr>
          <a:xfrm flipH="1">
            <a:off x="3214783" y="1392646"/>
            <a:ext cx="5690226" cy="3476007"/>
          </a:xfrm>
          <a:prstGeom prst="rect">
            <a:avLst/>
          </a:prstGeom>
        </p:spPr>
        <p:txBody>
          <a:bodyPr spcFirstLastPara="1" wrap="square" lIns="91425" tIns="91425" rIns="91425" bIns="91425" anchor="t" anchorCtr="0">
            <a:noAutofit/>
          </a:bodyPr>
          <a:lstStyle/>
          <a:p>
            <a:pPr marL="285750" lvl="0" indent="-285750" algn="just">
              <a:spcAft>
                <a:spcPts val="1600"/>
              </a:spcAft>
              <a:buFont typeface="Arial" panose="020B0604020202020204" pitchFamily="34" charset="0"/>
              <a:buChar char="•"/>
            </a:pPr>
            <a:r>
              <a:rPr lang="es-ES" sz="1100" b="1" dirty="0"/>
              <a:t>a. </a:t>
            </a:r>
            <a:r>
              <a:rPr lang="es-ES" sz="1100" dirty="0"/>
              <a:t>Realizar las correcciones en el proceso.</a:t>
            </a:r>
          </a:p>
          <a:p>
            <a:pPr marL="285750" lvl="0" indent="-285750" algn="just">
              <a:spcAft>
                <a:spcPts val="1600"/>
              </a:spcAft>
              <a:buFont typeface="Arial" panose="020B0604020202020204" pitchFamily="34" charset="0"/>
              <a:buChar char="•"/>
            </a:pPr>
            <a:r>
              <a:rPr lang="es-ES" sz="1100" b="1" dirty="0"/>
              <a:t>b. </a:t>
            </a:r>
            <a:r>
              <a:rPr lang="es-ES" sz="1100" dirty="0"/>
              <a:t>Revisión de los criterios de definición de grupo de investigación sobre la información registrada en el aplicativo </a:t>
            </a:r>
            <a:r>
              <a:rPr lang="es-ES" sz="1100" dirty="0" err="1"/>
              <a:t>GrupLAC</a:t>
            </a:r>
            <a:r>
              <a:rPr lang="es-ES" sz="1100" dirty="0"/>
              <a:t>.</a:t>
            </a:r>
          </a:p>
          <a:p>
            <a:pPr marL="285750" lvl="0" indent="-285750" algn="just">
              <a:spcAft>
                <a:spcPts val="1600"/>
              </a:spcAft>
              <a:buFont typeface="Arial" panose="020B0604020202020204" pitchFamily="34" charset="0"/>
              <a:buChar char="•"/>
            </a:pPr>
            <a:r>
              <a:rPr lang="es-ES" sz="1100" b="1" dirty="0"/>
              <a:t>c. </a:t>
            </a:r>
            <a:r>
              <a:rPr lang="es-ES" sz="1100" dirty="0"/>
              <a:t>Revisión de los criterios de tipificación de investigador sobre la información registrada en el aplicativo </a:t>
            </a:r>
            <a:r>
              <a:rPr lang="es-ES" sz="1100" dirty="0" err="1"/>
              <a:t>CvLAC</a:t>
            </a:r>
            <a:r>
              <a:rPr lang="es-ES" sz="1100" dirty="0"/>
              <a:t>.</a:t>
            </a:r>
          </a:p>
          <a:p>
            <a:pPr marL="285750" lvl="0" indent="-285750" algn="just">
              <a:spcAft>
                <a:spcPts val="1600"/>
              </a:spcAft>
              <a:buFont typeface="Arial" panose="020B0604020202020204" pitchFamily="34" charset="0"/>
              <a:buChar char="•"/>
            </a:pPr>
            <a:r>
              <a:rPr lang="es-ES" sz="1100" b="1" dirty="0"/>
              <a:t>d. </a:t>
            </a:r>
            <a:r>
              <a:rPr lang="es-ES" sz="1100" dirty="0"/>
              <a:t>Revisión de los criterios de clasificación de grupo, para los grupos que voluntariamente se someten a la clasificación y cumplan los criterios de definición de grupo de investigación.</a:t>
            </a:r>
          </a:p>
          <a:p>
            <a:pPr marL="0" lvl="0" indent="0" algn="just">
              <a:spcAft>
                <a:spcPts val="1600"/>
              </a:spcAft>
            </a:pPr>
            <a:r>
              <a:rPr lang="es-ES" sz="1400" b="1" dirty="0"/>
              <a:t>14. </a:t>
            </a:r>
            <a:r>
              <a:rPr lang="es-ES" sz="1400" b="1" dirty="0">
                <a:solidFill>
                  <a:schemeClr val="accent3"/>
                </a:solidFill>
              </a:rPr>
              <a:t>Cálculo de los límites estadísticos de los cuartiles</a:t>
            </a:r>
            <a:r>
              <a:rPr lang="es-ES" sz="1400" dirty="0"/>
              <a:t> de los perfiles de producción y los perfiles de integrantes para los grupos.</a:t>
            </a:r>
          </a:p>
          <a:p>
            <a:pPr marL="0" lvl="0" indent="0" algn="just">
              <a:spcAft>
                <a:spcPts val="1600"/>
              </a:spcAft>
            </a:pPr>
            <a:r>
              <a:rPr lang="es-ES" sz="1400" b="1" dirty="0"/>
              <a:t>15. </a:t>
            </a:r>
            <a:r>
              <a:rPr lang="es-ES" sz="1400" b="1" dirty="0">
                <a:solidFill>
                  <a:schemeClr val="accent3"/>
                </a:solidFill>
              </a:rPr>
              <a:t>Actualización de los perfiles de producción y los perfiles de integrantes para los grupos.</a:t>
            </a:r>
          </a:p>
        </p:txBody>
      </p:sp>
      <p:sp>
        <p:nvSpPr>
          <p:cNvPr id="226" name="Google Shape;226;p35"/>
          <p:cNvSpPr txBox="1">
            <a:spLocks noGrp="1"/>
          </p:cNvSpPr>
          <p:nvPr>
            <p:ph type="title" idx="2"/>
          </p:nvPr>
        </p:nvSpPr>
        <p:spPr>
          <a:xfrm flipH="1">
            <a:off x="0" y="2012850"/>
            <a:ext cx="2893500" cy="111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Pasos de la convocatoria</a:t>
            </a:r>
            <a:endParaRPr sz="2000" dirty="0"/>
          </a:p>
        </p:txBody>
      </p:sp>
    </p:spTree>
    <p:extLst>
      <p:ext uri="{BB962C8B-B14F-4D97-AF65-F5344CB8AC3E}">
        <p14:creationId xmlns:p14="http://schemas.microsoft.com/office/powerpoint/2010/main" val="779210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3214783" y="0"/>
            <a:ext cx="5347325" cy="841800"/>
          </a:xfrm>
          <a:prstGeom prst="rect">
            <a:avLst/>
          </a:prstGeom>
        </p:spPr>
        <p:txBody>
          <a:bodyPr spcFirstLastPara="1" wrap="square" lIns="91425" tIns="91425" rIns="91425" bIns="91425" anchor="t" anchorCtr="0">
            <a:noAutofit/>
          </a:bodyPr>
          <a:lstStyle/>
          <a:p>
            <a:pPr lvl="0"/>
            <a:r>
              <a:rPr lang="es-ES" dirty="0"/>
              <a:t>La convocatoria incluirá los siguientes pasos.</a:t>
            </a:r>
          </a:p>
        </p:txBody>
      </p:sp>
      <p:sp>
        <p:nvSpPr>
          <p:cNvPr id="225" name="Google Shape;225;p35"/>
          <p:cNvSpPr txBox="1">
            <a:spLocks noGrp="1"/>
          </p:cNvSpPr>
          <p:nvPr>
            <p:ph type="subTitle" idx="1"/>
          </p:nvPr>
        </p:nvSpPr>
        <p:spPr>
          <a:xfrm flipH="1">
            <a:off x="3214783" y="1278346"/>
            <a:ext cx="5690226" cy="3792418"/>
          </a:xfrm>
          <a:prstGeom prst="rect">
            <a:avLst/>
          </a:prstGeom>
        </p:spPr>
        <p:txBody>
          <a:bodyPr spcFirstLastPara="1" wrap="square" lIns="91425" tIns="91425" rIns="91425" bIns="91425" anchor="t" anchorCtr="0">
            <a:noAutofit/>
          </a:bodyPr>
          <a:lstStyle/>
          <a:p>
            <a:pPr marL="0" lvl="0" indent="0" algn="just">
              <a:spcAft>
                <a:spcPts val="1600"/>
              </a:spcAft>
            </a:pPr>
            <a:r>
              <a:rPr lang="es-ES" sz="1400" b="1" dirty="0"/>
              <a:t>16. </a:t>
            </a:r>
            <a:r>
              <a:rPr lang="es-ES" sz="1400" b="1" dirty="0">
                <a:solidFill>
                  <a:schemeClr val="accent3"/>
                </a:solidFill>
              </a:rPr>
              <a:t>Respuesta a las aclaraciones realizadas </a:t>
            </a:r>
            <a:r>
              <a:rPr lang="es-ES" sz="1400" dirty="0"/>
              <a:t>por la comunidad participante del proceso de medición de Grupos de Investigación, Desarrollo Tecnológico o de Innovación e Investigadores, en los aplicativos </a:t>
            </a:r>
            <a:r>
              <a:rPr lang="es-ES" sz="1400" dirty="0" err="1"/>
              <a:t>CvLAC</a:t>
            </a:r>
            <a:r>
              <a:rPr lang="es-ES" sz="1400" dirty="0"/>
              <a:t> y </a:t>
            </a:r>
            <a:r>
              <a:rPr lang="es-ES" sz="1400" dirty="0" err="1"/>
              <a:t>GrupLAC</a:t>
            </a:r>
            <a:r>
              <a:rPr lang="es-ES" sz="1400" dirty="0"/>
              <a:t>, en las fechas y tiempos establecidos para tal fin en los términos de referencia de la convocatoria-</a:t>
            </a:r>
          </a:p>
          <a:p>
            <a:pPr marL="0" lvl="0" indent="0" algn="just">
              <a:spcAft>
                <a:spcPts val="1600"/>
              </a:spcAft>
            </a:pPr>
            <a:r>
              <a:rPr lang="es-ES" sz="1400" b="1" dirty="0"/>
              <a:t>17. </a:t>
            </a:r>
            <a:r>
              <a:rPr lang="es-ES" sz="1400" b="1" dirty="0">
                <a:solidFill>
                  <a:schemeClr val="accent3"/>
                </a:solidFill>
              </a:rPr>
              <a:t>Publicación de la lista </a:t>
            </a:r>
            <a:r>
              <a:rPr lang="es-ES" sz="1400" dirty="0"/>
              <a:t>de los Grupos colombianos de Investigación, Desarrollo Tecnológico e Innovación reconocidos y de los límites estadísticos de los cuartiles de los perfiles de producción y perfiles de integrantes, en el portal web de </a:t>
            </a:r>
            <a:r>
              <a:rPr lang="es-ES" sz="1400" dirty="0" err="1"/>
              <a:t>Minciencias</a:t>
            </a:r>
            <a:r>
              <a:rPr lang="es-ES" sz="1400" dirty="0"/>
              <a:t>.</a:t>
            </a:r>
          </a:p>
          <a:p>
            <a:pPr marL="0" lvl="0" indent="0" algn="just">
              <a:spcAft>
                <a:spcPts val="1600"/>
              </a:spcAft>
            </a:pPr>
            <a:r>
              <a:rPr lang="es-ES" sz="1400" b="1" dirty="0"/>
              <a:t>18. </a:t>
            </a:r>
            <a:r>
              <a:rPr lang="es-ES" sz="1400" dirty="0"/>
              <a:t>Publicación de la categoría de grupos de investigación que se sometieron de manera voluntaria a la clasificación.</a:t>
            </a:r>
          </a:p>
          <a:p>
            <a:pPr marL="0" lvl="0" indent="0" algn="just">
              <a:spcAft>
                <a:spcPts val="1600"/>
              </a:spcAft>
            </a:pPr>
            <a:r>
              <a:rPr lang="es-ES" sz="1400" b="1" dirty="0"/>
              <a:t>19. </a:t>
            </a:r>
            <a:r>
              <a:rPr lang="es-ES" sz="1400" dirty="0"/>
              <a:t>Publicación de los investigadores reconocidos del SNCTI.</a:t>
            </a:r>
          </a:p>
        </p:txBody>
      </p:sp>
      <p:sp>
        <p:nvSpPr>
          <p:cNvPr id="226" name="Google Shape;226;p35"/>
          <p:cNvSpPr txBox="1">
            <a:spLocks noGrp="1"/>
          </p:cNvSpPr>
          <p:nvPr>
            <p:ph type="title" idx="2"/>
          </p:nvPr>
        </p:nvSpPr>
        <p:spPr>
          <a:xfrm flipH="1">
            <a:off x="0" y="2012850"/>
            <a:ext cx="2893500" cy="111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Pasos de la convocatoria</a:t>
            </a:r>
            <a:endParaRPr sz="2000" dirty="0"/>
          </a:p>
        </p:txBody>
      </p:sp>
    </p:spTree>
    <p:extLst>
      <p:ext uri="{BB962C8B-B14F-4D97-AF65-F5344CB8AC3E}">
        <p14:creationId xmlns:p14="http://schemas.microsoft.com/office/powerpoint/2010/main" val="1234736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body" idx="1"/>
          </p:nvPr>
        </p:nvSpPr>
        <p:spPr>
          <a:xfrm>
            <a:off x="3365500" y="336975"/>
            <a:ext cx="5298900" cy="4469700"/>
          </a:xfrm>
          <a:prstGeom prst="rect">
            <a:avLst/>
          </a:prstGeom>
        </p:spPr>
        <p:txBody>
          <a:bodyPr spcFirstLastPara="1" wrap="square" lIns="91425" tIns="91425" rIns="91425" bIns="91425" anchor="ctr" anchorCtr="0">
            <a:noAutofit/>
          </a:bodyPr>
          <a:lstStyle/>
          <a:p>
            <a:pPr marL="0" lvl="0" indent="0" algn="just">
              <a:buNone/>
            </a:pPr>
            <a:r>
              <a:rPr lang="es-ES" sz="1800" b="1" dirty="0"/>
              <a:t>¿Qué propósito tiene la convocatoria para el reconocimiento de grupos e investigadores?</a:t>
            </a:r>
          </a:p>
          <a:p>
            <a:pPr marL="0" lvl="0" indent="0" algn="just">
              <a:buNone/>
            </a:pPr>
            <a:endParaRPr lang="en" sz="1800" b="1" dirty="0"/>
          </a:p>
          <a:p>
            <a:pPr marL="0" lvl="0" indent="0" algn="just" rtl="0">
              <a:spcBef>
                <a:spcPts val="0"/>
              </a:spcBef>
              <a:spcAft>
                <a:spcPts val="0"/>
              </a:spcAft>
              <a:buNone/>
            </a:pPr>
            <a:endParaRPr lang="en" sz="1800" b="1" dirty="0"/>
          </a:p>
          <a:p>
            <a:pPr marL="0" lvl="0" indent="0" algn="just" rtl="0">
              <a:spcBef>
                <a:spcPts val="0"/>
              </a:spcBef>
              <a:spcAft>
                <a:spcPts val="0"/>
              </a:spcAft>
              <a:buNone/>
            </a:pPr>
            <a:r>
              <a:rPr lang="en" sz="1800" b="1" dirty="0"/>
              <a:t>Objetivo: </a:t>
            </a:r>
          </a:p>
          <a:p>
            <a:pPr marL="0" lvl="0" indent="0" algn="just">
              <a:buNone/>
            </a:pPr>
            <a:endParaRPr lang="es-ES" sz="1800" dirty="0"/>
          </a:p>
          <a:p>
            <a:pPr marL="0" lvl="0" indent="0" algn="just">
              <a:buNone/>
            </a:pPr>
            <a:endParaRPr lang="es-ES" sz="1800" dirty="0"/>
          </a:p>
          <a:p>
            <a:pPr marL="0" lvl="0" indent="0" algn="just">
              <a:buNone/>
            </a:pPr>
            <a:r>
              <a:rPr lang="es-ES" sz="1800" dirty="0"/>
              <a:t>Actualizar la información proveniente de los Grupos de Investigación, Desarrollo Tecnológico o de Innovación y los investigadores del país, sus actividades y los resultados logrados para generar conocimiento sobre las capacidades, fortalezas, debilidades y potencialidades de quienes integran el SNCTI. </a:t>
            </a:r>
          </a:p>
          <a:p>
            <a:pPr marL="0" lvl="0" indent="0" algn="just" rtl="0">
              <a:spcBef>
                <a:spcPts val="0"/>
              </a:spcBef>
              <a:spcAft>
                <a:spcPts val="0"/>
              </a:spcAft>
              <a:buNone/>
            </a:pPr>
            <a:endParaRPr sz="1800" dirty="0"/>
          </a:p>
        </p:txBody>
      </p:sp>
      <p:sp>
        <p:nvSpPr>
          <p:cNvPr id="175" name="Google Shape;175;p29"/>
          <p:cNvSpPr txBox="1">
            <a:spLocks noGrp="1"/>
          </p:cNvSpPr>
          <p:nvPr>
            <p:ph type="title"/>
          </p:nvPr>
        </p:nvSpPr>
        <p:spPr>
          <a:xfrm>
            <a:off x="124692" y="1712250"/>
            <a:ext cx="2507484" cy="1719000"/>
          </a:xfrm>
          <a:prstGeom prst="rect">
            <a:avLst/>
          </a:prstGeom>
        </p:spPr>
        <p:txBody>
          <a:bodyPr spcFirstLastPara="1" wrap="square" lIns="91425" tIns="91425" rIns="91425" bIns="91425" anchor="ctr" anchorCtr="0">
            <a:noAutofit/>
          </a:bodyPr>
          <a:lstStyle/>
          <a:p>
            <a:pPr lvl="0"/>
            <a:r>
              <a:rPr lang="es-ES" sz="2400" dirty="0"/>
              <a:t>Propósito</a:t>
            </a:r>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flipH="1">
            <a:off x="3214783" y="0"/>
            <a:ext cx="5347325" cy="841800"/>
          </a:xfrm>
          <a:prstGeom prst="rect">
            <a:avLst/>
          </a:prstGeom>
        </p:spPr>
        <p:txBody>
          <a:bodyPr spcFirstLastPara="1" wrap="square" lIns="91425" tIns="91425" rIns="91425" bIns="91425" anchor="t" anchorCtr="0">
            <a:noAutofit/>
          </a:bodyPr>
          <a:lstStyle/>
          <a:p>
            <a:pPr lvl="0"/>
            <a:r>
              <a:rPr lang="es-ES" dirty="0"/>
              <a:t>La convocatoria incluirá los siguientes pasos.</a:t>
            </a:r>
          </a:p>
        </p:txBody>
      </p:sp>
      <p:sp>
        <p:nvSpPr>
          <p:cNvPr id="225" name="Google Shape;225;p35"/>
          <p:cNvSpPr txBox="1">
            <a:spLocks noGrp="1"/>
          </p:cNvSpPr>
          <p:nvPr>
            <p:ph type="subTitle" idx="1"/>
          </p:nvPr>
        </p:nvSpPr>
        <p:spPr>
          <a:xfrm flipH="1">
            <a:off x="3214783" y="1351082"/>
            <a:ext cx="5690226" cy="3792418"/>
          </a:xfrm>
          <a:prstGeom prst="rect">
            <a:avLst/>
          </a:prstGeom>
        </p:spPr>
        <p:txBody>
          <a:bodyPr spcFirstLastPara="1" wrap="square" lIns="91425" tIns="91425" rIns="91425" bIns="91425" anchor="t" anchorCtr="0">
            <a:noAutofit/>
          </a:bodyPr>
          <a:lstStyle/>
          <a:p>
            <a:pPr marL="0" lvl="0" indent="0" algn="just">
              <a:spcAft>
                <a:spcPts val="1600"/>
              </a:spcAft>
            </a:pPr>
            <a:r>
              <a:rPr lang="es-ES" sz="1400" b="1" dirty="0"/>
              <a:t>20. </a:t>
            </a:r>
            <a:r>
              <a:rPr lang="es-ES" sz="1400" b="1" dirty="0">
                <a:solidFill>
                  <a:schemeClr val="accent3"/>
                </a:solidFill>
              </a:rPr>
              <a:t>Se harán visibles en la Plataforma </a:t>
            </a:r>
            <a:r>
              <a:rPr lang="es-ES" sz="1400" b="1" dirty="0" err="1">
                <a:solidFill>
                  <a:schemeClr val="accent3"/>
                </a:solidFill>
              </a:rPr>
              <a:t>SCienTI</a:t>
            </a:r>
            <a:r>
              <a:rPr lang="es-ES" sz="1400" b="1" dirty="0">
                <a:solidFill>
                  <a:schemeClr val="accent3"/>
                </a:solidFill>
              </a:rPr>
              <a:t> </a:t>
            </a:r>
            <a:r>
              <a:rPr lang="es-ES" sz="1400" dirty="0"/>
              <a:t>- Sólo serán visibles los grupos que cumplan con la definición de grupo; aquellos grupos que para esta ocasión no cumplan con los criterios de la definición, dejarán de ser visibles en la Plataforma, sin embargo, seguirán teniendo acceso a su información para actualizarla o corregirla.</a:t>
            </a:r>
          </a:p>
          <a:p>
            <a:pPr marL="0" lvl="0" indent="0" algn="just">
              <a:spcAft>
                <a:spcPts val="1600"/>
              </a:spcAft>
            </a:pPr>
            <a:r>
              <a:rPr lang="es-ES" sz="1400" b="1" dirty="0"/>
              <a:t>21. </a:t>
            </a:r>
            <a:r>
              <a:rPr lang="es-ES" sz="1400" b="1" dirty="0">
                <a:solidFill>
                  <a:schemeClr val="accent3"/>
                </a:solidFill>
              </a:rPr>
              <a:t>Se harán visibles en la Plataforma </a:t>
            </a:r>
            <a:r>
              <a:rPr lang="es-ES" sz="1400" b="1" dirty="0" err="1">
                <a:solidFill>
                  <a:schemeClr val="accent3"/>
                </a:solidFill>
              </a:rPr>
              <a:t>SCienTI</a:t>
            </a:r>
            <a:r>
              <a:rPr lang="es-ES" sz="1400" b="1" dirty="0">
                <a:solidFill>
                  <a:schemeClr val="accent3"/>
                </a:solidFill>
              </a:rPr>
              <a:t> - Colombia los currículos certificados y avalados </a:t>
            </a:r>
            <a:r>
              <a:rPr lang="es-ES" sz="1400" dirty="0"/>
              <a:t>para participar de la Convocatoria.</a:t>
            </a:r>
          </a:p>
          <a:p>
            <a:pPr marL="0" lvl="0" indent="0" algn="just">
              <a:spcAft>
                <a:spcPts val="1600"/>
              </a:spcAft>
            </a:pPr>
            <a:r>
              <a:rPr lang="es-ES" sz="1400" b="1" dirty="0"/>
              <a:t>22. </a:t>
            </a:r>
            <a:r>
              <a:rPr lang="es-ES" sz="1400" dirty="0"/>
              <a:t>Posterior a la publicación de los resultados, el Ministerio de Ciencia, Tecnología e Innovación, podrá </a:t>
            </a:r>
            <a:r>
              <a:rPr lang="es-ES" sz="1400" b="1" dirty="0">
                <a:solidFill>
                  <a:schemeClr val="accent3"/>
                </a:solidFill>
              </a:rPr>
              <a:t>realizar auditorías sobre la información registrada</a:t>
            </a:r>
            <a:r>
              <a:rPr lang="es-ES" sz="1400" dirty="0"/>
              <a:t> y los soportes que reposan en archivo de depósito de evidencias físicas o digitales</a:t>
            </a:r>
          </a:p>
        </p:txBody>
      </p:sp>
      <p:sp>
        <p:nvSpPr>
          <p:cNvPr id="226" name="Google Shape;226;p35"/>
          <p:cNvSpPr txBox="1">
            <a:spLocks noGrp="1"/>
          </p:cNvSpPr>
          <p:nvPr>
            <p:ph type="title" idx="2"/>
          </p:nvPr>
        </p:nvSpPr>
        <p:spPr>
          <a:xfrm flipH="1">
            <a:off x="0" y="2012850"/>
            <a:ext cx="2893500" cy="111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Pasos de la convocatoria</a:t>
            </a:r>
            <a:endParaRPr sz="2000" dirty="0"/>
          </a:p>
        </p:txBody>
      </p:sp>
    </p:spTree>
    <p:extLst>
      <p:ext uri="{BB962C8B-B14F-4D97-AF65-F5344CB8AC3E}">
        <p14:creationId xmlns:p14="http://schemas.microsoft.com/office/powerpoint/2010/main" val="1581724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555914" y="-74525"/>
            <a:ext cx="8032172" cy="2177700"/>
          </a:xfrm>
          <a:prstGeom prst="rect">
            <a:avLst/>
          </a:prstGeom>
        </p:spPr>
        <p:txBody>
          <a:bodyPr spcFirstLastPara="1" wrap="square" lIns="91425" tIns="91425" rIns="91425" bIns="91425" anchor="ctr" anchorCtr="0">
            <a:noAutofit/>
          </a:bodyPr>
          <a:lstStyle/>
          <a:p>
            <a:pPr lvl="0"/>
            <a:r>
              <a:rPr lang="es-ES" sz="4000" dirty="0"/>
              <a:t>Política Pública de equidad de Género para las Mujer</a:t>
            </a:r>
            <a:endParaRPr sz="4000" dirty="0"/>
          </a:p>
        </p:txBody>
      </p:sp>
      <p:sp>
        <p:nvSpPr>
          <p:cNvPr id="198" name="Google Shape;198;p31"/>
          <p:cNvSpPr txBox="1">
            <a:spLocks noGrp="1"/>
          </p:cNvSpPr>
          <p:nvPr>
            <p:ph type="subTitle" idx="1"/>
          </p:nvPr>
        </p:nvSpPr>
        <p:spPr>
          <a:xfrm>
            <a:off x="285750" y="2385518"/>
            <a:ext cx="8572500" cy="2394300"/>
          </a:xfrm>
          <a:prstGeom prst="rect">
            <a:avLst/>
          </a:prstGeom>
        </p:spPr>
        <p:txBody>
          <a:bodyPr spcFirstLastPara="1" wrap="square" lIns="91425" tIns="91425" rIns="91425" bIns="91425" anchor="ctr" anchorCtr="0">
            <a:noAutofit/>
          </a:bodyPr>
          <a:lstStyle/>
          <a:p>
            <a:pPr marL="0" lvl="0" indent="0" algn="just"/>
            <a:r>
              <a:rPr lang="es-ES" dirty="0"/>
              <a:t>Atendiendo las recomendaciones del CONPES 408056 - “</a:t>
            </a:r>
            <a:r>
              <a:rPr lang="es-ES" b="1" dirty="0"/>
              <a:t>Política Pública de equidad de Género para las Mujeres: Hacia el desarrollo Sostenible del País</a:t>
            </a:r>
            <a:r>
              <a:rPr lang="es-ES" dirty="0"/>
              <a:t>”, respecto de las iniciativas para el fomento y participación en actividades y procesos de investigación, en lo que tiene que ver con cambios en términos de referencia para otorgar puntajes adicionales a mujeres; </a:t>
            </a:r>
            <a:r>
              <a:rPr lang="es-ES" b="1" dirty="0"/>
              <a:t>se incluirá una ventana de observación diferenciada para la evaluación de hojas de vida </a:t>
            </a:r>
            <a:r>
              <a:rPr lang="es-ES" dirty="0"/>
              <a:t>(dos [2] años adicionales, contados desde el primero de enero de 2017) aplicable a mujeres cuyos hijos hayan nacido dentro de la ventana de observación definida para este proceso de Convocatoria. </a:t>
            </a:r>
            <a:r>
              <a:rPr lang="es-ES" b="1" dirty="0"/>
              <a:t>Desde el aplicativo </a:t>
            </a:r>
            <a:r>
              <a:rPr lang="es-ES" b="1" dirty="0" err="1"/>
              <a:t>InstituLAC</a:t>
            </a:r>
            <a:r>
              <a:rPr lang="es-ES" b="1" dirty="0"/>
              <a:t>, </a:t>
            </a:r>
            <a:r>
              <a:rPr lang="es-ES" dirty="0"/>
              <a:t>las instituciones avaladoras deben certificar aquellos perfiles que cumplan con los mencionados requisitos</a:t>
            </a:r>
            <a:endParaRPr dirty="0"/>
          </a:p>
        </p:txBody>
      </p:sp>
      <p:sp>
        <p:nvSpPr>
          <p:cNvPr id="199" name="Google Shape;199;p31"/>
          <p:cNvSpPr/>
          <p:nvPr/>
        </p:nvSpPr>
        <p:spPr>
          <a:xfrm>
            <a:off x="0" y="2103175"/>
            <a:ext cx="30450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3" name="Google Shape;197;p31"/>
          <p:cNvSpPr txBox="1">
            <a:spLocks/>
          </p:cNvSpPr>
          <p:nvPr/>
        </p:nvSpPr>
        <p:spPr>
          <a:xfrm>
            <a:off x="840995" y="4135582"/>
            <a:ext cx="7627597" cy="11315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ncode Sans Semi Condensed"/>
              <a:buNone/>
              <a:defRPr sz="8000" b="1" i="0" u="none" strike="noStrike" cap="none">
                <a:solidFill>
                  <a:schemeClr val="dk1"/>
                </a:solidFill>
                <a:latin typeface="Encode Sans Semi Condensed"/>
                <a:ea typeface="Encode Sans Semi Condensed"/>
                <a:cs typeface="Encode Sans Semi Condensed"/>
                <a:sym typeface="Encode Sans Semi Condensed"/>
              </a:defRPr>
            </a:lvl1pPr>
            <a:lvl2pPr marR="0" lvl="1"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2pPr>
            <a:lvl3pPr marR="0" lvl="2"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3pPr>
            <a:lvl4pPr marR="0" lvl="3"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4pPr>
            <a:lvl5pPr marR="0" lvl="4"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5pPr>
            <a:lvl6pPr marR="0" lvl="5"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6pPr>
            <a:lvl7pPr marR="0" lvl="6"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7pPr>
            <a:lvl8pPr marR="0" lvl="7"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8pPr>
            <a:lvl9pPr marR="0" lvl="8"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9pPr>
          </a:lstStyle>
          <a:p>
            <a:r>
              <a:rPr lang="es-ES" sz="4400" dirty="0">
                <a:solidFill>
                  <a:schemeClr val="bg1"/>
                </a:solidFill>
              </a:rPr>
              <a:t>Condiciones convocatoria</a:t>
            </a:r>
            <a:endParaRPr lang="es-CO" sz="4400" dirty="0">
              <a:solidFill>
                <a:schemeClr val="bg1"/>
              </a:solidFill>
            </a:endParaRPr>
          </a:p>
        </p:txBody>
      </p:sp>
      <p:pic>
        <p:nvPicPr>
          <p:cNvPr id="4" name="Imagen 3"/>
          <p:cNvPicPr>
            <a:picLocks noChangeAspect="1"/>
          </p:cNvPicPr>
          <p:nvPr/>
        </p:nvPicPr>
        <p:blipFill>
          <a:blip r:embed="rId3"/>
          <a:stretch>
            <a:fillRect/>
          </a:stretch>
        </p:blipFill>
        <p:spPr>
          <a:xfrm>
            <a:off x="225668" y="672378"/>
            <a:ext cx="8858250" cy="3362325"/>
          </a:xfrm>
          <a:prstGeom prst="rect">
            <a:avLst/>
          </a:prstGeom>
        </p:spPr>
      </p:pic>
      <p:pic>
        <p:nvPicPr>
          <p:cNvPr id="5" name="Imagen 4"/>
          <p:cNvPicPr>
            <a:picLocks noChangeAspect="1"/>
          </p:cNvPicPr>
          <p:nvPr/>
        </p:nvPicPr>
        <p:blipFill>
          <a:blip r:embed="rId4">
            <a:clrChange>
              <a:clrFrom>
                <a:srgbClr val="FCFCFC"/>
              </a:clrFrom>
              <a:clrTo>
                <a:srgbClr val="FCFCFC">
                  <a:alpha val="0"/>
                </a:srgbClr>
              </a:clrTo>
            </a:clrChange>
          </a:blip>
          <a:stretch>
            <a:fillRect/>
          </a:stretch>
        </p:blipFill>
        <p:spPr>
          <a:xfrm>
            <a:off x="0" y="0"/>
            <a:ext cx="750546" cy="718608"/>
          </a:xfrm>
          <a:prstGeom prst="rect">
            <a:avLst/>
          </a:prstGeom>
        </p:spPr>
      </p:pic>
    </p:spTree>
    <p:extLst>
      <p:ext uri="{BB962C8B-B14F-4D97-AF65-F5344CB8AC3E}">
        <p14:creationId xmlns:p14="http://schemas.microsoft.com/office/powerpoint/2010/main" val="2473986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3" name="Google Shape;197;p31"/>
          <p:cNvSpPr txBox="1">
            <a:spLocks/>
          </p:cNvSpPr>
          <p:nvPr/>
        </p:nvSpPr>
        <p:spPr>
          <a:xfrm>
            <a:off x="840995" y="4135582"/>
            <a:ext cx="7627597" cy="11315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ncode Sans Semi Condensed"/>
              <a:buNone/>
              <a:defRPr sz="8000" b="1" i="0" u="none" strike="noStrike" cap="none">
                <a:solidFill>
                  <a:schemeClr val="dk1"/>
                </a:solidFill>
                <a:latin typeface="Encode Sans Semi Condensed"/>
                <a:ea typeface="Encode Sans Semi Condensed"/>
                <a:cs typeface="Encode Sans Semi Condensed"/>
                <a:sym typeface="Encode Sans Semi Condensed"/>
              </a:defRPr>
            </a:lvl1pPr>
            <a:lvl2pPr marR="0" lvl="1"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2pPr>
            <a:lvl3pPr marR="0" lvl="2"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3pPr>
            <a:lvl4pPr marR="0" lvl="3"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4pPr>
            <a:lvl5pPr marR="0" lvl="4"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5pPr>
            <a:lvl6pPr marR="0" lvl="5"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6pPr>
            <a:lvl7pPr marR="0" lvl="6"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7pPr>
            <a:lvl8pPr marR="0" lvl="7"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8pPr>
            <a:lvl9pPr marR="0" lvl="8"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9pPr>
          </a:lstStyle>
          <a:p>
            <a:r>
              <a:rPr lang="es-ES" sz="4400" dirty="0">
                <a:solidFill>
                  <a:schemeClr val="bg1"/>
                </a:solidFill>
              </a:rPr>
              <a:t>Condiciones convocatoria</a:t>
            </a:r>
            <a:endParaRPr lang="es-CO" sz="4400" dirty="0">
              <a:solidFill>
                <a:schemeClr val="bg1"/>
              </a:solidFill>
            </a:endParaRPr>
          </a:p>
        </p:txBody>
      </p:sp>
      <p:pic>
        <p:nvPicPr>
          <p:cNvPr id="5" name="Imagen 4"/>
          <p:cNvPicPr>
            <a:picLocks noChangeAspect="1"/>
          </p:cNvPicPr>
          <p:nvPr/>
        </p:nvPicPr>
        <p:blipFill>
          <a:blip r:embed="rId3">
            <a:clrChange>
              <a:clrFrom>
                <a:srgbClr val="FCFCFC"/>
              </a:clrFrom>
              <a:clrTo>
                <a:srgbClr val="FCFCFC">
                  <a:alpha val="0"/>
                </a:srgbClr>
              </a:clrTo>
            </a:clrChange>
          </a:blip>
          <a:stretch>
            <a:fillRect/>
          </a:stretch>
        </p:blipFill>
        <p:spPr>
          <a:xfrm>
            <a:off x="0" y="0"/>
            <a:ext cx="750546" cy="718608"/>
          </a:xfrm>
          <a:prstGeom prst="rect">
            <a:avLst/>
          </a:prstGeom>
        </p:spPr>
      </p:pic>
      <p:pic>
        <p:nvPicPr>
          <p:cNvPr id="2" name="Imagen 1"/>
          <p:cNvPicPr>
            <a:picLocks noChangeAspect="1"/>
          </p:cNvPicPr>
          <p:nvPr/>
        </p:nvPicPr>
        <p:blipFill>
          <a:blip r:embed="rId4"/>
          <a:stretch>
            <a:fillRect/>
          </a:stretch>
        </p:blipFill>
        <p:spPr>
          <a:xfrm>
            <a:off x="577443" y="583526"/>
            <a:ext cx="8154700" cy="3413040"/>
          </a:xfrm>
          <a:prstGeom prst="rect">
            <a:avLst/>
          </a:prstGeom>
        </p:spPr>
      </p:pic>
    </p:spTree>
    <p:extLst>
      <p:ext uri="{BB962C8B-B14F-4D97-AF65-F5344CB8AC3E}">
        <p14:creationId xmlns:p14="http://schemas.microsoft.com/office/powerpoint/2010/main" val="4284446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3" name="Google Shape;197;p31"/>
          <p:cNvSpPr txBox="1">
            <a:spLocks/>
          </p:cNvSpPr>
          <p:nvPr/>
        </p:nvSpPr>
        <p:spPr>
          <a:xfrm>
            <a:off x="840995" y="4135582"/>
            <a:ext cx="7627597" cy="11315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ncode Sans Semi Condensed"/>
              <a:buNone/>
              <a:defRPr sz="8000" b="1" i="0" u="none" strike="noStrike" cap="none">
                <a:solidFill>
                  <a:schemeClr val="dk1"/>
                </a:solidFill>
                <a:latin typeface="Encode Sans Semi Condensed"/>
                <a:ea typeface="Encode Sans Semi Condensed"/>
                <a:cs typeface="Encode Sans Semi Condensed"/>
                <a:sym typeface="Encode Sans Semi Condensed"/>
              </a:defRPr>
            </a:lvl1pPr>
            <a:lvl2pPr marR="0" lvl="1"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2pPr>
            <a:lvl3pPr marR="0" lvl="2"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3pPr>
            <a:lvl4pPr marR="0" lvl="3"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4pPr>
            <a:lvl5pPr marR="0" lvl="4"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5pPr>
            <a:lvl6pPr marR="0" lvl="5"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6pPr>
            <a:lvl7pPr marR="0" lvl="6"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7pPr>
            <a:lvl8pPr marR="0" lvl="7"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8pPr>
            <a:lvl9pPr marR="0" lvl="8"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9pPr>
          </a:lstStyle>
          <a:p>
            <a:r>
              <a:rPr lang="es-ES" sz="4400" dirty="0">
                <a:solidFill>
                  <a:schemeClr val="bg1"/>
                </a:solidFill>
              </a:rPr>
              <a:t>Condiciones convocatoria</a:t>
            </a:r>
            <a:endParaRPr lang="es-CO" sz="4400" dirty="0">
              <a:solidFill>
                <a:schemeClr val="bg1"/>
              </a:solidFill>
            </a:endParaRPr>
          </a:p>
        </p:txBody>
      </p:sp>
      <p:pic>
        <p:nvPicPr>
          <p:cNvPr id="5" name="Imagen 4"/>
          <p:cNvPicPr>
            <a:picLocks noChangeAspect="1"/>
          </p:cNvPicPr>
          <p:nvPr/>
        </p:nvPicPr>
        <p:blipFill>
          <a:blip r:embed="rId3">
            <a:clrChange>
              <a:clrFrom>
                <a:srgbClr val="FCFCFC"/>
              </a:clrFrom>
              <a:clrTo>
                <a:srgbClr val="FCFCFC">
                  <a:alpha val="0"/>
                </a:srgbClr>
              </a:clrTo>
            </a:clrChange>
          </a:blip>
          <a:stretch>
            <a:fillRect/>
          </a:stretch>
        </p:blipFill>
        <p:spPr>
          <a:xfrm>
            <a:off x="0" y="0"/>
            <a:ext cx="750546" cy="718608"/>
          </a:xfrm>
          <a:prstGeom prst="rect">
            <a:avLst/>
          </a:prstGeom>
        </p:spPr>
      </p:pic>
      <p:pic>
        <p:nvPicPr>
          <p:cNvPr id="4" name="Imagen 3"/>
          <p:cNvPicPr>
            <a:picLocks noChangeAspect="1"/>
          </p:cNvPicPr>
          <p:nvPr/>
        </p:nvPicPr>
        <p:blipFill>
          <a:blip r:embed="rId4"/>
          <a:stretch>
            <a:fillRect/>
          </a:stretch>
        </p:blipFill>
        <p:spPr>
          <a:xfrm>
            <a:off x="1038422" y="124692"/>
            <a:ext cx="6806715" cy="3902416"/>
          </a:xfrm>
          <a:prstGeom prst="rect">
            <a:avLst/>
          </a:prstGeom>
        </p:spPr>
      </p:pic>
    </p:spTree>
    <p:extLst>
      <p:ext uri="{BB962C8B-B14F-4D97-AF65-F5344CB8AC3E}">
        <p14:creationId xmlns:p14="http://schemas.microsoft.com/office/powerpoint/2010/main" val="1921857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subTitle" idx="1"/>
          </p:nvPr>
        </p:nvSpPr>
        <p:spPr>
          <a:xfrm>
            <a:off x="519545" y="2504208"/>
            <a:ext cx="7990610" cy="2182091"/>
          </a:xfrm>
          <a:prstGeom prst="rect">
            <a:avLst/>
          </a:prstGeom>
        </p:spPr>
        <p:txBody>
          <a:bodyPr spcFirstLastPara="1" wrap="square" lIns="91425" tIns="91425" rIns="91425" bIns="91425" anchor="ctr" anchorCtr="0">
            <a:noAutofit/>
          </a:bodyPr>
          <a:lstStyle/>
          <a:p>
            <a:pPr marL="0" lvl="0" indent="0" algn="just"/>
            <a:r>
              <a:rPr lang="es-ES" dirty="0"/>
              <a:t>Los </a:t>
            </a:r>
            <a:r>
              <a:rPr lang="es-ES" b="1" dirty="0"/>
              <a:t>productos</a:t>
            </a:r>
            <a:r>
              <a:rPr lang="es-ES" dirty="0"/>
              <a:t> de los Grupos y de los Investigadores son los </a:t>
            </a:r>
            <a:r>
              <a:rPr lang="es-ES" b="1" dirty="0"/>
              <a:t>resultados </a:t>
            </a:r>
            <a:r>
              <a:rPr lang="es-ES" dirty="0"/>
              <a:t>que éstos obtienen en los </a:t>
            </a:r>
            <a:r>
              <a:rPr lang="es-ES" b="1" dirty="0"/>
              <a:t>procesos de investigación, desarrollo tecnológico o de innovación, </a:t>
            </a:r>
            <a:r>
              <a:rPr lang="es-ES" dirty="0"/>
              <a:t>y responden al plan de trabajo, las líneas de investigación y los proyectos del grupo. Al grupo se le valorará, entonces, por el tipo de resultados que obtenga. A partir de la producción de un grupo se calcularán una serie de indicadores para el modelo de medición y de esta forma será visibilizado en la Plataforma </a:t>
            </a:r>
            <a:r>
              <a:rPr lang="es-ES" dirty="0" err="1"/>
              <a:t>SCienTI</a:t>
            </a:r>
            <a:r>
              <a:rPr lang="es-ES" dirty="0"/>
              <a:t> - Colombia. </a:t>
            </a:r>
          </a:p>
        </p:txBody>
      </p:sp>
      <p:sp>
        <p:nvSpPr>
          <p:cNvPr id="205" name="Google Shape;205;p32"/>
          <p:cNvSpPr txBox="1">
            <a:spLocks noGrp="1"/>
          </p:cNvSpPr>
          <p:nvPr>
            <p:ph type="title"/>
          </p:nvPr>
        </p:nvSpPr>
        <p:spPr>
          <a:xfrm>
            <a:off x="228600" y="0"/>
            <a:ext cx="8614064" cy="2177700"/>
          </a:xfrm>
          <a:prstGeom prst="rect">
            <a:avLst/>
          </a:prstGeom>
        </p:spPr>
        <p:txBody>
          <a:bodyPr spcFirstLastPara="1" wrap="square" lIns="91425" tIns="91425" rIns="91425" bIns="91425" anchor="ctr" anchorCtr="0">
            <a:noAutofit/>
          </a:bodyPr>
          <a:lstStyle/>
          <a:p>
            <a:pPr lvl="0"/>
            <a:r>
              <a:rPr lang="es-ES" sz="3000" dirty="0"/>
              <a:t>Qué se entiende por Productos resultados de las actividades de los Grupos de Investigación y de los Investigadores?</a:t>
            </a:r>
            <a:endParaRPr sz="3000" dirty="0"/>
          </a:p>
        </p:txBody>
      </p:sp>
      <p:sp>
        <p:nvSpPr>
          <p:cNvPr id="206" name="Google Shape;206;p32"/>
          <p:cNvSpPr/>
          <p:nvPr/>
        </p:nvSpPr>
        <p:spPr>
          <a:xfrm>
            <a:off x="3049500" y="2103175"/>
            <a:ext cx="30450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subTitle" idx="1"/>
          </p:nvPr>
        </p:nvSpPr>
        <p:spPr>
          <a:xfrm flipH="1">
            <a:off x="477982" y="50"/>
            <a:ext cx="4810991" cy="5143500"/>
          </a:xfrm>
          <a:prstGeom prst="rect">
            <a:avLst/>
          </a:prstGeom>
        </p:spPr>
        <p:txBody>
          <a:bodyPr spcFirstLastPara="1" wrap="square" lIns="91425" tIns="91425" rIns="91425" bIns="91425" anchor="ctr" anchorCtr="0">
            <a:noAutofit/>
          </a:bodyPr>
          <a:lstStyle/>
          <a:p>
            <a:pPr marL="342900" lvl="0" indent="-342900" algn="just">
              <a:buFont typeface="Wingdings" panose="05000000000000000000" pitchFamily="2" charset="2"/>
              <a:buChar char="§"/>
            </a:pPr>
            <a:r>
              <a:rPr lang="es-ES" dirty="0"/>
              <a:t>Productos resultados de actividades de </a:t>
            </a:r>
            <a:r>
              <a:rPr lang="es-ES" b="1" dirty="0"/>
              <a:t>Generación de Nuevo Conocimiento.</a:t>
            </a:r>
          </a:p>
          <a:p>
            <a:pPr marL="342900" lvl="0" indent="-342900" algn="just">
              <a:buFont typeface="Wingdings" panose="05000000000000000000" pitchFamily="2" charset="2"/>
              <a:buChar char="§"/>
            </a:pPr>
            <a:r>
              <a:rPr lang="es-ES" dirty="0"/>
              <a:t>Productos resultados de actividades de </a:t>
            </a:r>
            <a:r>
              <a:rPr lang="es-ES" b="1" dirty="0"/>
              <a:t>Desarrollo Tecnológico e Innovación.</a:t>
            </a:r>
          </a:p>
          <a:p>
            <a:pPr marL="342900" lvl="0" indent="-342900" algn="just">
              <a:buFont typeface="Wingdings" panose="05000000000000000000" pitchFamily="2" charset="2"/>
              <a:buChar char="§"/>
            </a:pPr>
            <a:r>
              <a:rPr lang="es-ES" dirty="0"/>
              <a:t>Productos resultados de actividades de </a:t>
            </a:r>
            <a:r>
              <a:rPr lang="es-ES" b="1" dirty="0"/>
              <a:t>Apropiación Social del Conocimiento.</a:t>
            </a:r>
          </a:p>
          <a:p>
            <a:pPr marL="342900" lvl="0" indent="-342900" algn="just">
              <a:buFont typeface="Wingdings" panose="05000000000000000000" pitchFamily="2" charset="2"/>
              <a:buChar char="§"/>
            </a:pPr>
            <a:r>
              <a:rPr lang="es-ES" dirty="0"/>
              <a:t>Productos resultados de actividades de </a:t>
            </a:r>
            <a:r>
              <a:rPr lang="es-ES" b="1" dirty="0"/>
              <a:t>Divulgación Pública de la Ciencia.</a:t>
            </a:r>
          </a:p>
          <a:p>
            <a:pPr marL="342900" lvl="0" indent="-342900" algn="just">
              <a:buFont typeface="Wingdings" panose="05000000000000000000" pitchFamily="2" charset="2"/>
              <a:buChar char="§"/>
            </a:pPr>
            <a:r>
              <a:rPr lang="es-ES" dirty="0"/>
              <a:t>Productos de actividades relacionadas con la </a:t>
            </a:r>
            <a:r>
              <a:rPr lang="es-ES" b="1" dirty="0"/>
              <a:t>Formación de Recurso Humano en </a:t>
            </a:r>
            <a:r>
              <a:rPr lang="es-ES" b="1" dirty="0" err="1"/>
              <a:t>CTeI</a:t>
            </a:r>
            <a:endParaRPr b="1" dirty="0"/>
          </a:p>
        </p:txBody>
      </p:sp>
      <p:sp>
        <p:nvSpPr>
          <p:cNvPr id="219" name="Google Shape;219;p34"/>
          <p:cNvSpPr txBox="1">
            <a:spLocks noGrp="1"/>
          </p:cNvSpPr>
          <p:nvPr>
            <p:ph type="title"/>
          </p:nvPr>
        </p:nvSpPr>
        <p:spPr>
          <a:xfrm flipH="1">
            <a:off x="6328500" y="259773"/>
            <a:ext cx="2514164" cy="4395353"/>
          </a:xfrm>
          <a:prstGeom prst="rect">
            <a:avLst/>
          </a:prstGeom>
        </p:spPr>
        <p:txBody>
          <a:bodyPr spcFirstLastPara="1" wrap="square" lIns="91425" tIns="91425" rIns="91425" bIns="91425" anchor="ctr" anchorCtr="0">
            <a:noAutofit/>
          </a:bodyPr>
          <a:lstStyle/>
          <a:p>
            <a:pPr lvl="0"/>
            <a:r>
              <a:rPr lang="en" sz="2000" dirty="0"/>
              <a:t>—</a:t>
            </a:r>
            <a:r>
              <a:rPr lang="es-ES" sz="2000" dirty="0"/>
              <a:t>Se clasifican en cinco (5) grandes tipos.</a:t>
            </a:r>
            <a:endParaRP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3" name="Google Shape;197;p31"/>
          <p:cNvSpPr txBox="1">
            <a:spLocks/>
          </p:cNvSpPr>
          <p:nvPr/>
        </p:nvSpPr>
        <p:spPr>
          <a:xfrm>
            <a:off x="840995" y="4135582"/>
            <a:ext cx="7627597" cy="11315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ncode Sans Semi Condensed"/>
              <a:buNone/>
              <a:defRPr sz="8000" b="1" i="0" u="none" strike="noStrike" cap="none">
                <a:solidFill>
                  <a:schemeClr val="dk1"/>
                </a:solidFill>
                <a:latin typeface="Encode Sans Semi Condensed"/>
                <a:ea typeface="Encode Sans Semi Condensed"/>
                <a:cs typeface="Encode Sans Semi Condensed"/>
                <a:sym typeface="Encode Sans Semi Condensed"/>
              </a:defRPr>
            </a:lvl1pPr>
            <a:lvl2pPr marR="0" lvl="1"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2pPr>
            <a:lvl3pPr marR="0" lvl="2"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3pPr>
            <a:lvl4pPr marR="0" lvl="3"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4pPr>
            <a:lvl5pPr marR="0" lvl="4"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5pPr>
            <a:lvl6pPr marR="0" lvl="5"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6pPr>
            <a:lvl7pPr marR="0" lvl="6"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7pPr>
            <a:lvl8pPr marR="0" lvl="7"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8pPr>
            <a:lvl9pPr marR="0" lvl="8"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9pPr>
          </a:lstStyle>
          <a:p>
            <a:r>
              <a:rPr lang="es-ES" sz="4400" dirty="0">
                <a:solidFill>
                  <a:schemeClr val="bg1"/>
                </a:solidFill>
              </a:rPr>
              <a:t>Condiciones convocatoria</a:t>
            </a:r>
            <a:endParaRPr lang="es-CO" sz="4400" dirty="0">
              <a:solidFill>
                <a:schemeClr val="bg1"/>
              </a:solidFill>
            </a:endParaRPr>
          </a:p>
        </p:txBody>
      </p:sp>
      <p:pic>
        <p:nvPicPr>
          <p:cNvPr id="2" name="Imagen 1"/>
          <p:cNvPicPr>
            <a:picLocks noChangeAspect="1"/>
          </p:cNvPicPr>
          <p:nvPr/>
        </p:nvPicPr>
        <p:blipFill>
          <a:blip r:embed="rId3"/>
          <a:stretch>
            <a:fillRect/>
          </a:stretch>
        </p:blipFill>
        <p:spPr>
          <a:xfrm>
            <a:off x="586968" y="658090"/>
            <a:ext cx="8135649" cy="3257689"/>
          </a:xfrm>
          <a:prstGeom prst="rect">
            <a:avLst/>
          </a:prstGeom>
        </p:spPr>
      </p:pic>
      <p:pic>
        <p:nvPicPr>
          <p:cNvPr id="6" name="Imagen 5"/>
          <p:cNvPicPr>
            <a:picLocks noChangeAspect="1"/>
          </p:cNvPicPr>
          <p:nvPr/>
        </p:nvPicPr>
        <p:blipFill>
          <a:blip r:embed="rId4">
            <a:clrChange>
              <a:clrFrom>
                <a:srgbClr val="FCFCFC"/>
              </a:clrFrom>
              <a:clrTo>
                <a:srgbClr val="FCFCFC">
                  <a:alpha val="0"/>
                </a:srgbClr>
              </a:clrTo>
            </a:clrChange>
          </a:blip>
          <a:stretch>
            <a:fillRect/>
          </a:stretch>
        </p:blipFill>
        <p:spPr>
          <a:xfrm>
            <a:off x="0" y="95387"/>
            <a:ext cx="904875" cy="685800"/>
          </a:xfrm>
          <a:prstGeom prst="rect">
            <a:avLst/>
          </a:prstGeom>
        </p:spPr>
      </p:pic>
    </p:spTree>
    <p:extLst>
      <p:ext uri="{BB962C8B-B14F-4D97-AF65-F5344CB8AC3E}">
        <p14:creationId xmlns:p14="http://schemas.microsoft.com/office/powerpoint/2010/main" val="10264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3" name="Google Shape;197;p31"/>
          <p:cNvSpPr txBox="1">
            <a:spLocks/>
          </p:cNvSpPr>
          <p:nvPr/>
        </p:nvSpPr>
        <p:spPr>
          <a:xfrm>
            <a:off x="840995" y="4135582"/>
            <a:ext cx="7627597" cy="11315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ncode Sans Semi Condensed"/>
              <a:buNone/>
              <a:defRPr sz="8000" b="1" i="0" u="none" strike="noStrike" cap="none">
                <a:solidFill>
                  <a:schemeClr val="dk1"/>
                </a:solidFill>
                <a:latin typeface="Encode Sans Semi Condensed"/>
                <a:ea typeface="Encode Sans Semi Condensed"/>
                <a:cs typeface="Encode Sans Semi Condensed"/>
                <a:sym typeface="Encode Sans Semi Condensed"/>
              </a:defRPr>
            </a:lvl1pPr>
            <a:lvl2pPr marR="0" lvl="1"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2pPr>
            <a:lvl3pPr marR="0" lvl="2"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3pPr>
            <a:lvl4pPr marR="0" lvl="3"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4pPr>
            <a:lvl5pPr marR="0" lvl="4"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5pPr>
            <a:lvl6pPr marR="0" lvl="5"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6pPr>
            <a:lvl7pPr marR="0" lvl="6"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7pPr>
            <a:lvl8pPr marR="0" lvl="7"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8pPr>
            <a:lvl9pPr marR="0" lvl="8"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9pPr>
          </a:lstStyle>
          <a:p>
            <a:r>
              <a:rPr lang="es-ES" sz="4400" dirty="0">
                <a:solidFill>
                  <a:schemeClr val="bg1"/>
                </a:solidFill>
              </a:rPr>
              <a:t>Condiciones convocatoria</a:t>
            </a:r>
            <a:endParaRPr lang="es-CO" sz="4400" dirty="0">
              <a:solidFill>
                <a:schemeClr val="bg1"/>
              </a:solidFill>
            </a:endParaRPr>
          </a:p>
        </p:txBody>
      </p:sp>
      <p:pic>
        <p:nvPicPr>
          <p:cNvPr id="6" name="Imagen 5"/>
          <p:cNvPicPr>
            <a:picLocks noChangeAspect="1"/>
          </p:cNvPicPr>
          <p:nvPr/>
        </p:nvPicPr>
        <p:blipFill>
          <a:blip r:embed="rId3">
            <a:clrChange>
              <a:clrFrom>
                <a:srgbClr val="FCFCFC"/>
              </a:clrFrom>
              <a:clrTo>
                <a:srgbClr val="FCFCFC">
                  <a:alpha val="0"/>
                </a:srgbClr>
              </a:clrTo>
            </a:clrChange>
          </a:blip>
          <a:stretch>
            <a:fillRect/>
          </a:stretch>
        </p:blipFill>
        <p:spPr>
          <a:xfrm>
            <a:off x="0" y="95387"/>
            <a:ext cx="904875" cy="685800"/>
          </a:xfrm>
          <a:prstGeom prst="rect">
            <a:avLst/>
          </a:prstGeom>
        </p:spPr>
      </p:pic>
      <p:pic>
        <p:nvPicPr>
          <p:cNvPr id="4" name="Imagen 3"/>
          <p:cNvPicPr>
            <a:picLocks noChangeAspect="1"/>
          </p:cNvPicPr>
          <p:nvPr/>
        </p:nvPicPr>
        <p:blipFill>
          <a:blip r:embed="rId4"/>
          <a:stretch>
            <a:fillRect/>
          </a:stretch>
        </p:blipFill>
        <p:spPr>
          <a:xfrm>
            <a:off x="118086" y="781188"/>
            <a:ext cx="4388475" cy="3224817"/>
          </a:xfrm>
          <a:prstGeom prst="rect">
            <a:avLst/>
          </a:prstGeom>
        </p:spPr>
      </p:pic>
      <p:pic>
        <p:nvPicPr>
          <p:cNvPr id="5" name="Imagen 4"/>
          <p:cNvPicPr>
            <a:picLocks noChangeAspect="1"/>
          </p:cNvPicPr>
          <p:nvPr/>
        </p:nvPicPr>
        <p:blipFill>
          <a:blip r:embed="rId5"/>
          <a:stretch>
            <a:fillRect/>
          </a:stretch>
        </p:blipFill>
        <p:spPr>
          <a:xfrm>
            <a:off x="4506561" y="781188"/>
            <a:ext cx="4533530" cy="3224817"/>
          </a:xfrm>
          <a:prstGeom prst="rect">
            <a:avLst/>
          </a:prstGeom>
        </p:spPr>
      </p:pic>
    </p:spTree>
    <p:extLst>
      <p:ext uri="{BB962C8B-B14F-4D97-AF65-F5344CB8AC3E}">
        <p14:creationId xmlns:p14="http://schemas.microsoft.com/office/powerpoint/2010/main" val="930145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3" name="Google Shape;197;p31"/>
          <p:cNvSpPr txBox="1">
            <a:spLocks/>
          </p:cNvSpPr>
          <p:nvPr/>
        </p:nvSpPr>
        <p:spPr>
          <a:xfrm>
            <a:off x="840995" y="4135582"/>
            <a:ext cx="7627597" cy="11315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ncode Sans Semi Condensed"/>
              <a:buNone/>
              <a:defRPr sz="8000" b="1" i="0" u="none" strike="noStrike" cap="none">
                <a:solidFill>
                  <a:schemeClr val="dk1"/>
                </a:solidFill>
                <a:latin typeface="Encode Sans Semi Condensed"/>
                <a:ea typeface="Encode Sans Semi Condensed"/>
                <a:cs typeface="Encode Sans Semi Condensed"/>
                <a:sym typeface="Encode Sans Semi Condensed"/>
              </a:defRPr>
            </a:lvl1pPr>
            <a:lvl2pPr marR="0" lvl="1"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2pPr>
            <a:lvl3pPr marR="0" lvl="2"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3pPr>
            <a:lvl4pPr marR="0" lvl="3"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4pPr>
            <a:lvl5pPr marR="0" lvl="4"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5pPr>
            <a:lvl6pPr marR="0" lvl="5"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6pPr>
            <a:lvl7pPr marR="0" lvl="6"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7pPr>
            <a:lvl8pPr marR="0" lvl="7"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8pPr>
            <a:lvl9pPr marR="0" lvl="8"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9pPr>
          </a:lstStyle>
          <a:p>
            <a:r>
              <a:rPr lang="es-ES" sz="4400" dirty="0">
                <a:solidFill>
                  <a:schemeClr val="bg1"/>
                </a:solidFill>
              </a:rPr>
              <a:t>Condiciones convocatoria</a:t>
            </a:r>
            <a:endParaRPr lang="es-CO" sz="4400" dirty="0">
              <a:solidFill>
                <a:schemeClr val="bg1"/>
              </a:solidFill>
            </a:endParaRPr>
          </a:p>
        </p:txBody>
      </p:sp>
      <p:pic>
        <p:nvPicPr>
          <p:cNvPr id="6" name="Imagen 5"/>
          <p:cNvPicPr>
            <a:picLocks noChangeAspect="1"/>
          </p:cNvPicPr>
          <p:nvPr/>
        </p:nvPicPr>
        <p:blipFill>
          <a:blip r:embed="rId3">
            <a:clrChange>
              <a:clrFrom>
                <a:srgbClr val="FCFCFC"/>
              </a:clrFrom>
              <a:clrTo>
                <a:srgbClr val="FCFCFC">
                  <a:alpha val="0"/>
                </a:srgbClr>
              </a:clrTo>
            </a:clrChange>
          </a:blip>
          <a:stretch>
            <a:fillRect/>
          </a:stretch>
        </p:blipFill>
        <p:spPr>
          <a:xfrm>
            <a:off x="0" y="95387"/>
            <a:ext cx="904875" cy="685800"/>
          </a:xfrm>
          <a:prstGeom prst="rect">
            <a:avLst/>
          </a:prstGeom>
        </p:spPr>
      </p:pic>
      <p:pic>
        <p:nvPicPr>
          <p:cNvPr id="2" name="Imagen 1"/>
          <p:cNvPicPr>
            <a:picLocks noChangeAspect="1"/>
          </p:cNvPicPr>
          <p:nvPr/>
        </p:nvPicPr>
        <p:blipFill>
          <a:blip r:embed="rId4"/>
          <a:stretch>
            <a:fillRect/>
          </a:stretch>
        </p:blipFill>
        <p:spPr>
          <a:xfrm>
            <a:off x="170583" y="781187"/>
            <a:ext cx="8594101" cy="3094622"/>
          </a:xfrm>
          <a:prstGeom prst="rect">
            <a:avLst/>
          </a:prstGeom>
        </p:spPr>
      </p:pic>
    </p:spTree>
    <p:extLst>
      <p:ext uri="{BB962C8B-B14F-4D97-AF65-F5344CB8AC3E}">
        <p14:creationId xmlns:p14="http://schemas.microsoft.com/office/powerpoint/2010/main" val="3464137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body" idx="1"/>
          </p:nvPr>
        </p:nvSpPr>
        <p:spPr>
          <a:xfrm>
            <a:off x="3365499" y="336975"/>
            <a:ext cx="5518727" cy="4469700"/>
          </a:xfrm>
          <a:prstGeom prst="rect">
            <a:avLst/>
          </a:prstGeom>
        </p:spPr>
        <p:txBody>
          <a:bodyPr spcFirstLastPara="1" wrap="square" lIns="91425" tIns="91425" rIns="91425" bIns="91425" anchor="ctr" anchorCtr="0">
            <a:noAutofit/>
          </a:bodyPr>
          <a:lstStyle/>
          <a:p>
            <a:pPr marL="0" lvl="0" indent="0" algn="just">
              <a:buNone/>
            </a:pPr>
            <a:r>
              <a:rPr lang="es-ES" b="1" dirty="0"/>
              <a:t>¿Qué propósito tiene la convocatoria para el reconocimiento de grupos e investigadores?</a:t>
            </a:r>
          </a:p>
          <a:p>
            <a:pPr marL="0" lvl="0" indent="0" algn="just">
              <a:buNone/>
            </a:pPr>
            <a:endParaRPr lang="en" b="1" dirty="0"/>
          </a:p>
          <a:p>
            <a:pPr marL="0" lvl="0" indent="0" algn="just" rtl="0">
              <a:spcBef>
                <a:spcPts val="0"/>
              </a:spcBef>
              <a:spcAft>
                <a:spcPts val="0"/>
              </a:spcAft>
              <a:buNone/>
            </a:pPr>
            <a:endParaRPr lang="en" b="1" dirty="0"/>
          </a:p>
          <a:p>
            <a:pPr marL="0" lvl="0" indent="0" algn="just" rtl="0">
              <a:spcBef>
                <a:spcPts val="0"/>
              </a:spcBef>
              <a:spcAft>
                <a:spcPts val="0"/>
              </a:spcAft>
              <a:buNone/>
            </a:pPr>
            <a:r>
              <a:rPr lang="en" b="1" dirty="0"/>
              <a:t>Objetivos </a:t>
            </a:r>
            <a:r>
              <a:rPr lang="es-CO" b="1" dirty="0"/>
              <a:t>específicos</a:t>
            </a:r>
            <a:r>
              <a:rPr lang="en" b="1" dirty="0"/>
              <a:t>:</a:t>
            </a:r>
          </a:p>
          <a:p>
            <a:pPr marL="0" lvl="0" indent="0" algn="just">
              <a:buNone/>
            </a:pPr>
            <a:endParaRPr lang="es-ES" dirty="0"/>
          </a:p>
          <a:p>
            <a:pPr marL="285750" lvl="0" indent="-285750" algn="just">
              <a:buFont typeface="Wingdings" panose="05000000000000000000" pitchFamily="2" charset="2"/>
              <a:buChar char="§"/>
            </a:pPr>
            <a:r>
              <a:rPr lang="es-ES" dirty="0"/>
              <a:t>Identificar a los </a:t>
            </a:r>
            <a:r>
              <a:rPr lang="es-ES" b="1" dirty="0"/>
              <a:t>Grupos de Investigación </a:t>
            </a:r>
            <a:r>
              <a:rPr lang="es-ES" dirty="0"/>
              <a:t>con base en la </a:t>
            </a:r>
            <a:r>
              <a:rPr lang="es-ES" b="1" dirty="0"/>
              <a:t>información vinculada </a:t>
            </a:r>
            <a:r>
              <a:rPr lang="es-ES" dirty="0"/>
              <a:t>de los grupos a los aplicativos </a:t>
            </a:r>
            <a:r>
              <a:rPr lang="es-ES" dirty="0" err="1"/>
              <a:t>GrupLAC</a:t>
            </a:r>
            <a:r>
              <a:rPr lang="es-ES" dirty="0"/>
              <a:t> de la Plataforma </a:t>
            </a:r>
            <a:r>
              <a:rPr lang="es-ES" dirty="0" err="1"/>
              <a:t>ScienTI</a:t>
            </a:r>
            <a:r>
              <a:rPr lang="es-ES" dirty="0"/>
              <a:t>-Colombia.</a:t>
            </a:r>
          </a:p>
          <a:p>
            <a:pPr marL="285750" lvl="0" indent="-285750" algn="just">
              <a:buFont typeface="Wingdings" panose="05000000000000000000" pitchFamily="2" charset="2"/>
              <a:buChar char="§"/>
            </a:pPr>
            <a:endParaRPr lang="es-ES" dirty="0"/>
          </a:p>
          <a:p>
            <a:pPr marL="285750" lvl="0" indent="-285750" algn="just">
              <a:buFont typeface="Wingdings" panose="05000000000000000000" pitchFamily="2" charset="2"/>
              <a:buChar char="§"/>
            </a:pPr>
            <a:r>
              <a:rPr lang="es-ES" b="1" dirty="0"/>
              <a:t>Clasificar a los Grupos de Investigación </a:t>
            </a:r>
            <a:r>
              <a:rPr lang="es-ES" dirty="0"/>
              <a:t>que hayan </a:t>
            </a:r>
            <a:r>
              <a:rPr lang="es-ES" b="1" dirty="0"/>
              <a:t>decidido participar voluntariamente</a:t>
            </a:r>
            <a:r>
              <a:rPr lang="es-ES" dirty="0"/>
              <a:t> en el proceso.</a:t>
            </a:r>
          </a:p>
          <a:p>
            <a:pPr marL="285750" lvl="0" indent="-285750" algn="just">
              <a:buFont typeface="Wingdings" panose="05000000000000000000" pitchFamily="2" charset="2"/>
              <a:buChar char="§"/>
            </a:pPr>
            <a:endParaRPr lang="es-ES" dirty="0"/>
          </a:p>
          <a:p>
            <a:pPr marL="285750" lvl="0" indent="-285750" algn="just">
              <a:buFont typeface="Wingdings" panose="05000000000000000000" pitchFamily="2" charset="2"/>
              <a:buChar char="§"/>
            </a:pPr>
            <a:r>
              <a:rPr lang="es-ES" dirty="0"/>
              <a:t>Identificar a los investigadores Colombianos residentes en Colombia o extranjeros residentes en Colombia, y vinculados a instituciones colombianas que hacen parte del SNCTI, acorde con los criterios de la definición de investigador y sus tipos: </a:t>
            </a:r>
            <a:r>
              <a:rPr lang="es-ES" b="1" dirty="0"/>
              <a:t>Emérito, Sénior, Asociado y Junior.</a:t>
            </a:r>
          </a:p>
          <a:p>
            <a:pPr marL="285750" lvl="0" indent="-285750" algn="just">
              <a:buFont typeface="Wingdings" panose="05000000000000000000" pitchFamily="2" charset="2"/>
              <a:buChar char="§"/>
            </a:pPr>
            <a:endParaRPr lang="es-ES" dirty="0"/>
          </a:p>
          <a:p>
            <a:pPr marL="285750" lvl="0" indent="-285750" algn="just">
              <a:buFont typeface="Wingdings" panose="05000000000000000000" pitchFamily="2" charset="2"/>
              <a:buChar char="§"/>
            </a:pPr>
            <a:r>
              <a:rPr lang="es-ES" dirty="0"/>
              <a:t>Identificar las </a:t>
            </a:r>
            <a:r>
              <a:rPr lang="es-ES" b="1" dirty="0"/>
              <a:t>características de los Grupos de Investigación</a:t>
            </a:r>
            <a:r>
              <a:rPr lang="es-ES" dirty="0"/>
              <a:t>, Desarrollo Tecnológico o de Innovación, así como de los investigadores, que permitan a su vez establecer las fortalezas en </a:t>
            </a:r>
            <a:r>
              <a:rPr lang="es-ES" dirty="0" err="1"/>
              <a:t>CTeI</a:t>
            </a:r>
            <a:r>
              <a:rPr lang="es-ES" dirty="0"/>
              <a:t>, a partir de estándares de calidad definidos.</a:t>
            </a:r>
          </a:p>
          <a:p>
            <a:pPr marL="285750" lvl="0" indent="-285750" algn="just">
              <a:buFont typeface="Wingdings" panose="05000000000000000000" pitchFamily="2" charset="2"/>
              <a:buChar char="§"/>
            </a:pPr>
            <a:endParaRPr lang="es-ES" dirty="0"/>
          </a:p>
          <a:p>
            <a:pPr marL="285750" lvl="0" indent="-285750" algn="just">
              <a:buFont typeface="Wingdings" panose="05000000000000000000" pitchFamily="2" charset="2"/>
              <a:buChar char="§"/>
            </a:pPr>
            <a:r>
              <a:rPr lang="es-ES" dirty="0"/>
              <a:t>Generar estadísticas confiables sobre las capacidades del SNCTI por áreas de conocimiento a partir de </a:t>
            </a:r>
            <a:r>
              <a:rPr lang="es-ES" b="1" dirty="0"/>
              <a:t>información validada y actualizada.</a:t>
            </a:r>
          </a:p>
          <a:p>
            <a:pPr marL="285750" lvl="0" indent="-285750" algn="just">
              <a:buFont typeface="Wingdings" panose="05000000000000000000" pitchFamily="2" charset="2"/>
              <a:buChar char="§"/>
            </a:pPr>
            <a:endParaRPr lang="es-ES" dirty="0"/>
          </a:p>
        </p:txBody>
      </p:sp>
      <p:sp>
        <p:nvSpPr>
          <p:cNvPr id="175" name="Google Shape;175;p29"/>
          <p:cNvSpPr txBox="1">
            <a:spLocks noGrp="1"/>
          </p:cNvSpPr>
          <p:nvPr>
            <p:ph type="title"/>
          </p:nvPr>
        </p:nvSpPr>
        <p:spPr>
          <a:xfrm>
            <a:off x="124692" y="1712250"/>
            <a:ext cx="2507484" cy="1719000"/>
          </a:xfrm>
          <a:prstGeom prst="rect">
            <a:avLst/>
          </a:prstGeom>
        </p:spPr>
        <p:txBody>
          <a:bodyPr spcFirstLastPara="1" wrap="square" lIns="91425" tIns="91425" rIns="91425" bIns="91425" anchor="ctr" anchorCtr="0">
            <a:noAutofit/>
          </a:bodyPr>
          <a:lstStyle/>
          <a:p>
            <a:pPr lvl="0"/>
            <a:r>
              <a:rPr lang="es-ES" sz="2400" dirty="0"/>
              <a:t>Propósito</a:t>
            </a:r>
            <a:endParaRPr sz="2400" dirty="0"/>
          </a:p>
        </p:txBody>
      </p:sp>
    </p:spTree>
    <p:extLst>
      <p:ext uri="{BB962C8B-B14F-4D97-AF65-F5344CB8AC3E}">
        <p14:creationId xmlns:p14="http://schemas.microsoft.com/office/powerpoint/2010/main" val="1248882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a:spLocks noGrp="1"/>
          </p:cNvSpPr>
          <p:nvPr>
            <p:ph type="title"/>
          </p:nvPr>
        </p:nvSpPr>
        <p:spPr>
          <a:xfrm>
            <a:off x="155864" y="1712250"/>
            <a:ext cx="2659511" cy="1719000"/>
          </a:xfrm>
          <a:prstGeom prst="rect">
            <a:avLst/>
          </a:prstGeom>
        </p:spPr>
        <p:txBody>
          <a:bodyPr spcFirstLastPara="1" wrap="square" lIns="91425" tIns="91425" rIns="91425" bIns="91425" anchor="ctr" anchorCtr="0">
            <a:noAutofit/>
          </a:bodyPr>
          <a:lstStyle/>
          <a:p>
            <a:pPr lvl="0"/>
            <a:r>
              <a:rPr lang="es-ES" sz="2000" dirty="0"/>
              <a:t>Productos de actividades relacionadas con la Formación de Recurso Humano para </a:t>
            </a:r>
            <a:r>
              <a:rPr lang="es-ES" sz="2000" dirty="0" err="1"/>
              <a:t>CTeI</a:t>
            </a:r>
            <a:endParaRPr sz="2000" dirty="0"/>
          </a:p>
        </p:txBody>
      </p:sp>
      <p:sp>
        <p:nvSpPr>
          <p:cNvPr id="251" name="Google Shape;251;p39"/>
          <p:cNvSpPr txBox="1">
            <a:spLocks noGrp="1"/>
          </p:cNvSpPr>
          <p:nvPr>
            <p:ph type="subTitle" idx="2"/>
          </p:nvPr>
        </p:nvSpPr>
        <p:spPr>
          <a:xfrm>
            <a:off x="3325092" y="427632"/>
            <a:ext cx="5351317" cy="4629018"/>
          </a:xfrm>
          <a:prstGeom prst="rect">
            <a:avLst/>
          </a:prstGeom>
        </p:spPr>
        <p:txBody>
          <a:bodyPr spcFirstLastPara="1" wrap="square" lIns="91425" tIns="91425" rIns="91425" bIns="91425" anchor="t" anchorCtr="0">
            <a:noAutofit/>
          </a:bodyPr>
          <a:lstStyle/>
          <a:p>
            <a:pPr marL="285750" lvl="0" indent="-285750" algn="just">
              <a:buFont typeface="Wingdings" panose="05000000000000000000" pitchFamily="2" charset="2"/>
              <a:buChar char="§"/>
            </a:pPr>
            <a:r>
              <a:rPr lang="es-ES" b="1" dirty="0"/>
              <a:t>Direcciones de Tesis de doctorado</a:t>
            </a:r>
          </a:p>
          <a:p>
            <a:pPr marL="1200150" lvl="1" indent="-285750" algn="just">
              <a:buFont typeface="Wingdings" panose="05000000000000000000" pitchFamily="2" charset="2"/>
              <a:buChar char="§"/>
            </a:pPr>
            <a:r>
              <a:rPr lang="es-ES" dirty="0"/>
              <a:t>Tesis de doctorado con distinción.</a:t>
            </a:r>
          </a:p>
          <a:p>
            <a:pPr marL="1200150" lvl="1" indent="-285750" algn="just">
              <a:buFont typeface="Wingdings" panose="05000000000000000000" pitchFamily="2" charset="2"/>
              <a:buChar char="§"/>
            </a:pPr>
            <a:r>
              <a:rPr lang="es-CO" dirty="0"/>
              <a:t>Tesis de doctorado aprobada.</a:t>
            </a:r>
          </a:p>
          <a:p>
            <a:pPr marL="285750" indent="-285750" algn="just">
              <a:buFont typeface="Wingdings" panose="05000000000000000000" pitchFamily="2" charset="2"/>
              <a:buChar char="§"/>
            </a:pPr>
            <a:r>
              <a:rPr lang="es-ES" b="1" dirty="0"/>
              <a:t>Direcciones de Trabajo de grado de maestría </a:t>
            </a:r>
          </a:p>
          <a:p>
            <a:pPr marL="1200150" lvl="1" indent="-285750" algn="just">
              <a:buFont typeface="Wingdings" panose="05000000000000000000" pitchFamily="2" charset="2"/>
              <a:buChar char="§"/>
            </a:pPr>
            <a:r>
              <a:rPr lang="es-ES" dirty="0"/>
              <a:t>Trabajo grado de maestría con distinción</a:t>
            </a:r>
          </a:p>
          <a:p>
            <a:pPr marL="1200150" lvl="1" indent="-285750" algn="just">
              <a:buFont typeface="Wingdings" panose="05000000000000000000" pitchFamily="2" charset="2"/>
              <a:buChar char="§"/>
            </a:pPr>
            <a:r>
              <a:rPr lang="es-CO" dirty="0"/>
              <a:t>Trabajo de maestría aprobada</a:t>
            </a:r>
          </a:p>
          <a:p>
            <a:pPr marL="285750" indent="-285750" algn="just">
              <a:buFont typeface="Wingdings" panose="05000000000000000000" pitchFamily="2" charset="2"/>
              <a:buChar char="§"/>
            </a:pPr>
            <a:r>
              <a:rPr lang="es-ES" b="1" dirty="0"/>
              <a:t>Direcciones de Trabajo de pregrado </a:t>
            </a:r>
          </a:p>
          <a:p>
            <a:pPr marL="1200150" lvl="1" indent="-285750" algn="just">
              <a:buFont typeface="Wingdings" panose="05000000000000000000" pitchFamily="2" charset="2"/>
              <a:buChar char="§"/>
            </a:pPr>
            <a:r>
              <a:rPr lang="es-ES" dirty="0"/>
              <a:t>Trabajo de pregrado con distinción</a:t>
            </a:r>
          </a:p>
          <a:p>
            <a:pPr marL="1200150" lvl="1" indent="-285750" algn="just">
              <a:buFont typeface="Wingdings" panose="05000000000000000000" pitchFamily="2" charset="2"/>
              <a:buChar char="§"/>
            </a:pPr>
            <a:r>
              <a:rPr lang="es-CO" dirty="0"/>
              <a:t>Trabajos de pregrado aprobado</a:t>
            </a:r>
          </a:p>
          <a:p>
            <a:pPr marL="285750" indent="-285750" algn="just">
              <a:buFont typeface="Wingdings" panose="05000000000000000000" pitchFamily="2" charset="2"/>
              <a:buChar char="§"/>
            </a:pPr>
            <a:r>
              <a:rPr lang="es-ES" b="1" dirty="0"/>
              <a:t>Proyectos de Investigación y Desarrollo, Investigación - Creación, e Investigación, Desarrollo e Innovación (ID+I)</a:t>
            </a:r>
          </a:p>
          <a:p>
            <a:pPr marL="1200150" lvl="1" indent="-285750" algn="just">
              <a:buFont typeface="Wingdings" panose="05000000000000000000" pitchFamily="2" charset="2"/>
              <a:buChar char="§"/>
            </a:pPr>
            <a:r>
              <a:rPr lang="es-ES" dirty="0"/>
              <a:t>Proyectos ejecutados con investigadores en empresas, industria y Estado</a:t>
            </a:r>
          </a:p>
          <a:p>
            <a:pPr marL="1200150" lvl="1" indent="-285750" algn="just">
              <a:buFont typeface="Wingdings" panose="05000000000000000000" pitchFamily="2" charset="2"/>
              <a:buChar char="§"/>
            </a:pPr>
            <a:r>
              <a:rPr lang="es-ES" dirty="0"/>
              <a:t>Proyectos ejecutados con joven investigador</a:t>
            </a:r>
          </a:p>
          <a:p>
            <a:pPr marL="1200150" lvl="1" indent="-285750" algn="just">
              <a:buFont typeface="Wingdings" panose="05000000000000000000" pitchFamily="2" charset="2"/>
              <a:buChar char="§"/>
            </a:pPr>
            <a:r>
              <a:rPr lang="es-ES" dirty="0"/>
              <a:t>Proyectos de Investigación-Creación o de Creación</a:t>
            </a:r>
            <a:endParaRPr dirty="0"/>
          </a:p>
        </p:txBody>
      </p:sp>
      <p:sp>
        <p:nvSpPr>
          <p:cNvPr id="260" name="Google Shape;260;p39"/>
          <p:cNvSpPr/>
          <p:nvPr/>
        </p:nvSpPr>
        <p:spPr>
          <a:xfrm rot="-5400000">
            <a:off x="2751875" y="353382"/>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a:spLocks noGrp="1"/>
          </p:cNvSpPr>
          <p:nvPr>
            <p:ph type="title"/>
          </p:nvPr>
        </p:nvSpPr>
        <p:spPr>
          <a:xfrm>
            <a:off x="155864" y="1712250"/>
            <a:ext cx="2659511" cy="1719000"/>
          </a:xfrm>
          <a:prstGeom prst="rect">
            <a:avLst/>
          </a:prstGeom>
        </p:spPr>
        <p:txBody>
          <a:bodyPr spcFirstLastPara="1" wrap="square" lIns="91425" tIns="91425" rIns="91425" bIns="91425" anchor="ctr" anchorCtr="0">
            <a:noAutofit/>
          </a:bodyPr>
          <a:lstStyle/>
          <a:p>
            <a:pPr lvl="0"/>
            <a:r>
              <a:rPr lang="es-ES" sz="2000" dirty="0"/>
              <a:t>Productos de actividades relacionadas con la Formación de Recurso Humano para </a:t>
            </a:r>
            <a:r>
              <a:rPr lang="es-ES" sz="2000" dirty="0" err="1"/>
              <a:t>CTeI</a:t>
            </a:r>
            <a:endParaRPr sz="2000" dirty="0"/>
          </a:p>
        </p:txBody>
      </p:sp>
      <p:sp>
        <p:nvSpPr>
          <p:cNvPr id="251" name="Google Shape;251;p39"/>
          <p:cNvSpPr txBox="1">
            <a:spLocks noGrp="1"/>
          </p:cNvSpPr>
          <p:nvPr>
            <p:ph type="subTitle" idx="2"/>
          </p:nvPr>
        </p:nvSpPr>
        <p:spPr>
          <a:xfrm>
            <a:off x="3325092" y="427632"/>
            <a:ext cx="5351317" cy="4629018"/>
          </a:xfrm>
          <a:prstGeom prst="rect">
            <a:avLst/>
          </a:prstGeom>
        </p:spPr>
        <p:txBody>
          <a:bodyPr spcFirstLastPara="1" wrap="square" lIns="91425" tIns="91425" rIns="91425" bIns="91425" anchor="t" anchorCtr="0">
            <a:noAutofit/>
          </a:bodyPr>
          <a:lstStyle/>
          <a:p>
            <a:pPr marL="285750" lvl="0" indent="-285750" algn="just">
              <a:buFont typeface="Wingdings" panose="05000000000000000000" pitchFamily="2" charset="2"/>
              <a:buChar char="§"/>
            </a:pPr>
            <a:r>
              <a:rPr lang="es-ES" b="1" dirty="0"/>
              <a:t>Proyectos de extensión y de responsabilidad social en </a:t>
            </a:r>
            <a:r>
              <a:rPr lang="es-ES" b="1" dirty="0" err="1"/>
              <a:t>CTeI</a:t>
            </a:r>
            <a:endParaRPr lang="es-ES" b="1" dirty="0"/>
          </a:p>
          <a:p>
            <a:pPr marL="285750" lvl="0" indent="-285750" algn="just">
              <a:buFont typeface="Wingdings" panose="05000000000000000000" pitchFamily="2" charset="2"/>
              <a:buChar char="§"/>
            </a:pPr>
            <a:r>
              <a:rPr lang="es-ES" b="1" dirty="0"/>
              <a:t>Apoyos a la creación de programas y cursos de formación de investigadores</a:t>
            </a:r>
          </a:p>
          <a:p>
            <a:pPr marL="1200150" lvl="1" indent="-285750" algn="just">
              <a:buFont typeface="Wingdings" panose="05000000000000000000" pitchFamily="2" charset="2"/>
              <a:buChar char="§"/>
            </a:pPr>
            <a:r>
              <a:rPr lang="es-ES" dirty="0"/>
              <a:t>Apoyos a la creación de programas de Doctorado</a:t>
            </a:r>
          </a:p>
          <a:p>
            <a:pPr marL="1200150" lvl="1" indent="-285750" algn="just">
              <a:buFont typeface="Wingdings" panose="05000000000000000000" pitchFamily="2" charset="2"/>
              <a:buChar char="§"/>
            </a:pPr>
            <a:r>
              <a:rPr lang="es-ES" dirty="0"/>
              <a:t>Apoyos a la creación de programas de Maestría</a:t>
            </a:r>
          </a:p>
          <a:p>
            <a:pPr marL="1200150" lvl="1" indent="-285750" algn="just">
              <a:buFont typeface="Wingdings" panose="05000000000000000000" pitchFamily="2" charset="2"/>
              <a:buChar char="§"/>
            </a:pPr>
            <a:r>
              <a:rPr lang="es-ES" dirty="0"/>
              <a:t>Apoyos a la creación de cursos de Doctorado</a:t>
            </a:r>
          </a:p>
          <a:p>
            <a:pPr marL="1200150" lvl="1" indent="-285750" algn="just">
              <a:buFont typeface="Wingdings" panose="05000000000000000000" pitchFamily="2" charset="2"/>
              <a:buChar char="§"/>
            </a:pPr>
            <a:r>
              <a:rPr lang="es-ES" dirty="0"/>
              <a:t>Apoyos a la creación de cursos de Maestría o de Especialidades Clínicas (con énfasis en investigación).</a:t>
            </a:r>
          </a:p>
          <a:p>
            <a:pPr marL="285750" indent="-285750" algn="just">
              <a:buFont typeface="Wingdings" panose="05000000000000000000" pitchFamily="2" charset="2"/>
              <a:buChar char="§"/>
            </a:pPr>
            <a:r>
              <a:rPr lang="es-ES" b="1" dirty="0"/>
              <a:t>Acompañamientos y asesorías de línea temática del Programa Ondas </a:t>
            </a:r>
            <a:endParaRPr b="1" dirty="0"/>
          </a:p>
        </p:txBody>
      </p:sp>
      <p:sp>
        <p:nvSpPr>
          <p:cNvPr id="260" name="Google Shape;260;p39"/>
          <p:cNvSpPr/>
          <p:nvPr/>
        </p:nvSpPr>
        <p:spPr>
          <a:xfrm rot="-5400000">
            <a:off x="2751875" y="353382"/>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494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423513" y="4244809"/>
            <a:ext cx="8073737" cy="981818"/>
          </a:xfrm>
          <a:prstGeom prst="rect">
            <a:avLst/>
          </a:prstGeom>
        </p:spPr>
        <p:txBody>
          <a:bodyPr spcFirstLastPara="1" wrap="square" lIns="91425" tIns="91425" rIns="91425" bIns="91425" anchor="t" anchorCtr="0">
            <a:noAutofit/>
          </a:bodyPr>
          <a:lstStyle/>
          <a:p>
            <a:pPr lvl="0" algn="ctr"/>
            <a:r>
              <a:rPr lang="es-CO" dirty="0">
                <a:solidFill>
                  <a:schemeClr val="bg1"/>
                </a:solidFill>
              </a:rPr>
              <a:t>Áreas de conocimiento</a:t>
            </a:r>
          </a:p>
        </p:txBody>
      </p:sp>
      <p:pic>
        <p:nvPicPr>
          <p:cNvPr id="34" name="Imagen 33"/>
          <p:cNvPicPr>
            <a:picLocks noChangeAspect="1"/>
          </p:cNvPicPr>
          <p:nvPr/>
        </p:nvPicPr>
        <p:blipFill>
          <a:blip r:embed="rId3"/>
          <a:stretch>
            <a:fillRect/>
          </a:stretch>
        </p:blipFill>
        <p:spPr>
          <a:xfrm>
            <a:off x="1804443" y="696586"/>
            <a:ext cx="5311875" cy="302336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tipo TOP</a:t>
            </a:r>
          </a:p>
        </p:txBody>
      </p:sp>
      <p:sp>
        <p:nvSpPr>
          <p:cNvPr id="284" name="Google Shape;284;p41"/>
          <p:cNvSpPr txBox="1">
            <a:spLocks noGrp="1"/>
          </p:cNvSpPr>
          <p:nvPr>
            <p:ph type="body" idx="1"/>
          </p:nvPr>
        </p:nvSpPr>
        <p:spPr>
          <a:xfrm>
            <a:off x="3126069" y="451275"/>
            <a:ext cx="5623075" cy="4469700"/>
          </a:xfrm>
          <a:prstGeom prst="rect">
            <a:avLst/>
          </a:prstGeom>
        </p:spPr>
        <p:txBody>
          <a:bodyPr spcFirstLastPara="1" wrap="square" lIns="91425" tIns="91425" rIns="91425" bIns="91425" anchor="ctr" anchorCtr="0">
            <a:noAutofit/>
          </a:bodyPr>
          <a:lstStyle/>
          <a:p>
            <a:pPr marL="400050" lvl="0" indent="-400050" algn="just">
              <a:buFont typeface="Wingdings" panose="05000000000000000000" pitchFamily="2" charset="2"/>
              <a:buChar char="§"/>
            </a:pPr>
            <a:r>
              <a:rPr lang="es-ES" sz="1400" dirty="0"/>
              <a:t>ART_A1, Número de Artículos de investigación vinculados al Grupo con Calidad A1. </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ART_A2, Número de Artículos de investigación vinculados al Grupo con Calidad A2. </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LIB_A1, Número de Libros resultados de investigación vinculados al Grupo con Calidad A1. </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LIB_A, Número de Libros resultados de investigación vinculados al Grupo con Calidad A.</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CAP_LIB_A1, Número de Capítulos en libro resultado de investigación vinculados al Grupo con Calidad A1.</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CAP_LIB_A, Número de Capítulos en libro resultado de investigación vinculados al Grupo con Calidad A.  </a:t>
            </a:r>
          </a:p>
          <a:p>
            <a:pPr marL="0" lvl="0" indent="0" algn="just">
              <a:buNone/>
            </a:pPr>
            <a:endParaRPr lang="es-ES" sz="1400" dirty="0"/>
          </a:p>
          <a:p>
            <a:pPr marL="400050" lvl="0" indent="-400050" algn="just">
              <a:buFont typeface="Wingdings" panose="05000000000000000000" pitchFamily="2" charset="2"/>
              <a:buChar char="§"/>
            </a:pPr>
            <a:r>
              <a:rPr lang="es-ES" sz="1400" dirty="0"/>
              <a:t>PA1, Número de Productos tecnológicos con Patente de invención, vinculados al Grupo con Calidad A1.  </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PA2, Número de Productos tecnológicos con Patente de invención, vinculados al Grupo con Calidad A2. </a:t>
            </a:r>
          </a:p>
          <a:p>
            <a:pPr marL="400050" lvl="0" indent="-400050" algn="just">
              <a:buFont typeface="+mj-lt"/>
              <a:buAutoNum type="romanUcPeriod"/>
            </a:pPr>
            <a:endParaRPr sz="1400" dirty="0"/>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2956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tipo TOP</a:t>
            </a:r>
          </a:p>
        </p:txBody>
      </p:sp>
      <p:sp>
        <p:nvSpPr>
          <p:cNvPr id="284" name="Google Shape;284;p41"/>
          <p:cNvSpPr txBox="1">
            <a:spLocks noGrp="1"/>
          </p:cNvSpPr>
          <p:nvPr>
            <p:ph type="body" idx="1"/>
          </p:nvPr>
        </p:nvSpPr>
        <p:spPr>
          <a:xfrm>
            <a:off x="3126069" y="336900"/>
            <a:ext cx="5623075" cy="4469700"/>
          </a:xfrm>
          <a:prstGeom prst="rect">
            <a:avLst/>
          </a:prstGeom>
        </p:spPr>
        <p:txBody>
          <a:bodyPr spcFirstLastPara="1" wrap="square" lIns="91425" tIns="91425" rIns="91425" bIns="91425" anchor="ctr" anchorCtr="0">
            <a:noAutofit/>
          </a:bodyPr>
          <a:lstStyle/>
          <a:p>
            <a:pPr marL="400050" lvl="0" indent="-400050" algn="just">
              <a:buFont typeface="Wingdings" panose="05000000000000000000" pitchFamily="2" charset="2"/>
              <a:buChar char="§"/>
            </a:pPr>
            <a:r>
              <a:rPr lang="es-ES" sz="1400" dirty="0"/>
              <a:t>MA1, Número de Productos tecnológicos con Patente de modelo de utilidad, vinculados al Grupo con Calidad A1. </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MA2, Número de Productos tecnológicos con Patente de modelo de utilidad, vinculados al Grupo con Calidad A2.</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VV_A1, Número de Variedades vegetales vinculados al Grupo con Calidad A1. </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VV_A2, Número de Variedades vegetales vinculados al Grupo con Calidad A2. </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VA_A, Número de Nuevas razas animales Vinculados al Grupo con Calidad A. </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AAD_A1, Número de Productos resultados de la creación o investigación-creación vinculados al Grupo con calidad A1. </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AAD_A, Número de Productos resultados de la creación o investigación-creación vinculados al Grupo con calidad A. </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RNL_A, Número de Regulaciones, normas, reglamentos o legislaciones vinculados al Grupo con Calidad A.</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357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tipo A</a:t>
            </a:r>
          </a:p>
        </p:txBody>
      </p:sp>
      <p:sp>
        <p:nvSpPr>
          <p:cNvPr id="284" name="Google Shape;284;p41"/>
          <p:cNvSpPr txBox="1">
            <a:spLocks noGrp="1"/>
          </p:cNvSpPr>
          <p:nvPr>
            <p:ph type="body" idx="1"/>
          </p:nvPr>
        </p:nvSpPr>
        <p:spPr>
          <a:xfrm>
            <a:off x="3053332" y="142473"/>
            <a:ext cx="5830895" cy="4733864"/>
          </a:xfrm>
          <a:prstGeom prst="rect">
            <a:avLst/>
          </a:prstGeom>
        </p:spPr>
        <p:txBody>
          <a:bodyPr spcFirstLastPara="1" wrap="square" lIns="91425" tIns="91425" rIns="91425" bIns="91425" anchor="ctr" anchorCtr="0">
            <a:noAutofit/>
          </a:bodyPr>
          <a:lstStyle/>
          <a:p>
            <a:pPr marL="0" lvl="0" indent="0" algn="just">
              <a:buNone/>
            </a:pPr>
            <a:endParaRPr lang="es-ES" sz="1400" dirty="0"/>
          </a:p>
          <a:p>
            <a:pPr marL="400050" lvl="0" indent="-400050" algn="just">
              <a:buFont typeface="Wingdings" panose="05000000000000000000" pitchFamily="2" charset="2"/>
              <a:buChar char="§"/>
            </a:pPr>
            <a:r>
              <a:rPr lang="es-ES" sz="1400" dirty="0"/>
              <a:t>ART_B, Número de Artículos de investigación vinculados al Grupo con Calidad B. </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ART_C, Número de Artículos de investigación vinculados al Grupo con Calidad C. </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LIB_B, Número de Libros resultados de investigación vinculados al Grupo con Calidad B. </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CAP_LIB_B, Número de Capítulos en libro resultado de investigación vinculados al Grupo con Calidad B.  </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PA3, Número de Productos tecnológicos con Patente de invención, vinculados al Grupo con Calidad A3.  </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PA4, Número de Productos tecnológicos con Patente de invención, vinculados al Grupo con Calidad A4. </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MA3, Número de Productos tecnológicos con Patente de modelo de utilidad, vinculados al Grupo con Calidad A3.</a:t>
            </a:r>
          </a:p>
          <a:p>
            <a:pPr marL="400050" lvl="0" indent="-400050" algn="just">
              <a:buFont typeface="Wingdings" panose="05000000000000000000" pitchFamily="2" charset="2"/>
              <a:buChar char="§"/>
            </a:pPr>
            <a:endParaRPr lang="es-ES" sz="1400" dirty="0"/>
          </a:p>
          <a:p>
            <a:pPr marL="400050" lvl="0" indent="-400050" algn="just">
              <a:buFont typeface="Wingdings" panose="05000000000000000000" pitchFamily="2" charset="2"/>
              <a:buChar char="§"/>
            </a:pPr>
            <a:r>
              <a:rPr lang="es-ES" sz="1400" dirty="0"/>
              <a:t>MA4, Número de Productos tecnológicos con Patente de modelo de utilidad, vinculados al Grupo con Calidad A4.</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604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tipo A</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VV_A3, Número de Variedades vegetales vinculados al Grupo con Calidad A3.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VV_A4, Número de Variedades vegetales vinculados al Grupo con Calidad A4.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VA_B, Número de Poblaciones mejoradas de razas pecuarias vinculados al Grupo con Calidad B.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AAD_B, Número de Productos resultados de la creación o investigación-creación vinculados al Grupo con calidad B.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DI_A, Número de Diseños Industriales vinculados al Grupo con Calidad A.</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ECI, Número de Esquemas de circuito integrado vinculados al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PP, Número de Plantas piloto vinculados al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PI, Número de Prototipos industriales vinculados al Grupo con Calidad.</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741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tipo A</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SD, Número de Signos distintivos vinculados al Grupo.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SE, Número de Productos tecnológicos con Secreto empresarial vinculados al Grupo.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EBT_A, Número de Empresas de base tecnológica vinculados al Grupo con Calidad A.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ICC_A, Número de Empresas creativas y culturales vinculados al Grupo con Calidad A.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IG_A1, Número de Innovaciones generadas en la gestión empresarial vinculados al Grupo con Calidad A1.</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IG_A2, Número de Innovaciones generadas en la gestión empresarial vinculados al Grupo con Calidad A2.</a:t>
            </a:r>
          </a:p>
          <a:p>
            <a:pPr marL="0" lvl="0" indent="0" algn="just">
              <a:buNone/>
            </a:pPr>
            <a:r>
              <a:rPr lang="es-ES" sz="1400" dirty="0"/>
              <a:t> </a:t>
            </a:r>
          </a:p>
          <a:p>
            <a:pPr marL="285750" lvl="0" indent="-285750" algn="just">
              <a:buFont typeface="Wingdings" panose="05000000000000000000" pitchFamily="2" charset="2"/>
              <a:buChar char="§"/>
            </a:pPr>
            <a:r>
              <a:rPr lang="es-ES" sz="1400" dirty="0"/>
              <a:t>RNL_B, Número de Regulaciones, normas, reglamentos o legislaciones vinculados al Grupo con Calidad B.</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RNR, Número de Normatividades del espectro radioeléctrico vinculados al Grupo con Calidad.</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8815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tipo B</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ART_D, Número de Artículos de investigación vinculados al Grupo con Calidad D.</a:t>
            </a:r>
          </a:p>
          <a:p>
            <a:pPr marL="285750" lvl="0" indent="-285750" algn="just">
              <a:buFont typeface="Wingdings" panose="05000000000000000000" pitchFamily="2" charset="2"/>
              <a:buChar char="§"/>
            </a:pPr>
            <a:r>
              <a:rPr lang="es-ES" sz="1400" dirty="0"/>
              <a:t> </a:t>
            </a:r>
          </a:p>
          <a:p>
            <a:pPr marL="285750" lvl="0" indent="-285750" algn="just">
              <a:buFont typeface="Wingdings" panose="05000000000000000000" pitchFamily="2" charset="2"/>
              <a:buChar char="§"/>
            </a:pPr>
            <a:r>
              <a:rPr lang="es-ES" sz="1400" dirty="0"/>
              <a:t>N_A1, Número de Notas científicas A1 vinculadas al Grupo.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N_A2, Número de Notas científicas A2 vinculadas al Grupo.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N_B, Número de Notas científicas B vinculadas al Grupo.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N_C, Número de Notas científicas C vinculadas al Grupo.</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N_D, Número de Notas científicas D vinculadas al Grupo.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LIB_FOR1, Número de Libros de Formación ubicados en el cuartil 1 (Q1) vinculadas al Grupo.</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PB1, Número de Productos tecnológicos con Patente de invención, vinculados al Grupo con Calidad B1.</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8482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tipo B</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PB2, Número de Productos tecnológicos con Patente de invención, vinculados al Grupo con Calidad B2.</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PB3, Número de Productos tecnológicos con Patente de invención, vinculados al Grupo con Calidad B3.</a:t>
            </a:r>
          </a:p>
          <a:p>
            <a:pPr marL="0" lvl="0" indent="0" algn="just">
              <a:buNone/>
            </a:pPr>
            <a:r>
              <a:rPr lang="es-ES" sz="1400" dirty="0"/>
              <a:t>  </a:t>
            </a:r>
          </a:p>
          <a:p>
            <a:pPr marL="285750" lvl="0" indent="-285750" algn="just">
              <a:buFont typeface="Wingdings" panose="05000000000000000000" pitchFamily="2" charset="2"/>
              <a:buChar char="§"/>
            </a:pPr>
            <a:r>
              <a:rPr lang="es-ES" sz="1400" dirty="0"/>
              <a:t>PB4, Número de Productos tecnológicos con Patente de invención, vinculados al Grupo con Calidad B4.</a:t>
            </a:r>
          </a:p>
          <a:p>
            <a:pPr marL="0" lvl="0" indent="0" algn="just">
              <a:buNone/>
            </a:pPr>
            <a:r>
              <a:rPr lang="es-ES" sz="1400" dirty="0"/>
              <a:t>  </a:t>
            </a:r>
          </a:p>
          <a:p>
            <a:pPr marL="285750" lvl="0" indent="-285750" algn="just">
              <a:buFont typeface="Wingdings" panose="05000000000000000000" pitchFamily="2" charset="2"/>
              <a:buChar char="§"/>
            </a:pPr>
            <a:r>
              <a:rPr lang="es-ES" sz="1400" dirty="0"/>
              <a:t>PB5, Número de Productos tecnológicos con Patente de invención, vinculados al Grupo con Calidad B5.</a:t>
            </a:r>
          </a:p>
          <a:p>
            <a:pPr marL="0" lvl="0" indent="0" algn="just">
              <a:buNone/>
            </a:pPr>
            <a:r>
              <a:rPr lang="es-ES" sz="1400" dirty="0"/>
              <a:t> </a:t>
            </a:r>
          </a:p>
          <a:p>
            <a:pPr marL="285750" lvl="0" indent="-285750" algn="just">
              <a:buFont typeface="Wingdings" panose="05000000000000000000" pitchFamily="2" charset="2"/>
              <a:buChar char="§"/>
            </a:pPr>
            <a:r>
              <a:rPr lang="es-ES" sz="1400" dirty="0"/>
              <a:t>PC, Número de Productos tecnológicos con Patente de invención, vinculados al Grupo con Calidad C.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MB1, Número de Productos tecnológicos con Patente de modelo de utilidad, vinculados al Grupo con Calidad B1.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MB2, Número de Productos tecnológicos con Patente de modelo de utilidad, vinculados al Grupo con Calidad B2.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MB3, Número de Productos tecnológicos con Patente de modelo de utilidad, vinculados al Grupo con Calidad B3. </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330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idx="3"/>
          </p:nvPr>
        </p:nvSpPr>
        <p:spPr>
          <a:xfrm>
            <a:off x="155864" y="1712250"/>
            <a:ext cx="2659511" cy="1719000"/>
          </a:xfrm>
          <a:prstGeom prst="rect">
            <a:avLst/>
          </a:prstGeom>
        </p:spPr>
        <p:txBody>
          <a:bodyPr spcFirstLastPara="1" wrap="square" lIns="91425" tIns="91425" rIns="91425" bIns="91425" anchor="ctr" anchorCtr="0">
            <a:noAutofit/>
          </a:bodyPr>
          <a:lstStyle/>
          <a:p>
            <a:pPr lvl="0"/>
            <a:r>
              <a:rPr lang="es-ES" sz="2000" dirty="0"/>
              <a:t>Cambios para el proceso de reconocimiento y medición de grupos e investigadores 2024</a:t>
            </a:r>
            <a:endParaRPr sz="2000" dirty="0"/>
          </a:p>
        </p:txBody>
      </p:sp>
      <p:sp>
        <p:nvSpPr>
          <p:cNvPr id="182" name="Google Shape;182;p30"/>
          <p:cNvSpPr txBox="1">
            <a:spLocks noGrp="1"/>
          </p:cNvSpPr>
          <p:nvPr>
            <p:ph type="title"/>
          </p:nvPr>
        </p:nvSpPr>
        <p:spPr>
          <a:xfrm>
            <a:off x="3548922" y="113752"/>
            <a:ext cx="2102700" cy="4062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dirty="0"/>
              <a:t>01</a:t>
            </a:r>
            <a:endParaRPr dirty="0"/>
          </a:p>
        </p:txBody>
      </p:sp>
      <p:sp>
        <p:nvSpPr>
          <p:cNvPr id="184" name="Google Shape;184;p30"/>
          <p:cNvSpPr txBox="1">
            <a:spLocks noGrp="1"/>
          </p:cNvSpPr>
          <p:nvPr>
            <p:ph type="subTitle" idx="2"/>
          </p:nvPr>
        </p:nvSpPr>
        <p:spPr>
          <a:xfrm>
            <a:off x="3341103" y="755922"/>
            <a:ext cx="2103300" cy="720000"/>
          </a:xfrm>
          <a:prstGeom prst="rect">
            <a:avLst/>
          </a:prstGeom>
        </p:spPr>
        <p:txBody>
          <a:bodyPr spcFirstLastPara="1" wrap="square" lIns="91425" tIns="91425" rIns="91425" bIns="91425" anchor="t" anchorCtr="0">
            <a:noAutofit/>
          </a:bodyPr>
          <a:lstStyle/>
          <a:p>
            <a:pPr lvl="0" indent="0" algn="just"/>
            <a:r>
              <a:rPr lang="es-ES" sz="1200" b="1" dirty="0"/>
              <a:t>Cambio en la ponderación </a:t>
            </a:r>
            <a:r>
              <a:rPr lang="es-ES" sz="1200" dirty="0"/>
              <a:t>del indicador de grupo de investigación haciendo énfasis en los productos de </a:t>
            </a:r>
            <a:r>
              <a:rPr lang="es-ES" sz="1200" b="1" dirty="0"/>
              <a:t>Apropiación Social del Conocimiento </a:t>
            </a:r>
            <a:r>
              <a:rPr lang="es-ES" sz="1200" dirty="0"/>
              <a:t>y creando una ponderación nueva para productos de </a:t>
            </a:r>
            <a:r>
              <a:rPr lang="es-ES" sz="1200" b="1" dirty="0"/>
              <a:t>Divulgación Pública de la Ciencia.</a:t>
            </a:r>
            <a:endParaRPr sz="1200" b="1" dirty="0"/>
          </a:p>
        </p:txBody>
      </p:sp>
      <p:sp>
        <p:nvSpPr>
          <p:cNvPr id="185" name="Google Shape;185;p30"/>
          <p:cNvSpPr txBox="1">
            <a:spLocks noGrp="1"/>
          </p:cNvSpPr>
          <p:nvPr>
            <p:ph type="title" idx="4"/>
          </p:nvPr>
        </p:nvSpPr>
        <p:spPr>
          <a:xfrm>
            <a:off x="5845872" y="113752"/>
            <a:ext cx="2100600" cy="4062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dirty="0"/>
              <a:t>02</a:t>
            </a:r>
            <a:endParaRPr dirty="0"/>
          </a:p>
        </p:txBody>
      </p:sp>
      <p:sp>
        <p:nvSpPr>
          <p:cNvPr id="187" name="Google Shape;187;p30"/>
          <p:cNvSpPr txBox="1">
            <a:spLocks noGrp="1"/>
          </p:cNvSpPr>
          <p:nvPr>
            <p:ph type="subTitle" idx="6"/>
          </p:nvPr>
        </p:nvSpPr>
        <p:spPr>
          <a:xfrm>
            <a:off x="5821269" y="755922"/>
            <a:ext cx="2455564" cy="1159677"/>
          </a:xfrm>
          <a:prstGeom prst="rect">
            <a:avLst/>
          </a:prstGeom>
        </p:spPr>
        <p:txBody>
          <a:bodyPr spcFirstLastPara="1" wrap="square" lIns="91425" tIns="91425" rIns="91425" bIns="91425" anchor="t" anchorCtr="0">
            <a:noAutofit/>
          </a:bodyPr>
          <a:lstStyle/>
          <a:p>
            <a:pPr lvl="0" indent="0" algn="just"/>
            <a:r>
              <a:rPr lang="es-ES" sz="1200" dirty="0"/>
              <a:t>Inclusión de una </a:t>
            </a:r>
            <a:r>
              <a:rPr lang="es-ES" sz="1200" b="1" dirty="0"/>
              <a:t>mayor ponderación a artículos de investigación </a:t>
            </a:r>
            <a:r>
              <a:rPr lang="es-ES" sz="1200" dirty="0"/>
              <a:t>que hayan sido publicados en </a:t>
            </a:r>
            <a:r>
              <a:rPr lang="es-ES" sz="1200" b="1" dirty="0"/>
              <a:t>revistas de</a:t>
            </a:r>
          </a:p>
          <a:p>
            <a:pPr lvl="0" indent="0" algn="just"/>
            <a:r>
              <a:rPr lang="es-ES" sz="1200" b="1" dirty="0"/>
              <a:t>acceso abierto.</a:t>
            </a:r>
            <a:endParaRPr sz="1200" b="1" dirty="0"/>
          </a:p>
        </p:txBody>
      </p:sp>
      <p:sp>
        <p:nvSpPr>
          <p:cNvPr id="188" name="Google Shape;188;p30"/>
          <p:cNvSpPr txBox="1">
            <a:spLocks noGrp="1"/>
          </p:cNvSpPr>
          <p:nvPr>
            <p:ph type="title" idx="7"/>
          </p:nvPr>
        </p:nvSpPr>
        <p:spPr>
          <a:xfrm>
            <a:off x="3548922" y="3259516"/>
            <a:ext cx="2102100" cy="4062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
              <a:t>03</a:t>
            </a:r>
            <a:endParaRPr/>
          </a:p>
        </p:txBody>
      </p:sp>
      <p:sp>
        <p:nvSpPr>
          <p:cNvPr id="189" name="Google Shape;189;p30"/>
          <p:cNvSpPr txBox="1">
            <a:spLocks noGrp="1"/>
          </p:cNvSpPr>
          <p:nvPr>
            <p:ph type="subTitle" idx="9"/>
          </p:nvPr>
        </p:nvSpPr>
        <p:spPr>
          <a:xfrm>
            <a:off x="3341103" y="3665716"/>
            <a:ext cx="4960333" cy="983286"/>
          </a:xfrm>
          <a:prstGeom prst="rect">
            <a:avLst/>
          </a:prstGeom>
        </p:spPr>
        <p:txBody>
          <a:bodyPr spcFirstLastPara="1" wrap="square" lIns="91425" tIns="91425" rIns="91425" bIns="91425" anchor="t" anchorCtr="0">
            <a:noAutofit/>
          </a:bodyPr>
          <a:lstStyle/>
          <a:p>
            <a:pPr lvl="0" indent="0" algn="just"/>
            <a:r>
              <a:rPr lang="es-ES" sz="1200" dirty="0"/>
              <a:t>Ventanas de observación diferenciadas para mujeres cuyos hijos hayan nacido dentro de la ventana de observación definida (Ver condiciones en la sección “2.1.2.1 </a:t>
            </a:r>
            <a:r>
              <a:rPr lang="es-ES" sz="1200" b="1" dirty="0"/>
              <a:t>Política Pública de equidad de Género para las Mujeres</a:t>
            </a:r>
            <a:r>
              <a:rPr lang="es-ES" sz="1200" dirty="0"/>
              <a:t>”) aplicable al </a:t>
            </a:r>
            <a:r>
              <a:rPr lang="es-ES" sz="1200" b="1" dirty="0"/>
              <a:t>proceso de reconocimiento de investigadores.</a:t>
            </a:r>
            <a:endParaRPr sz="12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tipo B</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MB4, Número de Productos tecnológicos con Patente de modelo de utilidad, vinculados al Grupo con Calidad B4.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MB5, Número de Productos tecnológicos con Patente de modelo de utilidad, vinculados al Grupo con Calidad B5.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MC, Número de Productos tecnológicos con Patente de modelo de utilidad Vinculados en el Grupo con Calidad C.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VV_B1, Número de Variedades vegetales vinculados al Grupo con Calidad B1.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VV_B2, Número de Variedades vegetales vinculados al Grupo con Calidad B2.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VV_B3, Número de Variedades vegetales vinculados al Grupo con Calidad B3.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VV_B4, Número de Variedades vegetales vinculados al Grupo con Calidad B4.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AAD_C, Número de Productos resultados de la creación o investigación-creación vinculados al Grupo con calidad C.</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2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tipo B</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300" dirty="0"/>
              <a:t>DI_B, Número de Diseños Industriales vinculados al Grupo con Calidad B. </a:t>
            </a:r>
          </a:p>
          <a:p>
            <a:pPr marL="285750" lvl="0" indent="-285750" algn="just">
              <a:buFont typeface="Wingdings" panose="05000000000000000000" pitchFamily="2" charset="2"/>
              <a:buChar char="§"/>
            </a:pPr>
            <a:endParaRPr lang="es-ES" sz="1300" dirty="0"/>
          </a:p>
          <a:p>
            <a:pPr marL="285750" lvl="0" indent="-285750" algn="just">
              <a:buFont typeface="Wingdings" panose="05000000000000000000" pitchFamily="2" charset="2"/>
              <a:buChar char="§"/>
            </a:pPr>
            <a:r>
              <a:rPr lang="es-ES" sz="1300" dirty="0"/>
              <a:t>SF, Número de Softwares vinculados al Grupo con Calidad. </a:t>
            </a:r>
          </a:p>
          <a:p>
            <a:pPr marL="285750" lvl="0" indent="-285750" algn="just">
              <a:buFont typeface="Wingdings" panose="05000000000000000000" pitchFamily="2" charset="2"/>
              <a:buChar char="§"/>
            </a:pPr>
            <a:endParaRPr lang="es-ES" sz="1300" dirty="0"/>
          </a:p>
          <a:p>
            <a:pPr marL="285750" lvl="0" indent="-285750" algn="just">
              <a:buFont typeface="Wingdings" panose="05000000000000000000" pitchFamily="2" charset="2"/>
              <a:buChar char="§"/>
            </a:pPr>
            <a:r>
              <a:rPr lang="es-ES" sz="1300" dirty="0"/>
              <a:t>PN, Número de Productos </a:t>
            </a:r>
            <a:r>
              <a:rPr lang="es-ES" sz="1300" dirty="0" err="1"/>
              <a:t>nutracéuticos</a:t>
            </a:r>
            <a:r>
              <a:rPr lang="es-ES" sz="1300" dirty="0"/>
              <a:t> vinculados al Grupo con Calidad. </a:t>
            </a:r>
          </a:p>
          <a:p>
            <a:pPr marL="285750" lvl="0" indent="-285750" algn="just">
              <a:buFont typeface="Wingdings" panose="05000000000000000000" pitchFamily="2" charset="2"/>
              <a:buChar char="§"/>
            </a:pPr>
            <a:endParaRPr lang="es-ES" sz="1300" dirty="0"/>
          </a:p>
          <a:p>
            <a:pPr marL="285750" lvl="0" indent="-285750" algn="just">
              <a:buFont typeface="Wingdings" panose="05000000000000000000" pitchFamily="2" charset="2"/>
              <a:buChar char="§"/>
            </a:pPr>
            <a:r>
              <a:rPr lang="es-ES" sz="1300" dirty="0"/>
              <a:t>CC, Número de Colecciones científicas registrados en el Grupo con Calidad. </a:t>
            </a:r>
          </a:p>
          <a:p>
            <a:pPr marL="285750" lvl="0" indent="-285750" algn="just">
              <a:buFont typeface="Wingdings" panose="05000000000000000000" pitchFamily="2" charset="2"/>
              <a:buChar char="§"/>
            </a:pPr>
            <a:endParaRPr lang="es-ES" sz="1300" dirty="0"/>
          </a:p>
          <a:p>
            <a:pPr marL="285750" lvl="0" indent="-285750" algn="just">
              <a:buFont typeface="Wingdings" panose="05000000000000000000" pitchFamily="2" charset="2"/>
              <a:buChar char="§"/>
            </a:pPr>
            <a:r>
              <a:rPr lang="es-ES" sz="1300" dirty="0"/>
              <a:t>NRC_A, Número de Nuevos registros científicos vinculados al Grupo con Calidad A. </a:t>
            </a:r>
          </a:p>
          <a:p>
            <a:pPr marL="285750" lvl="0" indent="-285750" algn="just">
              <a:buFont typeface="Wingdings" panose="05000000000000000000" pitchFamily="2" charset="2"/>
              <a:buChar char="§"/>
            </a:pPr>
            <a:endParaRPr lang="es-ES" sz="1300" dirty="0"/>
          </a:p>
          <a:p>
            <a:pPr marL="285750" lvl="0" indent="-285750" algn="just">
              <a:buFont typeface="Wingdings" panose="05000000000000000000" pitchFamily="2" charset="2"/>
              <a:buChar char="§"/>
            </a:pPr>
            <a:r>
              <a:rPr lang="es-ES" sz="1300" dirty="0"/>
              <a:t>NRC_B, Número de Nuevos registros científicos vinculados al Grupo con Calidad B. </a:t>
            </a:r>
          </a:p>
          <a:p>
            <a:pPr marL="285750" lvl="0" indent="-285750" algn="just">
              <a:buFont typeface="Wingdings" panose="05000000000000000000" pitchFamily="2" charset="2"/>
              <a:buChar char="§"/>
            </a:pPr>
            <a:endParaRPr lang="es-ES" sz="1300" dirty="0"/>
          </a:p>
          <a:p>
            <a:pPr marL="285750" lvl="0" indent="-285750" algn="just">
              <a:buFont typeface="Wingdings" panose="05000000000000000000" pitchFamily="2" charset="2"/>
              <a:buChar char="§"/>
            </a:pPr>
            <a:r>
              <a:rPr lang="es-ES" sz="1300" dirty="0"/>
              <a:t>EBT_B, Número de Empresas de base tecnológica, vinculados al Grupo con Calidad B. </a:t>
            </a:r>
          </a:p>
          <a:p>
            <a:pPr marL="285750" lvl="0" indent="-285750" algn="just">
              <a:buFont typeface="Wingdings" panose="05000000000000000000" pitchFamily="2" charset="2"/>
              <a:buChar char="§"/>
            </a:pPr>
            <a:endParaRPr lang="es-ES" sz="1300" dirty="0"/>
          </a:p>
          <a:p>
            <a:pPr marL="285750" lvl="0" indent="-285750" algn="just">
              <a:buFont typeface="Wingdings" panose="05000000000000000000" pitchFamily="2" charset="2"/>
              <a:buChar char="§"/>
            </a:pPr>
            <a:r>
              <a:rPr lang="es-ES" sz="1300" dirty="0"/>
              <a:t>ICC_B, Número de Empresas creativas y culturales vinculados al Grupo con Calidad B. </a:t>
            </a:r>
          </a:p>
          <a:p>
            <a:pPr marL="285750" lvl="0" indent="-285750" algn="just">
              <a:buFont typeface="Wingdings" panose="05000000000000000000" pitchFamily="2" charset="2"/>
              <a:buChar char="§"/>
            </a:pPr>
            <a:endParaRPr lang="es-ES" sz="1300" dirty="0"/>
          </a:p>
          <a:p>
            <a:pPr marL="285750" lvl="0" indent="-285750" algn="just">
              <a:buFont typeface="Wingdings" panose="05000000000000000000" pitchFamily="2" charset="2"/>
              <a:buChar char="§"/>
            </a:pPr>
            <a:r>
              <a:rPr lang="es-ES" sz="1300" dirty="0"/>
              <a:t>IG_B1, Número de Innovaciones generadas en la gestión empresarial vinculado al Grupo con Calidad B1.</a:t>
            </a:r>
          </a:p>
          <a:p>
            <a:pPr marL="285750" lvl="0" indent="-285750" algn="just">
              <a:buFont typeface="Wingdings" panose="05000000000000000000" pitchFamily="2" charset="2"/>
              <a:buChar char="§"/>
            </a:pPr>
            <a:endParaRPr lang="es-ES" sz="1300" dirty="0"/>
          </a:p>
          <a:p>
            <a:pPr marL="285750" lvl="0" indent="-285750" algn="just">
              <a:buFont typeface="Wingdings" panose="05000000000000000000" pitchFamily="2" charset="2"/>
              <a:buChar char="§"/>
            </a:pPr>
            <a:r>
              <a:rPr lang="es-ES" sz="1300" dirty="0"/>
              <a:t>IG_B2, Número de Innovaciones generadas en la gestión empresarial vinculado al Grupo con Calidad</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8655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tipo B</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IPP, Número de Innovaciones en procedimientos (procesos) y servicios vinculados al Grupo con Calidad.</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RNT, Número de Normas técnicas vinculados al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RNPC, Número de Guías de práctica clínica vinculados al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GMCF, Número de Guías de Manejo Clínico Forense vinculados al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MADV, Número de Manuales y Modelos de atención diferencial a víctimas vinculados al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PAU, Número de Protocolos de atención a usuarios/víctimas (pacientes) vinculados al Grupo con Calidad.</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PVE, Número de Protocolos de vigilancia epidemiológica vinculados al Grupo con Calidad. </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6179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de Apropiación Social del Conocimiento y Divulgación Pública de la Ciencia</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FIS, Número de Procesos de apropiación social del conocimiento para el fortalecimiento o solución de asuntos de interés social vinculados al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GPP_A, Número de Procesos de apropiación social del conocimiento para la generación de insumos de política pública y normatividad vinculados al Grupo con Calidad A.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GPP_B, Número de Procesos de apropiación social del conocimiento para la generación de insumos de política pública y normatividad vinculados al Grupo con Calidad B.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GPP_C, Número de Procesos de apropiación social del conocimiento para la generación de insumos de política pública y normatividad vinculados al Grupo con Calidad C.</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562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de Apropiación Social del Conocimiento y Divulgación Pública de la Ciencia</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FCP_A, Número de Procesos de Apropiación social del conocimiento para el fortalecimiento de cadenas productivas vinculados al Grupo con Calidad A.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FCP_B, Número de Procesos de Apropiación social del conocimiento para el fortalecimiento de cadenas productivas, vinculados al Grupo con Calidad B.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FCP_C, Número de Procesos de Apropiación social del conocimiento para el fortalecimiento de cadenas productivas, vinculados al Grupo con Calidad C.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TCCG_A, Número de Procesos de apropiación social del conocimiento resultado del trabajo conjunto entre un Centro de Ciencia y un grupo de investigación registrados en el Grupo con Calidad A.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TCCG_B, Número de Procesos de apropiación social del conocimiento resultado del trabajo conjunto entre un Centro de Ciencia y un grupo de investigación registrados en el Grupo con Calidad B.</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0306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de Apropiación Social del Conocimiento y Divulgación Pública de la Ciencia</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TCCG_C, Número de Procesos de apropiación social del conocimiento resultado del trabajo conjunto entre un Centro de Ciencia y un grupo de investigación registrados en el Grupo con Calidad C.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TCCG_D, Número de Procesos de apropiación social del conocimiento resultado del trabajo conjunto entre un Centro de Ciencia y un grupo de investigación registrados en el Grupo con Calidad 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EC_A, Número de Eventos científicos con componente de apropiación vinculados al Grupo con Calidad A.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EC_B, Número de Eventos científicos con componente de apropiación, vinculados al Grupo con Calidad B.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RC_A, Número de Participaciones en redes de conocimiento vinculados al Grupo con Calidad A.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RC_B, Número de Participaciones en redes de conocimiento vinculados al Grupo con Calidad B.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TC_A, Número de Talleres de Creación vinculados al Grupo con Calidad A. </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3078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de Apropiación Social del Conocimiento y Divulgación Pública de la Ciencia</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TC_B, Número de Talleres de Creación vinculados al Grupo con Calidad B.</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TC_C, Número de Talleres de Creación vinculados al Grupo con Calidad C.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ECA_A, Número de Eventos artísticos, de arquitectura o de diseño con componentes de apropiación vinculados al Grupo con Calidad A</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ECA_B, Número de Eventos artísticos, de arquitectura o de diseño con componentes de apropiación vinculados al Grupo con Calidad B.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WP, Número de Documentos de trabajo (</a:t>
            </a:r>
            <a:r>
              <a:rPr lang="es-ES" sz="1400" dirty="0" err="1"/>
              <a:t>working</a:t>
            </a:r>
            <a:r>
              <a:rPr lang="es-ES" sz="1400" dirty="0"/>
              <a:t> </a:t>
            </a:r>
            <a:r>
              <a:rPr lang="es-ES" sz="1400" dirty="0" err="1"/>
              <a:t>papers</a:t>
            </a:r>
            <a:r>
              <a:rPr lang="es-ES" sz="1400" dirty="0"/>
              <a:t>) vinculados al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NSG, Número de Nuevas secuencias genéticas vinculados al Grupo con Calidad.</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ERL, Número de Ediciones de revista o libro de divulgación científica, vinculados al Grupo con Calidad.</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3980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de Apropiación Social del Conocimiento y Divulgación Pública de la Ciencia</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IFI, Número de Informes finales de investigación vinculados al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INF, Número de Informes técnicos vinculados al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CON_CT, Número de Consultorías científico-tecnológicas vinculados al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CON_AAD, Número de Consultorías en arte, arquitectura y diseño vinculados al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PEE_A1, Número de Publicaciones editoriales no especializadas vinculados al Grupo con Calidad A1.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PEE_A2, Número de Publicaciones editoriales no especializadas vinculados al Grupo con Calidad A2.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PEE_B1, Número de Publicaciones editoriales no especializadas vinculados al Grupo con Calidad B1.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PEE_B2, Número de Publicaciones editoriales no especializadas vinculados al Grupo con Calidad B2.</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6923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de Apropiación Social del Conocimiento y Divulgación Pública de la Ciencia</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PEE_C1, Número de Publicaciones editoriales no especializadas vinculados al Grupo con Calidad C1.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PEE_C2, Número de Publicaciones editoriales no especializadas vinculados al Grupo con Calidad C2.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PCD_A1, Número de Producciones de contenido digital vinculados al Grupo con Calidad A1.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PCD_A2, Número de Producciones de contenido digital vinculados al Grupo con Calidad A2.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PCD_B1, Número de Producciones de contenido digital vinculados al Grupo con Calidad B1.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PCD_B2, Número de Producciones de contenido digital vinculados al Grupo con Calidad B2.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PCD_C1, Número de Producciones de contenido digital vinculados al Grupo con Calidad C1.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PCD_C2, Número de Producciones de contenido digital vinculados al Grupo con Calidad C2.</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4716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de Apropiación Social del Conocimiento y Divulgación Pública de la Ciencia</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TRM_A1, Número de Producción de estrategias y contenidos </a:t>
            </a:r>
            <a:r>
              <a:rPr lang="es-ES" sz="1400" dirty="0" err="1"/>
              <a:t>Transmedia</a:t>
            </a:r>
            <a:r>
              <a:rPr lang="es-ES" sz="1400" dirty="0"/>
              <a:t> vinculados al Grupo con Calidad A1.</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TRM_A2, Número de Producción de estrategias y contenidos </a:t>
            </a:r>
            <a:r>
              <a:rPr lang="es-ES" sz="1400" dirty="0" err="1"/>
              <a:t>Transmedia</a:t>
            </a:r>
            <a:r>
              <a:rPr lang="es-ES" sz="1400" dirty="0"/>
              <a:t> vinculados al Grupo con Calidad A2.</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TRM_B1, Número de Producción de estrategias y contenidos </a:t>
            </a:r>
            <a:r>
              <a:rPr lang="es-ES" sz="1400" dirty="0" err="1"/>
              <a:t>Transmedia</a:t>
            </a:r>
            <a:r>
              <a:rPr lang="es-ES" sz="1400" dirty="0"/>
              <a:t> vinculados al Grupo con Calidad B1.</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TRM_B2, Número de Producción de estrategias y contenidos </a:t>
            </a:r>
            <a:r>
              <a:rPr lang="es-ES" sz="1400" dirty="0" err="1"/>
              <a:t>Transmedia</a:t>
            </a:r>
            <a:r>
              <a:rPr lang="es-ES" sz="1400" dirty="0"/>
              <a:t> vinculados al Grupo con Calidad B2.</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TRM_C1, Número de Producción de estrategias y contenidos </a:t>
            </a:r>
            <a:r>
              <a:rPr lang="es-ES" sz="1400" dirty="0" err="1"/>
              <a:t>Transmedia</a:t>
            </a:r>
            <a:r>
              <a:rPr lang="es-ES" sz="1400" dirty="0"/>
              <a:t> vinculados al Grupo con Calidad C1.</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TRM_C2, Número de Producción de estrategias y contenidos </a:t>
            </a:r>
            <a:r>
              <a:rPr lang="es-ES" sz="1400" dirty="0" err="1"/>
              <a:t>Transmedia</a:t>
            </a:r>
            <a:r>
              <a:rPr lang="es-ES" sz="1400" dirty="0"/>
              <a:t> vinculados al Grupo con Calidad C2.</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469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3" name="Google Shape;197;p31"/>
          <p:cNvSpPr txBox="1">
            <a:spLocks/>
          </p:cNvSpPr>
          <p:nvPr/>
        </p:nvSpPr>
        <p:spPr>
          <a:xfrm>
            <a:off x="840995" y="4135582"/>
            <a:ext cx="7627597" cy="11315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ncode Sans Semi Condensed"/>
              <a:buNone/>
              <a:defRPr sz="8000" b="1" i="0" u="none" strike="noStrike" cap="none">
                <a:solidFill>
                  <a:schemeClr val="dk1"/>
                </a:solidFill>
                <a:latin typeface="Encode Sans Semi Condensed"/>
                <a:ea typeface="Encode Sans Semi Condensed"/>
                <a:cs typeface="Encode Sans Semi Condensed"/>
                <a:sym typeface="Encode Sans Semi Condensed"/>
              </a:defRPr>
            </a:lvl1pPr>
            <a:lvl2pPr marR="0" lvl="1"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2pPr>
            <a:lvl3pPr marR="0" lvl="2"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3pPr>
            <a:lvl4pPr marR="0" lvl="3"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4pPr>
            <a:lvl5pPr marR="0" lvl="4"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5pPr>
            <a:lvl6pPr marR="0" lvl="5"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6pPr>
            <a:lvl7pPr marR="0" lvl="6"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7pPr>
            <a:lvl8pPr marR="0" lvl="7"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8pPr>
            <a:lvl9pPr marR="0" lvl="8" algn="l" rtl="0">
              <a:lnSpc>
                <a:spcPct val="100000"/>
              </a:lnSpc>
              <a:spcBef>
                <a:spcPts val="0"/>
              </a:spcBef>
              <a:spcAft>
                <a:spcPts val="0"/>
              </a:spcAft>
              <a:buClr>
                <a:schemeClr val="dk1"/>
              </a:buClr>
              <a:buSzPts val="4800"/>
              <a:buFont typeface="Encode Sans Semi Condensed"/>
              <a:buNone/>
              <a:defRPr sz="4800" b="0" i="0" u="none" strike="noStrike" cap="none">
                <a:solidFill>
                  <a:schemeClr val="dk1"/>
                </a:solidFill>
                <a:latin typeface="Encode Sans Semi Condensed"/>
                <a:ea typeface="Encode Sans Semi Condensed"/>
                <a:cs typeface="Encode Sans Semi Condensed"/>
                <a:sym typeface="Encode Sans Semi Condensed"/>
              </a:defRPr>
            </a:lvl9pPr>
          </a:lstStyle>
          <a:p>
            <a:r>
              <a:rPr lang="es-ES" sz="4400" dirty="0">
                <a:solidFill>
                  <a:schemeClr val="bg1"/>
                </a:solidFill>
              </a:rPr>
              <a:t>Condiciones convocatoria</a:t>
            </a:r>
            <a:endParaRPr lang="es-CO" sz="4400" dirty="0">
              <a:solidFill>
                <a:schemeClr val="bg1"/>
              </a:solidFill>
            </a:endParaRPr>
          </a:p>
        </p:txBody>
      </p:sp>
      <p:pic>
        <p:nvPicPr>
          <p:cNvPr id="4" name="Imagen 3"/>
          <p:cNvPicPr>
            <a:picLocks noChangeAspect="1"/>
          </p:cNvPicPr>
          <p:nvPr/>
        </p:nvPicPr>
        <p:blipFill>
          <a:blip r:embed="rId3"/>
          <a:stretch>
            <a:fillRect/>
          </a:stretch>
        </p:blipFill>
        <p:spPr>
          <a:xfrm>
            <a:off x="1111160" y="124691"/>
            <a:ext cx="6578114" cy="3872117"/>
          </a:xfrm>
          <a:prstGeom prst="rect">
            <a:avLst/>
          </a:prstGeom>
        </p:spPr>
      </p:pic>
      <p:pic>
        <p:nvPicPr>
          <p:cNvPr id="5" name="Imagen 4"/>
          <p:cNvPicPr>
            <a:picLocks noChangeAspect="1"/>
          </p:cNvPicPr>
          <p:nvPr/>
        </p:nvPicPr>
        <p:blipFill>
          <a:blip r:embed="rId4"/>
          <a:stretch>
            <a:fillRect/>
          </a:stretch>
        </p:blipFill>
        <p:spPr>
          <a:xfrm>
            <a:off x="130085" y="124691"/>
            <a:ext cx="981075" cy="66675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de Apropiación Social del Conocimiento y Divulgación Pública de la Ciencia</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DW_A1, Número de Desarrollos Web vinculados al Grupo con Calidad A1.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DW_A2, Número de Desarrollos Web vinculados al Grupo con Calidad A2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DW_B1, Número de Desarrollos Web vinculados al Grupo con Calidad B1.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DW_B2, Número de Desarrollos Web vinculados al Grupo con Calidad B2.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DW_C1, Número de Desarrollos Web vinculados al Grupo con Calidad C1.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DW_C2, Número de Desarrollos Web vinculados al Grupo con Calidad C2.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LIB_FOR2, Número de Libros de Formación ubicados en el cuartil 2 (Q2) vinculadas al Grupo.</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4782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de Apropiación Social del Conocimiento y Divulgación Pública de la Ciencia</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LIB_FOR3, Número de Libros de Formación ubicados en el cuartil 3 (Q3) vinculadas al Grupo.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BOL, Número de Boletines divulgativos de resultado de investigación vinculados al Grupo con Calidad.</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LIB_DIV, Número de Libros de Divulgación de investigación y/o Compilación de Divulgación vinculados al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GC, Número de Generaciones de Contenidos vinculados al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MAN_GUI, Número de Manuales y Guías Especializadas vinculados al Grupo con Calidad.</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0893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de Actividades Relacionadas con la Formación de Recurso Humano para la </a:t>
            </a:r>
            <a:r>
              <a:rPr lang="es-ES" sz="2000" dirty="0" err="1"/>
              <a:t>CTeI</a:t>
            </a:r>
            <a:r>
              <a:rPr lang="es-ES" sz="2000" dirty="0"/>
              <a:t> - Tipo A</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Los Productos de Actividades Relacionadas con la Formación de Recurso Humano para la </a:t>
            </a:r>
            <a:r>
              <a:rPr lang="es-ES" sz="1400" dirty="0" err="1"/>
              <a:t>CTeI</a:t>
            </a:r>
            <a:r>
              <a:rPr lang="es-ES" sz="1400" dirty="0"/>
              <a:t>, Tipo A, son aquellos productos que conllevan a formar recursos humanos en programas de Doctorado como, Tesis de Doctorado, apoyo a la creación de programas de Doctorado y a la creación de cursos de programas de Doctorado. Las especificidades de estos productos se encuentran detalladas en el ANEXO 1 del presente documento.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A continuación, se listan los Productos de Actividades Relacionadas con la Formación de Recurso Humano Tipo A.</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4171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Productos de Actividades Relacionadas con la Formación de Recurso Humano para la </a:t>
            </a:r>
            <a:r>
              <a:rPr lang="es-ES" sz="2000" dirty="0" err="1"/>
              <a:t>CTeI</a:t>
            </a:r>
            <a:r>
              <a:rPr lang="es-ES" sz="2000" dirty="0"/>
              <a:t> - Tipo A</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TD_A, Número de Direcciones de Tesis de doctorado vinculados al Grupo con Calidad A.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TD_B, Número de Direcciones de Tesis de doctorado, vinculados al Grupo con Calidad B.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AP_A, Número de Apoyos a la Creación de Programas de Doctorado registrados en el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AP_C, Número de Apoyos a la Creación de Cursos de Programas de Doctorado registrados en el Grupo con Calidad.</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97027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298864"/>
            <a:ext cx="2465920" cy="2452254"/>
          </a:xfrm>
          <a:prstGeom prst="rect">
            <a:avLst/>
          </a:prstGeom>
        </p:spPr>
        <p:txBody>
          <a:bodyPr spcFirstLastPara="1" wrap="square" lIns="91425" tIns="91425" rIns="91425" bIns="91425" anchor="ctr" anchorCtr="0">
            <a:noAutofit/>
          </a:bodyPr>
          <a:lstStyle/>
          <a:p>
            <a:pPr lvl="0"/>
            <a:r>
              <a:rPr lang="es-ES" sz="2000" dirty="0"/>
              <a:t>Productos de Actividades Relacionadas con la Formación de Recurso Humano para la </a:t>
            </a:r>
            <a:r>
              <a:rPr lang="es-ES" sz="2000" dirty="0" err="1"/>
              <a:t>CTeI</a:t>
            </a:r>
            <a:r>
              <a:rPr lang="es-ES" sz="2000" dirty="0"/>
              <a:t> - Tipo</a:t>
            </a:r>
            <a:br>
              <a:rPr lang="es-ES" sz="2000" dirty="0"/>
            </a:br>
            <a:r>
              <a:rPr lang="es-ES" sz="2000" dirty="0"/>
              <a:t>B</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TM_A, Número de Direcciones de Trabajo de grado de maestría vinculados al Grupo con Calidad A.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TM_B, Número de Direcciones de Trabajo de grado de maestría vinculados al Grupo con Calidad B.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TP_A, Número de Direcciones de Trabajo de pregrado vinculados al Grupo con Calidad A.</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TP_B, Número de Direcciones de Trabajo de pregrado vinculados al Grupo con Calidad B.</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PID_A, Número de Proyectos de Investigación y Desarrollo vinculados al Grupo con Calidad A.</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9541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298864"/>
            <a:ext cx="2465920" cy="2452254"/>
          </a:xfrm>
          <a:prstGeom prst="rect">
            <a:avLst/>
          </a:prstGeom>
        </p:spPr>
        <p:txBody>
          <a:bodyPr spcFirstLastPara="1" wrap="square" lIns="91425" tIns="91425" rIns="91425" bIns="91425" anchor="ctr" anchorCtr="0">
            <a:noAutofit/>
          </a:bodyPr>
          <a:lstStyle/>
          <a:p>
            <a:pPr lvl="0"/>
            <a:r>
              <a:rPr lang="es-ES" sz="2000" dirty="0"/>
              <a:t>Productos de Actividades Relacionadas con la Formación de Recurso Humano para la </a:t>
            </a:r>
            <a:r>
              <a:rPr lang="es-ES" sz="2000" dirty="0" err="1"/>
              <a:t>CTeI</a:t>
            </a:r>
            <a:r>
              <a:rPr lang="es-ES" sz="2000" dirty="0"/>
              <a:t> - Tipo</a:t>
            </a:r>
            <a:br>
              <a:rPr lang="es-ES" sz="2000" dirty="0"/>
            </a:br>
            <a:r>
              <a:rPr lang="es-ES" sz="2000" dirty="0"/>
              <a:t>B</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PID_B, Número de Proyectos de Investigación y Desarrollo vinculados al Grupo con Calidad B.</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PID_C, Número de Proyectos de Investigación y Desarrollo vinculados al Grupo con Calidad C.</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PIC_A, Número de Proyectos de Investigación-Creación vinculados al Grupo con Calidad A.</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PIC_B, Número de Proyectos de Investigación-Creación vinculados al Grupo con Calidad B.</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PIC_C, Número de Proyectos de Investigación-Creación vinculados al Grupo con Calidad C.</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PF_A, Número de Proyectos ID+I con formación vinculados al Grupo con Calidad A.</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PF_B, Número de Proyectos ID+I con formación vinculados al Grupo con Calidad B.</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982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298864"/>
            <a:ext cx="2465920" cy="2452254"/>
          </a:xfrm>
          <a:prstGeom prst="rect">
            <a:avLst/>
          </a:prstGeom>
        </p:spPr>
        <p:txBody>
          <a:bodyPr spcFirstLastPara="1" wrap="square" lIns="91425" tIns="91425" rIns="91425" bIns="91425" anchor="ctr" anchorCtr="0">
            <a:noAutofit/>
          </a:bodyPr>
          <a:lstStyle/>
          <a:p>
            <a:pPr lvl="0"/>
            <a:r>
              <a:rPr lang="es-ES" sz="2000" dirty="0"/>
              <a:t>Productos de Actividades Relacionadas con la Formación de Recurso Humano para la </a:t>
            </a:r>
            <a:r>
              <a:rPr lang="es-ES" sz="2000" dirty="0" err="1"/>
              <a:t>CTeI</a:t>
            </a:r>
            <a:r>
              <a:rPr lang="es-ES" sz="2000" dirty="0"/>
              <a:t> - Tipo</a:t>
            </a:r>
            <a:br>
              <a:rPr lang="es-ES" sz="2000" dirty="0"/>
            </a:br>
            <a:r>
              <a:rPr lang="es-ES" sz="2000" dirty="0"/>
              <a:t>B</a:t>
            </a:r>
          </a:p>
        </p:txBody>
      </p:sp>
      <p:sp>
        <p:nvSpPr>
          <p:cNvPr id="284" name="Google Shape;284;p41"/>
          <p:cNvSpPr txBox="1">
            <a:spLocks noGrp="1"/>
          </p:cNvSpPr>
          <p:nvPr>
            <p:ph type="body" idx="1"/>
          </p:nvPr>
        </p:nvSpPr>
        <p:spPr>
          <a:xfrm>
            <a:off x="3053332" y="-17086"/>
            <a:ext cx="5830895" cy="5177672"/>
          </a:xfrm>
          <a:prstGeom prst="rect">
            <a:avLst/>
          </a:prstGeom>
        </p:spPr>
        <p:txBody>
          <a:bodyPr spcFirstLastPara="1" wrap="square" lIns="91425" tIns="91425" rIns="91425" bIns="91425" anchor="ctr" anchorCtr="0">
            <a:noAutofit/>
          </a:bodyPr>
          <a:lstStyle/>
          <a:p>
            <a:pPr marL="285750" lvl="0" indent="-285750" algn="just">
              <a:buFont typeface="Wingdings" panose="05000000000000000000" pitchFamily="2" charset="2"/>
              <a:buChar char="§"/>
            </a:pPr>
            <a:r>
              <a:rPr lang="es-ES" sz="1400" dirty="0"/>
              <a:t>PE, Número de Proyectos de extensión y de responsabilidad social en </a:t>
            </a:r>
            <a:r>
              <a:rPr lang="es-ES" sz="1400" dirty="0" err="1"/>
              <a:t>CTeI</a:t>
            </a:r>
            <a:r>
              <a:rPr lang="es-ES" sz="1400" dirty="0"/>
              <a:t> vinculados al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AP_B, Número de Apoyos a la Creación de Programas de Maestría registrados en el Grupo con Calidad.</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AP_D, Número de Apoyos a la Creación de Cursos de Programas de Maestría registrados en el Grupo con Calidad. </a:t>
            </a:r>
          </a:p>
          <a:p>
            <a:pPr marL="285750" lvl="0" indent="-285750" algn="just">
              <a:buFont typeface="Wingdings" panose="05000000000000000000" pitchFamily="2" charset="2"/>
              <a:buChar char="§"/>
            </a:pPr>
            <a:endParaRPr lang="es-ES" sz="1400" dirty="0"/>
          </a:p>
          <a:p>
            <a:pPr marL="285750" lvl="0" indent="-285750" algn="just">
              <a:buFont typeface="Wingdings" panose="05000000000000000000" pitchFamily="2" charset="2"/>
              <a:buChar char="§"/>
            </a:pPr>
            <a:r>
              <a:rPr lang="es-ES" sz="1400" dirty="0"/>
              <a:t>APO, Número de Acompañamientos y asesorías de línea temática del Programa Ondas vinculados al Grupo con Calidad.</a:t>
            </a:r>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21069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423513" y="4244809"/>
            <a:ext cx="8073737" cy="9818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solidFill>
              </a:rPr>
              <a:t>Ventana de Observación</a:t>
            </a:r>
            <a:endParaRPr dirty="0">
              <a:solidFill>
                <a:schemeClr val="bg1"/>
              </a:solidFill>
            </a:endParaRPr>
          </a:p>
        </p:txBody>
      </p:sp>
      <p:pic>
        <p:nvPicPr>
          <p:cNvPr id="3" name="Imagen 2"/>
          <p:cNvPicPr>
            <a:picLocks noChangeAspect="1"/>
          </p:cNvPicPr>
          <p:nvPr/>
        </p:nvPicPr>
        <p:blipFill rotWithShape="1">
          <a:blip r:embed="rId3"/>
          <a:srcRect b="23276"/>
          <a:stretch/>
        </p:blipFill>
        <p:spPr>
          <a:xfrm>
            <a:off x="423513" y="155864"/>
            <a:ext cx="7982422" cy="3709554"/>
          </a:xfrm>
          <a:prstGeom prst="rect">
            <a:avLst/>
          </a:prstGeom>
        </p:spPr>
      </p:pic>
    </p:spTree>
    <p:extLst>
      <p:ext uri="{BB962C8B-B14F-4D97-AF65-F5344CB8AC3E}">
        <p14:creationId xmlns:p14="http://schemas.microsoft.com/office/powerpoint/2010/main" val="1382992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423513" y="4244809"/>
            <a:ext cx="8073737" cy="9818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solidFill>
              </a:rPr>
              <a:t>Ventana de Observación</a:t>
            </a:r>
            <a:endParaRPr dirty="0">
              <a:solidFill>
                <a:schemeClr val="bg1"/>
              </a:solidFill>
            </a:endParaRPr>
          </a:p>
        </p:txBody>
      </p:sp>
      <p:pic>
        <p:nvPicPr>
          <p:cNvPr id="2" name="Imagen 1"/>
          <p:cNvPicPr>
            <a:picLocks noChangeAspect="1"/>
          </p:cNvPicPr>
          <p:nvPr/>
        </p:nvPicPr>
        <p:blipFill>
          <a:blip r:embed="rId3"/>
          <a:stretch>
            <a:fillRect/>
          </a:stretch>
        </p:blipFill>
        <p:spPr>
          <a:xfrm>
            <a:off x="256904" y="584055"/>
            <a:ext cx="8406954" cy="3125499"/>
          </a:xfrm>
          <a:prstGeom prst="rect">
            <a:avLst/>
          </a:prstGeom>
        </p:spPr>
      </p:pic>
    </p:spTree>
    <p:extLst>
      <p:ext uri="{BB962C8B-B14F-4D97-AF65-F5344CB8AC3E}">
        <p14:creationId xmlns:p14="http://schemas.microsoft.com/office/powerpoint/2010/main" val="3340131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955097" y="0"/>
            <a:ext cx="7149811" cy="4042929"/>
          </a:xfrm>
          <a:prstGeom prst="rect">
            <a:avLst/>
          </a:prstGeom>
        </p:spPr>
      </p:pic>
    </p:spTree>
    <p:extLst>
      <p:ext uri="{BB962C8B-B14F-4D97-AF65-F5344CB8AC3E}">
        <p14:creationId xmlns:p14="http://schemas.microsoft.com/office/powerpoint/2010/main" val="862944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a:spLocks noGrp="1"/>
          </p:cNvSpPr>
          <p:nvPr>
            <p:ph type="subTitle" idx="1"/>
          </p:nvPr>
        </p:nvSpPr>
        <p:spPr>
          <a:xfrm>
            <a:off x="4374125" y="398900"/>
            <a:ext cx="3959384" cy="444300"/>
          </a:xfrm>
          <a:prstGeom prst="rect">
            <a:avLst/>
          </a:prstGeom>
        </p:spPr>
        <p:txBody>
          <a:bodyPr spcFirstLastPara="1" wrap="square" lIns="91425" tIns="91425" rIns="91425" bIns="91425" anchor="t" anchorCtr="0">
            <a:noAutofit/>
          </a:bodyPr>
          <a:lstStyle/>
          <a:p>
            <a:pPr lvl="0" indent="0" algn="r"/>
            <a:r>
              <a:rPr lang="es-ES" dirty="0"/>
              <a:t>Grupo de Investigación, Desarrollo Tecnológico o de Innovación</a:t>
            </a:r>
          </a:p>
        </p:txBody>
      </p:sp>
      <p:sp>
        <p:nvSpPr>
          <p:cNvPr id="266" name="Google Shape;266;p40"/>
          <p:cNvSpPr txBox="1">
            <a:spLocks noGrp="1"/>
          </p:cNvSpPr>
          <p:nvPr>
            <p:ph type="subTitle" idx="2"/>
          </p:nvPr>
        </p:nvSpPr>
        <p:spPr>
          <a:xfrm>
            <a:off x="3620602" y="1724143"/>
            <a:ext cx="4712907" cy="3076457"/>
          </a:xfrm>
          <a:prstGeom prst="rect">
            <a:avLst/>
          </a:prstGeom>
        </p:spPr>
        <p:txBody>
          <a:bodyPr spcFirstLastPara="1" wrap="square" lIns="91425" tIns="91425" rIns="91425" bIns="91425" anchor="t" anchorCtr="0">
            <a:noAutofit/>
          </a:bodyPr>
          <a:lstStyle/>
          <a:p>
            <a:pPr lvl="0" indent="0" algn="just"/>
            <a:r>
              <a:rPr lang="es-ES" dirty="0"/>
              <a:t>Se entiende como Grupo de Investigación, Desarrollo Tecnológico o de Innovación “al </a:t>
            </a:r>
            <a:r>
              <a:rPr lang="es-ES" b="1" dirty="0"/>
              <a:t>conjunto de personas </a:t>
            </a:r>
            <a:r>
              <a:rPr lang="es-ES" dirty="0"/>
              <a:t>que interactúan para investigar y generar </a:t>
            </a:r>
            <a:r>
              <a:rPr lang="es-ES" b="1" dirty="0"/>
              <a:t>productos de conocimiento </a:t>
            </a:r>
            <a:r>
              <a:rPr lang="es-ES" dirty="0"/>
              <a:t>en uno o varios temas, de acuerdo con un plan de trabajo de corto, mediano o largo plazo (tendiente a la solución de un problema)”. Un </a:t>
            </a:r>
            <a:r>
              <a:rPr lang="es-ES" b="1" dirty="0"/>
              <a:t>grupo es reconocido </a:t>
            </a:r>
            <a:r>
              <a:rPr lang="es-ES" dirty="0"/>
              <a:t>como tal, siempre que </a:t>
            </a:r>
            <a:r>
              <a:rPr lang="es-ES" b="1" dirty="0"/>
              <a:t>demuestre</a:t>
            </a:r>
            <a:r>
              <a:rPr lang="es-ES" dirty="0"/>
              <a:t> continuamente </a:t>
            </a:r>
            <a:r>
              <a:rPr lang="es-ES" b="1" dirty="0"/>
              <a:t>resultados verificables, derivados de proyectos y de otras actividades procedentes de su plan de trabajo </a:t>
            </a:r>
            <a:r>
              <a:rPr lang="es-ES" dirty="0"/>
              <a:t>y que además cumpla con los siguientes requisitos mínimos para su reconocimiento.</a:t>
            </a:r>
            <a:endParaRPr dirty="0"/>
          </a:p>
        </p:txBody>
      </p:sp>
      <p:sp>
        <p:nvSpPr>
          <p:cNvPr id="268" name="Google Shape;268;p40"/>
          <p:cNvSpPr txBox="1">
            <a:spLocks noGrp="1"/>
          </p:cNvSpPr>
          <p:nvPr>
            <p:ph type="title"/>
          </p:nvPr>
        </p:nvSpPr>
        <p:spPr>
          <a:xfrm>
            <a:off x="268644" y="1724143"/>
            <a:ext cx="2264400"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Definiciones básicas</a:t>
            </a:r>
            <a:endParaRPr dirty="0"/>
          </a:p>
        </p:txBody>
      </p:sp>
      <p:sp>
        <p:nvSpPr>
          <p:cNvPr id="272" name="Google Shape;272;p40"/>
          <p:cNvSpPr/>
          <p:nvPr/>
        </p:nvSpPr>
        <p:spPr>
          <a:xfrm>
            <a:off x="3620602" y="542582"/>
            <a:ext cx="411467" cy="411488"/>
          </a:xfrm>
          <a:custGeom>
            <a:avLst/>
            <a:gdLst/>
            <a:ahLst/>
            <a:cxnLst/>
            <a:rect l="l" t="t" r="r" b="b"/>
            <a:pathLst>
              <a:path w="11752" h="11690" extrusionOk="0">
                <a:moveTo>
                  <a:pt x="5923" y="694"/>
                </a:moveTo>
                <a:cubicBezTo>
                  <a:pt x="6490" y="694"/>
                  <a:pt x="6963" y="1166"/>
                  <a:pt x="6963" y="1765"/>
                </a:cubicBezTo>
                <a:cubicBezTo>
                  <a:pt x="6963" y="2332"/>
                  <a:pt x="6490" y="2805"/>
                  <a:pt x="5923" y="2805"/>
                </a:cubicBezTo>
                <a:cubicBezTo>
                  <a:pt x="5325" y="2805"/>
                  <a:pt x="4852" y="2332"/>
                  <a:pt x="4852" y="1765"/>
                </a:cubicBezTo>
                <a:cubicBezTo>
                  <a:pt x="4852" y="1229"/>
                  <a:pt x="5325" y="694"/>
                  <a:pt x="5923" y="694"/>
                </a:cubicBezTo>
                <a:close/>
                <a:moveTo>
                  <a:pt x="2489" y="3466"/>
                </a:moveTo>
                <a:cubicBezTo>
                  <a:pt x="2678" y="3466"/>
                  <a:pt x="2836" y="3624"/>
                  <a:pt x="2836" y="3813"/>
                </a:cubicBezTo>
                <a:lnTo>
                  <a:pt x="2836" y="4916"/>
                </a:lnTo>
                <a:cubicBezTo>
                  <a:pt x="2678" y="4947"/>
                  <a:pt x="2584" y="5042"/>
                  <a:pt x="2458" y="5168"/>
                </a:cubicBezTo>
                <a:cubicBezTo>
                  <a:pt x="2363" y="5231"/>
                  <a:pt x="2300" y="5357"/>
                  <a:pt x="2237" y="5420"/>
                </a:cubicBezTo>
                <a:cubicBezTo>
                  <a:pt x="2174" y="5357"/>
                  <a:pt x="2143" y="5262"/>
                  <a:pt x="2143" y="5199"/>
                </a:cubicBezTo>
                <a:lnTo>
                  <a:pt x="2143" y="3813"/>
                </a:lnTo>
                <a:cubicBezTo>
                  <a:pt x="2143" y="3624"/>
                  <a:pt x="2300" y="3466"/>
                  <a:pt x="2489" y="3466"/>
                </a:cubicBezTo>
                <a:close/>
                <a:moveTo>
                  <a:pt x="9326" y="3466"/>
                </a:moveTo>
                <a:cubicBezTo>
                  <a:pt x="9546" y="3466"/>
                  <a:pt x="9704" y="3624"/>
                  <a:pt x="9704" y="3813"/>
                </a:cubicBezTo>
                <a:lnTo>
                  <a:pt x="9704" y="5199"/>
                </a:lnTo>
                <a:cubicBezTo>
                  <a:pt x="9704" y="5262"/>
                  <a:pt x="9641" y="5357"/>
                  <a:pt x="9578" y="5420"/>
                </a:cubicBezTo>
                <a:cubicBezTo>
                  <a:pt x="9546" y="5294"/>
                  <a:pt x="9452" y="5231"/>
                  <a:pt x="9389" y="5168"/>
                </a:cubicBezTo>
                <a:cubicBezTo>
                  <a:pt x="9263" y="5042"/>
                  <a:pt x="9137" y="4947"/>
                  <a:pt x="8979" y="4916"/>
                </a:cubicBezTo>
                <a:lnTo>
                  <a:pt x="8979" y="3813"/>
                </a:lnTo>
                <a:cubicBezTo>
                  <a:pt x="9011" y="3624"/>
                  <a:pt x="9168" y="3466"/>
                  <a:pt x="9326" y="3466"/>
                </a:cubicBezTo>
                <a:close/>
                <a:moveTo>
                  <a:pt x="5923" y="3466"/>
                </a:moveTo>
                <a:cubicBezTo>
                  <a:pt x="6900" y="3466"/>
                  <a:pt x="7814" y="4096"/>
                  <a:pt x="8160" y="4947"/>
                </a:cubicBezTo>
                <a:cubicBezTo>
                  <a:pt x="8066" y="5010"/>
                  <a:pt x="8003" y="5042"/>
                  <a:pt x="7971" y="5105"/>
                </a:cubicBezTo>
                <a:lnTo>
                  <a:pt x="6081" y="6963"/>
                </a:lnTo>
                <a:cubicBezTo>
                  <a:pt x="6018" y="6995"/>
                  <a:pt x="5955" y="7089"/>
                  <a:pt x="5923" y="7152"/>
                </a:cubicBezTo>
                <a:cubicBezTo>
                  <a:pt x="5860" y="7089"/>
                  <a:pt x="5797" y="7026"/>
                  <a:pt x="5766" y="6963"/>
                </a:cubicBezTo>
                <a:lnTo>
                  <a:pt x="3876" y="5105"/>
                </a:lnTo>
                <a:cubicBezTo>
                  <a:pt x="3781" y="5042"/>
                  <a:pt x="3750" y="5010"/>
                  <a:pt x="3655" y="4947"/>
                </a:cubicBezTo>
                <a:cubicBezTo>
                  <a:pt x="4033" y="4096"/>
                  <a:pt x="4915" y="3466"/>
                  <a:pt x="5923" y="3466"/>
                </a:cubicBezTo>
                <a:close/>
                <a:moveTo>
                  <a:pt x="10744" y="2049"/>
                </a:moveTo>
                <a:cubicBezTo>
                  <a:pt x="10964" y="2049"/>
                  <a:pt x="11122" y="2206"/>
                  <a:pt x="11122" y="2395"/>
                </a:cubicBezTo>
                <a:lnTo>
                  <a:pt x="11122" y="6144"/>
                </a:lnTo>
                <a:lnTo>
                  <a:pt x="11059" y="6144"/>
                </a:lnTo>
                <a:cubicBezTo>
                  <a:pt x="11059" y="6333"/>
                  <a:pt x="11027" y="6491"/>
                  <a:pt x="10901" y="6648"/>
                </a:cubicBezTo>
                <a:lnTo>
                  <a:pt x="9263" y="9421"/>
                </a:lnTo>
                <a:cubicBezTo>
                  <a:pt x="9105" y="9673"/>
                  <a:pt x="9011" y="9956"/>
                  <a:pt x="9011" y="10271"/>
                </a:cubicBezTo>
                <a:lnTo>
                  <a:pt x="9011" y="10933"/>
                </a:lnTo>
                <a:lnTo>
                  <a:pt x="6270" y="10933"/>
                </a:lnTo>
                <a:lnTo>
                  <a:pt x="6270" y="8097"/>
                </a:lnTo>
                <a:cubicBezTo>
                  <a:pt x="6270" y="7845"/>
                  <a:pt x="6396" y="7593"/>
                  <a:pt x="6585" y="7404"/>
                </a:cubicBezTo>
                <a:lnTo>
                  <a:pt x="8475" y="5546"/>
                </a:lnTo>
                <a:cubicBezTo>
                  <a:pt x="8538" y="5483"/>
                  <a:pt x="8625" y="5451"/>
                  <a:pt x="8712" y="5451"/>
                </a:cubicBezTo>
                <a:cubicBezTo>
                  <a:pt x="8798" y="5451"/>
                  <a:pt x="8885" y="5483"/>
                  <a:pt x="8948" y="5546"/>
                </a:cubicBezTo>
                <a:cubicBezTo>
                  <a:pt x="9074" y="5672"/>
                  <a:pt x="9074" y="5892"/>
                  <a:pt x="8948" y="6018"/>
                </a:cubicBezTo>
                <a:lnTo>
                  <a:pt x="7751" y="7215"/>
                </a:lnTo>
                <a:cubicBezTo>
                  <a:pt x="7656" y="7310"/>
                  <a:pt x="7656" y="7562"/>
                  <a:pt x="7751" y="7656"/>
                </a:cubicBezTo>
                <a:cubicBezTo>
                  <a:pt x="7814" y="7719"/>
                  <a:pt x="7908" y="7751"/>
                  <a:pt x="7999" y="7751"/>
                </a:cubicBezTo>
                <a:cubicBezTo>
                  <a:pt x="8089" y="7751"/>
                  <a:pt x="8176" y="7719"/>
                  <a:pt x="8223" y="7656"/>
                </a:cubicBezTo>
                <a:lnTo>
                  <a:pt x="10082" y="5829"/>
                </a:lnTo>
                <a:cubicBezTo>
                  <a:pt x="10271" y="5609"/>
                  <a:pt x="10397" y="5388"/>
                  <a:pt x="10397" y="5105"/>
                </a:cubicBezTo>
                <a:lnTo>
                  <a:pt x="10397" y="2395"/>
                </a:lnTo>
                <a:cubicBezTo>
                  <a:pt x="10397" y="2206"/>
                  <a:pt x="10555" y="2049"/>
                  <a:pt x="10744" y="2049"/>
                </a:cubicBezTo>
                <a:close/>
                <a:moveTo>
                  <a:pt x="1103" y="2080"/>
                </a:moveTo>
                <a:cubicBezTo>
                  <a:pt x="1292" y="2080"/>
                  <a:pt x="1450" y="2238"/>
                  <a:pt x="1450" y="2427"/>
                </a:cubicBezTo>
                <a:lnTo>
                  <a:pt x="1450" y="5168"/>
                </a:lnTo>
                <a:cubicBezTo>
                  <a:pt x="1450" y="5420"/>
                  <a:pt x="1576" y="5672"/>
                  <a:pt x="1796" y="5861"/>
                </a:cubicBezTo>
                <a:lnTo>
                  <a:pt x="3624" y="7719"/>
                </a:lnTo>
                <a:cubicBezTo>
                  <a:pt x="3687" y="7782"/>
                  <a:pt x="3781" y="7814"/>
                  <a:pt x="3872" y="7814"/>
                </a:cubicBezTo>
                <a:cubicBezTo>
                  <a:pt x="3962" y="7814"/>
                  <a:pt x="4049" y="7782"/>
                  <a:pt x="4096" y="7719"/>
                </a:cubicBezTo>
                <a:cubicBezTo>
                  <a:pt x="4222" y="7593"/>
                  <a:pt x="4222" y="7373"/>
                  <a:pt x="4096" y="7247"/>
                </a:cubicBezTo>
                <a:lnTo>
                  <a:pt x="2930" y="6050"/>
                </a:lnTo>
                <a:cubicBezTo>
                  <a:pt x="2804" y="5955"/>
                  <a:pt x="2804" y="5703"/>
                  <a:pt x="2930" y="5577"/>
                </a:cubicBezTo>
                <a:cubicBezTo>
                  <a:pt x="2978" y="5530"/>
                  <a:pt x="3064" y="5506"/>
                  <a:pt x="3155" y="5506"/>
                </a:cubicBezTo>
                <a:cubicBezTo>
                  <a:pt x="3245" y="5506"/>
                  <a:pt x="3340" y="5530"/>
                  <a:pt x="3403" y="5577"/>
                </a:cubicBezTo>
                <a:lnTo>
                  <a:pt x="5293" y="7436"/>
                </a:lnTo>
                <a:cubicBezTo>
                  <a:pt x="5482" y="7625"/>
                  <a:pt x="5608" y="7877"/>
                  <a:pt x="5608" y="8161"/>
                </a:cubicBezTo>
                <a:lnTo>
                  <a:pt x="5608" y="10996"/>
                </a:lnTo>
                <a:lnTo>
                  <a:pt x="2836" y="10996"/>
                </a:lnTo>
                <a:lnTo>
                  <a:pt x="2836" y="10303"/>
                </a:lnTo>
                <a:cubicBezTo>
                  <a:pt x="2804" y="10051"/>
                  <a:pt x="2710" y="9736"/>
                  <a:pt x="2552" y="9452"/>
                </a:cubicBezTo>
                <a:lnTo>
                  <a:pt x="914" y="6680"/>
                </a:lnTo>
                <a:cubicBezTo>
                  <a:pt x="851" y="6522"/>
                  <a:pt x="757" y="6333"/>
                  <a:pt x="757" y="6176"/>
                </a:cubicBezTo>
                <a:lnTo>
                  <a:pt x="757" y="2427"/>
                </a:lnTo>
                <a:cubicBezTo>
                  <a:pt x="757" y="2238"/>
                  <a:pt x="914" y="2080"/>
                  <a:pt x="1103" y="2080"/>
                </a:cubicBezTo>
                <a:close/>
                <a:moveTo>
                  <a:pt x="5860" y="1"/>
                </a:moveTo>
                <a:cubicBezTo>
                  <a:pt x="4915" y="1"/>
                  <a:pt x="4128" y="788"/>
                  <a:pt x="4128" y="1734"/>
                </a:cubicBezTo>
                <a:cubicBezTo>
                  <a:pt x="4128" y="2206"/>
                  <a:pt x="4348" y="2647"/>
                  <a:pt x="4695" y="2994"/>
                </a:cubicBezTo>
                <a:cubicBezTo>
                  <a:pt x="4411" y="3120"/>
                  <a:pt x="4191" y="3214"/>
                  <a:pt x="3939" y="3435"/>
                </a:cubicBezTo>
                <a:cubicBezTo>
                  <a:pt x="3750" y="3592"/>
                  <a:pt x="3592" y="3750"/>
                  <a:pt x="3435" y="3939"/>
                </a:cubicBezTo>
                <a:lnTo>
                  <a:pt x="3435" y="3813"/>
                </a:lnTo>
                <a:cubicBezTo>
                  <a:pt x="3435" y="3246"/>
                  <a:pt x="2962" y="2805"/>
                  <a:pt x="2395" y="2805"/>
                </a:cubicBezTo>
                <a:cubicBezTo>
                  <a:pt x="2300" y="2805"/>
                  <a:pt x="2174" y="2836"/>
                  <a:pt x="2048" y="2836"/>
                </a:cubicBezTo>
                <a:lnTo>
                  <a:pt x="2048" y="2427"/>
                </a:lnTo>
                <a:cubicBezTo>
                  <a:pt x="2048" y="1891"/>
                  <a:pt x="1576" y="1418"/>
                  <a:pt x="1040" y="1418"/>
                </a:cubicBezTo>
                <a:cubicBezTo>
                  <a:pt x="473" y="1418"/>
                  <a:pt x="0" y="1891"/>
                  <a:pt x="0" y="2427"/>
                </a:cubicBezTo>
                <a:lnTo>
                  <a:pt x="0" y="6176"/>
                </a:lnTo>
                <a:cubicBezTo>
                  <a:pt x="0" y="6491"/>
                  <a:pt x="95" y="6806"/>
                  <a:pt x="253" y="7026"/>
                </a:cubicBezTo>
                <a:lnTo>
                  <a:pt x="1891" y="9799"/>
                </a:lnTo>
                <a:cubicBezTo>
                  <a:pt x="1985" y="9956"/>
                  <a:pt x="2048" y="10145"/>
                  <a:pt x="2048" y="10303"/>
                </a:cubicBezTo>
                <a:lnTo>
                  <a:pt x="2048" y="11342"/>
                </a:lnTo>
                <a:cubicBezTo>
                  <a:pt x="2048" y="11532"/>
                  <a:pt x="2206" y="11689"/>
                  <a:pt x="2395" y="11689"/>
                </a:cubicBezTo>
                <a:lnTo>
                  <a:pt x="9294" y="11689"/>
                </a:lnTo>
                <a:cubicBezTo>
                  <a:pt x="9483" y="11689"/>
                  <a:pt x="9641" y="11532"/>
                  <a:pt x="9641" y="11342"/>
                </a:cubicBezTo>
                <a:lnTo>
                  <a:pt x="9641" y="10303"/>
                </a:lnTo>
                <a:cubicBezTo>
                  <a:pt x="9641" y="10114"/>
                  <a:pt x="9704" y="9956"/>
                  <a:pt x="9799" y="9799"/>
                </a:cubicBezTo>
                <a:lnTo>
                  <a:pt x="11468" y="7026"/>
                </a:lnTo>
                <a:cubicBezTo>
                  <a:pt x="11626" y="6774"/>
                  <a:pt x="11689" y="6491"/>
                  <a:pt x="11689" y="6176"/>
                </a:cubicBezTo>
                <a:lnTo>
                  <a:pt x="11689" y="2427"/>
                </a:lnTo>
                <a:cubicBezTo>
                  <a:pt x="11752" y="1891"/>
                  <a:pt x="11279" y="1418"/>
                  <a:pt x="10712" y="1418"/>
                </a:cubicBezTo>
                <a:cubicBezTo>
                  <a:pt x="10177" y="1418"/>
                  <a:pt x="9704" y="1891"/>
                  <a:pt x="9704" y="2427"/>
                </a:cubicBezTo>
                <a:lnTo>
                  <a:pt x="9704" y="2836"/>
                </a:lnTo>
                <a:cubicBezTo>
                  <a:pt x="9578" y="2805"/>
                  <a:pt x="9452" y="2805"/>
                  <a:pt x="9326" y="2805"/>
                </a:cubicBezTo>
                <a:cubicBezTo>
                  <a:pt x="8790" y="2805"/>
                  <a:pt x="8318" y="3246"/>
                  <a:pt x="8318" y="3813"/>
                </a:cubicBezTo>
                <a:lnTo>
                  <a:pt x="8318" y="3939"/>
                </a:lnTo>
                <a:cubicBezTo>
                  <a:pt x="8160" y="3750"/>
                  <a:pt x="8003" y="3592"/>
                  <a:pt x="7814" y="3435"/>
                </a:cubicBezTo>
                <a:cubicBezTo>
                  <a:pt x="7562" y="3246"/>
                  <a:pt x="7341" y="3088"/>
                  <a:pt x="7058" y="2994"/>
                </a:cubicBezTo>
                <a:cubicBezTo>
                  <a:pt x="7404" y="2647"/>
                  <a:pt x="7593" y="2206"/>
                  <a:pt x="7593" y="1734"/>
                </a:cubicBezTo>
                <a:cubicBezTo>
                  <a:pt x="7593" y="788"/>
                  <a:pt x="6806" y="1"/>
                  <a:pt x="5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rot="-5400000">
            <a:off x="2751875" y="639265"/>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Flecha derecha 6"/>
          <p:cNvSpPr/>
          <p:nvPr/>
        </p:nvSpPr>
        <p:spPr>
          <a:xfrm>
            <a:off x="8562109" y="4582391"/>
            <a:ext cx="238991" cy="218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Categorías de la clasificación de los Grupos de Investigación, Desarrollo Tecnológico</a:t>
            </a:r>
            <a:br>
              <a:rPr lang="es-ES" sz="2000" dirty="0"/>
            </a:br>
            <a:r>
              <a:rPr lang="es-ES" sz="2000" dirty="0"/>
              <a:t>o de Innovación</a:t>
            </a:r>
          </a:p>
        </p:txBody>
      </p:sp>
      <p:sp>
        <p:nvSpPr>
          <p:cNvPr id="284" name="Google Shape;284;p41"/>
          <p:cNvSpPr txBox="1">
            <a:spLocks noGrp="1"/>
          </p:cNvSpPr>
          <p:nvPr>
            <p:ph type="body" idx="1"/>
          </p:nvPr>
        </p:nvSpPr>
        <p:spPr>
          <a:xfrm>
            <a:off x="3261152" y="534402"/>
            <a:ext cx="4896900" cy="4469700"/>
          </a:xfrm>
          <a:prstGeom prst="rect">
            <a:avLst/>
          </a:prstGeom>
        </p:spPr>
        <p:txBody>
          <a:bodyPr spcFirstLastPara="1" wrap="square" lIns="91425" tIns="91425" rIns="91425" bIns="91425" anchor="ctr" anchorCtr="0">
            <a:noAutofit/>
          </a:bodyPr>
          <a:lstStyle/>
          <a:p>
            <a:pPr marL="0" lvl="0" indent="0" algn="just">
              <a:buNone/>
            </a:pPr>
            <a:r>
              <a:rPr lang="es-CO" sz="1400" b="1" dirty="0"/>
              <a:t>Categoría A1</a:t>
            </a:r>
          </a:p>
          <a:p>
            <a:pPr marL="400050" lvl="0" indent="-400050" algn="just">
              <a:buFont typeface="+mj-lt"/>
              <a:buAutoNum type="romanUcPeriod"/>
            </a:pPr>
            <a:endParaRPr lang="es-ES" sz="1400" dirty="0"/>
          </a:p>
          <a:p>
            <a:pPr marL="400050" lvl="0" indent="-400050" algn="just">
              <a:buFont typeface="+mj-lt"/>
              <a:buAutoNum type="romanUcPeriod"/>
            </a:pPr>
            <a:r>
              <a:rPr lang="es-ES" sz="1400" dirty="0"/>
              <a:t>Tener un Indicador de Grupo que le permita estar en el cuartil 1 (25% superior) </a:t>
            </a:r>
          </a:p>
          <a:p>
            <a:pPr marL="400050" lvl="0" indent="-400050" algn="just">
              <a:buFont typeface="+mj-lt"/>
              <a:buAutoNum type="romanUcPeriod"/>
            </a:pPr>
            <a:r>
              <a:rPr lang="es-ES" sz="1400" dirty="0"/>
              <a:t>Tener un Indicador de Productos Tipo TOP que le permita estar en el cuartil 1 (25% superior)</a:t>
            </a:r>
          </a:p>
          <a:p>
            <a:pPr marL="400050" lvl="0" indent="-400050" algn="just">
              <a:buFont typeface="+mj-lt"/>
              <a:buAutoNum type="romanUcPeriod"/>
            </a:pPr>
            <a:r>
              <a:rPr lang="es-ES" sz="1400" dirty="0"/>
              <a:t>Tener un Indicador de Productos de Apropiación Social del Conocimiento mayor que cero (0) o un Indicador de Productos de Divulgación Pública de la Ciencia mayor que cero (0).</a:t>
            </a:r>
          </a:p>
          <a:p>
            <a:pPr marL="400050" lvl="0" indent="-400050" algn="just">
              <a:buFont typeface="+mj-lt"/>
              <a:buAutoNum type="romanUcPeriod"/>
            </a:pPr>
            <a:r>
              <a:rPr lang="es-ES" sz="1400" dirty="0"/>
              <a:t>Tener un Indicador de Productos de Actividades Relacionadas con la Formación de Recurso Humano para la </a:t>
            </a:r>
            <a:r>
              <a:rPr lang="es-ES" sz="1400" dirty="0" err="1"/>
              <a:t>CTeI</a:t>
            </a:r>
            <a:r>
              <a:rPr lang="es-ES" sz="1400" dirty="0"/>
              <a:t> - Tipo A mayor que cero (0)*</a:t>
            </a:r>
          </a:p>
          <a:p>
            <a:pPr marL="400050" lvl="0" indent="-400050" algn="just">
              <a:buFont typeface="+mj-lt"/>
              <a:buAutoNum type="romanUcPeriod"/>
            </a:pPr>
            <a:r>
              <a:rPr lang="es-ES" sz="1400" dirty="0"/>
              <a:t>Tener un (1) investigador emérito, sénior o asociado como integrante del Grupo, que esté vinculado de manera contractual en una institución que haga parte del SNCTI y que resida en Colombia.</a:t>
            </a:r>
          </a:p>
          <a:p>
            <a:pPr marL="400050" lvl="0" indent="-400050" algn="just">
              <a:buFont typeface="+mj-lt"/>
              <a:buAutoNum type="romanUcPeriod"/>
            </a:pPr>
            <a:r>
              <a:rPr lang="es-ES" sz="1400" dirty="0"/>
              <a:t>Tener un (1) Indicador de Cohesión (𝑰𝑪) mayor que cero (0).</a:t>
            </a:r>
          </a:p>
          <a:p>
            <a:pPr marL="400050" lvl="0" indent="-400050" algn="just">
              <a:buFont typeface="+mj-lt"/>
              <a:buAutoNum type="romanUcPeriod"/>
            </a:pPr>
            <a:r>
              <a:rPr lang="es-ES" sz="1400" dirty="0"/>
              <a:t>Tener al menos cinco (5) años de existencia.</a:t>
            </a:r>
          </a:p>
          <a:p>
            <a:pPr marL="400050" lvl="0" indent="-400050" algn="just">
              <a:buFont typeface="+mj-lt"/>
              <a:buAutoNum type="romanUcPeriod"/>
            </a:pPr>
            <a:endParaRPr lang="es-ES" sz="1400" dirty="0"/>
          </a:p>
          <a:p>
            <a:pPr marL="400050" lvl="0" indent="-400050" algn="just">
              <a:buFont typeface="+mj-lt"/>
              <a:buAutoNum type="romanUcPeriod"/>
            </a:pPr>
            <a:endParaRPr sz="1400" dirty="0"/>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Categorías de la clasificación de los Grupos de Investigación, Desarrollo Tecnológico</a:t>
            </a:r>
            <a:br>
              <a:rPr lang="es-ES" sz="2000" dirty="0"/>
            </a:br>
            <a:r>
              <a:rPr lang="es-ES" sz="2000" dirty="0"/>
              <a:t>o de Innovación</a:t>
            </a:r>
          </a:p>
        </p:txBody>
      </p:sp>
      <p:sp>
        <p:nvSpPr>
          <p:cNvPr id="284" name="Google Shape;284;p41"/>
          <p:cNvSpPr txBox="1">
            <a:spLocks noGrp="1"/>
          </p:cNvSpPr>
          <p:nvPr>
            <p:ph type="body" idx="1"/>
          </p:nvPr>
        </p:nvSpPr>
        <p:spPr>
          <a:xfrm>
            <a:off x="3261152" y="534402"/>
            <a:ext cx="4896900" cy="4469700"/>
          </a:xfrm>
          <a:prstGeom prst="rect">
            <a:avLst/>
          </a:prstGeom>
        </p:spPr>
        <p:txBody>
          <a:bodyPr spcFirstLastPara="1" wrap="square" lIns="91425" tIns="91425" rIns="91425" bIns="91425" anchor="ctr" anchorCtr="0">
            <a:noAutofit/>
          </a:bodyPr>
          <a:lstStyle/>
          <a:p>
            <a:pPr marL="0" lvl="0" indent="0" algn="just">
              <a:buNone/>
            </a:pPr>
            <a:r>
              <a:rPr lang="es-CO" sz="1400" b="1" dirty="0"/>
              <a:t>Categoría A</a:t>
            </a:r>
          </a:p>
          <a:p>
            <a:pPr marL="400050" lvl="0" indent="-400050" algn="just">
              <a:buFont typeface="+mj-lt"/>
              <a:buAutoNum type="romanUcPeriod"/>
            </a:pPr>
            <a:endParaRPr lang="es-ES" sz="1400" dirty="0"/>
          </a:p>
          <a:p>
            <a:pPr marL="400050" lvl="0" indent="-400050" algn="just">
              <a:buFont typeface="+mj-lt"/>
              <a:buAutoNum type="romanUcPeriod"/>
            </a:pPr>
            <a:r>
              <a:rPr lang="es-ES" sz="1400" dirty="0"/>
              <a:t>Tener un Indicador de Grupo que le permita estar en o por encima del cuartil 2 (50% superior).</a:t>
            </a:r>
          </a:p>
          <a:p>
            <a:pPr marL="400050" lvl="0" indent="-400050" algn="just">
              <a:buFont typeface="+mj-lt"/>
              <a:buAutoNum type="romanUcPeriod"/>
            </a:pPr>
            <a:r>
              <a:rPr lang="es-ES" sz="1400" dirty="0"/>
              <a:t>Tener un Indicador de Productos Tipo TOP o de Productos Tipo A mayor que cero (0).</a:t>
            </a:r>
          </a:p>
          <a:p>
            <a:pPr marL="400050" lvl="0" indent="-400050" algn="just">
              <a:buFont typeface="+mj-lt"/>
              <a:buAutoNum type="romanUcPeriod"/>
            </a:pPr>
            <a:r>
              <a:rPr lang="es-ES" sz="1400" dirty="0"/>
              <a:t>Tener un Indicador de Productos de Apropiación Social del Conocimiento mayor que cero (0) o un Indicador de Productos de Divulgación Pública de la Ciencia mayor que cero (0).</a:t>
            </a:r>
          </a:p>
          <a:p>
            <a:pPr marL="400050" lvl="0" indent="-400050" algn="just">
              <a:buFont typeface="+mj-lt"/>
              <a:buAutoNum type="romanUcPeriod"/>
            </a:pPr>
            <a:r>
              <a:rPr lang="es-ES" sz="1400" dirty="0"/>
              <a:t>Tener un Indicador de Productos de Actividades Relacionadas con la Formación de Recurso Humano para la </a:t>
            </a:r>
            <a:r>
              <a:rPr lang="es-ES" sz="1400" dirty="0" err="1"/>
              <a:t>CTeI</a:t>
            </a:r>
            <a:r>
              <a:rPr lang="es-ES" sz="1400" dirty="0"/>
              <a:t> - Tipo A mayor que cero (0)*.</a:t>
            </a:r>
          </a:p>
          <a:p>
            <a:pPr marL="400050" lvl="0" indent="-400050" algn="just">
              <a:buFont typeface="+mj-lt"/>
              <a:buAutoNum type="romanUcPeriod"/>
            </a:pPr>
            <a:r>
              <a:rPr lang="es-ES" sz="1400" dirty="0"/>
              <a:t>Tener un (1) investigador emérito, sénior o asociado como integrante del Grupo, que esté vinculado de manera contractual en una institución que haga parte del SNCTI y que resida en Colombia</a:t>
            </a:r>
          </a:p>
          <a:p>
            <a:pPr marL="400050" lvl="0" indent="-400050" algn="just">
              <a:buFont typeface="+mj-lt"/>
              <a:buAutoNum type="romanUcPeriod"/>
            </a:pPr>
            <a:r>
              <a:rPr lang="es-ES" sz="1400" dirty="0"/>
              <a:t>Tener un (1) Indicador de Cohesión (𝑰𝑪) mayor que cero (0).</a:t>
            </a:r>
          </a:p>
          <a:p>
            <a:pPr marL="400050" lvl="0" indent="-400050" algn="just">
              <a:buFont typeface="+mj-lt"/>
              <a:buAutoNum type="romanUcPeriod"/>
            </a:pPr>
            <a:r>
              <a:rPr lang="es-ES" sz="1400" dirty="0"/>
              <a:t>Tener al menos cinco (5) años de existencia</a:t>
            </a:r>
          </a:p>
          <a:p>
            <a:pPr marL="400050" lvl="0" indent="-400050" algn="just">
              <a:buFont typeface="+mj-lt"/>
              <a:buAutoNum type="romanUcPeriod"/>
            </a:pPr>
            <a:endParaRPr sz="1400" dirty="0"/>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984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Categorías de la clasificación de los Grupos de Investigación, Desarrollo Tecnológico</a:t>
            </a:r>
            <a:br>
              <a:rPr lang="es-ES" sz="2000" dirty="0"/>
            </a:br>
            <a:r>
              <a:rPr lang="es-ES" sz="2000" dirty="0"/>
              <a:t>o de Innovación</a:t>
            </a:r>
          </a:p>
        </p:txBody>
      </p:sp>
      <p:sp>
        <p:nvSpPr>
          <p:cNvPr id="284" name="Google Shape;284;p41"/>
          <p:cNvSpPr txBox="1">
            <a:spLocks noGrp="1"/>
          </p:cNvSpPr>
          <p:nvPr>
            <p:ph type="body" idx="1"/>
          </p:nvPr>
        </p:nvSpPr>
        <p:spPr>
          <a:xfrm>
            <a:off x="3261152" y="534402"/>
            <a:ext cx="4896900" cy="4469700"/>
          </a:xfrm>
          <a:prstGeom prst="rect">
            <a:avLst/>
          </a:prstGeom>
        </p:spPr>
        <p:txBody>
          <a:bodyPr spcFirstLastPara="1" wrap="square" lIns="91425" tIns="91425" rIns="91425" bIns="91425" anchor="ctr" anchorCtr="0">
            <a:noAutofit/>
          </a:bodyPr>
          <a:lstStyle/>
          <a:p>
            <a:pPr marL="0" lvl="0" indent="0" algn="just">
              <a:buNone/>
            </a:pPr>
            <a:r>
              <a:rPr lang="es-CO" sz="1300" b="1" dirty="0"/>
              <a:t>Categoría B</a:t>
            </a:r>
          </a:p>
          <a:p>
            <a:pPr marL="400050" lvl="0" indent="-400050" algn="just">
              <a:buFont typeface="+mj-lt"/>
              <a:buAutoNum type="romanUcPeriod"/>
            </a:pPr>
            <a:endParaRPr lang="es-ES" sz="1300" dirty="0"/>
          </a:p>
          <a:p>
            <a:pPr marL="400050" lvl="0" indent="-400050" algn="just">
              <a:buFont typeface="+mj-lt"/>
              <a:buAutoNum type="romanUcPeriod"/>
            </a:pPr>
            <a:r>
              <a:rPr lang="es-ES" sz="1300" dirty="0"/>
              <a:t>Tener un Indicador de Grupo que le permita estar en o por encima del cuartil 3 (75% superior).</a:t>
            </a:r>
          </a:p>
          <a:p>
            <a:pPr marL="400050" lvl="0" indent="-400050" algn="just">
              <a:buFont typeface="+mj-lt"/>
              <a:buAutoNum type="romanUcPeriod"/>
            </a:pPr>
            <a:r>
              <a:rPr lang="es-ES" sz="1300" dirty="0"/>
              <a:t>Tener un Indicador de Productos Tipo TOP o de Productos Tipo A mayor que Cero (0)</a:t>
            </a:r>
          </a:p>
          <a:p>
            <a:pPr marL="400050" lvl="0" indent="-400050" algn="just">
              <a:buFont typeface="+mj-lt"/>
              <a:buAutoNum type="romanUcPeriod"/>
            </a:pPr>
            <a:r>
              <a:rPr lang="es-ES" sz="1300" dirty="0"/>
              <a:t>Tener un Indicador de Productos de Apropiación Social del Conocimiento mayor que cero (0) o un Indicador de Productos de Divulgación Pública de la Ciencia mayor que cero (0).</a:t>
            </a:r>
          </a:p>
          <a:p>
            <a:pPr marL="400050" lvl="0" indent="-400050" algn="just">
              <a:buFont typeface="+mj-lt"/>
              <a:buAutoNum type="romanUcPeriod"/>
            </a:pPr>
            <a:r>
              <a:rPr lang="es-ES" sz="1300" dirty="0"/>
              <a:t>Tener un Indicador de Productos de Actividades Relacionadas con la Formación de Recurso Humano para la </a:t>
            </a:r>
            <a:r>
              <a:rPr lang="es-ES" sz="1300" dirty="0" err="1"/>
              <a:t>CTeI</a:t>
            </a:r>
            <a:r>
              <a:rPr lang="es-ES" sz="1300" dirty="0"/>
              <a:t> - Tipo A mayor que cero (0) o tener un Indicador de Productos de Actividades Relacionadas con la Formación de Recurso Humano para la </a:t>
            </a:r>
            <a:r>
              <a:rPr lang="es-ES" sz="1300" dirty="0" err="1"/>
              <a:t>CTeI</a:t>
            </a:r>
            <a:r>
              <a:rPr lang="es-ES" sz="1300" dirty="0"/>
              <a:t> - Tipo B que le permita estar en o por encima del cuartil 2 (50% superior).</a:t>
            </a:r>
          </a:p>
          <a:p>
            <a:pPr marL="400050" lvl="0" indent="-400050" algn="just">
              <a:buFont typeface="+mj-lt"/>
              <a:buAutoNum type="romanUcPeriod"/>
            </a:pPr>
            <a:r>
              <a:rPr lang="es-ES" sz="1300" dirty="0"/>
              <a:t>Tener un (1) investigador emérito, sénior o asociado o junior o un integrante vinculado con doctorado como integrante del Grupo, que esté vinculado de manera contractual en una institución que haga parte del SNCTI y que resida en Colombia</a:t>
            </a:r>
          </a:p>
          <a:p>
            <a:pPr marL="400050" lvl="0" indent="-400050" algn="just">
              <a:buFont typeface="+mj-lt"/>
              <a:buAutoNum type="romanUcPeriod"/>
            </a:pPr>
            <a:r>
              <a:rPr lang="es-ES" sz="1300" dirty="0"/>
              <a:t>Tener un (1) Indicador de Cohesión (𝑰𝑪) mayor que cero (0).</a:t>
            </a:r>
          </a:p>
          <a:p>
            <a:pPr marL="400050" lvl="0" indent="-400050" algn="just">
              <a:buFont typeface="+mj-lt"/>
              <a:buAutoNum type="romanUcPeriod"/>
            </a:pPr>
            <a:r>
              <a:rPr lang="es-ES" sz="1300" dirty="0"/>
              <a:t>Tener al menos tres (3) años de existencia</a:t>
            </a:r>
            <a:endParaRPr sz="1300" dirty="0"/>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66876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1"/>
          <p:cNvSpPr txBox="1">
            <a:spLocks noGrp="1"/>
          </p:cNvSpPr>
          <p:nvPr>
            <p:ph type="title"/>
          </p:nvPr>
        </p:nvSpPr>
        <p:spPr>
          <a:xfrm>
            <a:off x="166255" y="1712250"/>
            <a:ext cx="2465920" cy="1719000"/>
          </a:xfrm>
          <a:prstGeom prst="rect">
            <a:avLst/>
          </a:prstGeom>
        </p:spPr>
        <p:txBody>
          <a:bodyPr spcFirstLastPara="1" wrap="square" lIns="91425" tIns="91425" rIns="91425" bIns="91425" anchor="ctr" anchorCtr="0">
            <a:noAutofit/>
          </a:bodyPr>
          <a:lstStyle/>
          <a:p>
            <a:pPr lvl="0"/>
            <a:r>
              <a:rPr lang="es-ES" sz="2000" dirty="0"/>
              <a:t>Categorías de la clasificación de los Grupos de Investigación, Desarrollo Tecnológico</a:t>
            </a:r>
            <a:br>
              <a:rPr lang="es-ES" sz="2000" dirty="0"/>
            </a:br>
            <a:r>
              <a:rPr lang="es-ES" sz="2000" dirty="0"/>
              <a:t>o de Innovación</a:t>
            </a:r>
          </a:p>
        </p:txBody>
      </p:sp>
      <p:sp>
        <p:nvSpPr>
          <p:cNvPr id="284" name="Google Shape;284;p41"/>
          <p:cNvSpPr txBox="1">
            <a:spLocks noGrp="1"/>
          </p:cNvSpPr>
          <p:nvPr>
            <p:ph type="body" idx="1"/>
          </p:nvPr>
        </p:nvSpPr>
        <p:spPr>
          <a:xfrm>
            <a:off x="3261152" y="534402"/>
            <a:ext cx="4896900" cy="4469700"/>
          </a:xfrm>
          <a:prstGeom prst="rect">
            <a:avLst/>
          </a:prstGeom>
        </p:spPr>
        <p:txBody>
          <a:bodyPr spcFirstLastPara="1" wrap="square" lIns="91425" tIns="91425" rIns="91425" bIns="91425" anchor="ctr" anchorCtr="0">
            <a:noAutofit/>
          </a:bodyPr>
          <a:lstStyle/>
          <a:p>
            <a:pPr marL="0" lvl="0" indent="0" algn="just">
              <a:buNone/>
            </a:pPr>
            <a:r>
              <a:rPr lang="es-CO" sz="1400" b="1" dirty="0"/>
              <a:t>Categoría C</a:t>
            </a:r>
          </a:p>
          <a:p>
            <a:pPr marL="400050" lvl="0" indent="-400050" algn="just">
              <a:buFont typeface="+mj-lt"/>
              <a:buAutoNum type="romanUcPeriod"/>
            </a:pPr>
            <a:endParaRPr lang="es-ES" sz="1400" dirty="0"/>
          </a:p>
          <a:p>
            <a:pPr marL="400050" lvl="0" indent="-400050" algn="just">
              <a:buFont typeface="+mj-lt"/>
              <a:buAutoNum type="romanUcPeriod"/>
            </a:pPr>
            <a:r>
              <a:rPr lang="es-ES" sz="1400" dirty="0"/>
              <a:t>Tener un Indicador de Grupo mayor que cero (0).</a:t>
            </a:r>
          </a:p>
          <a:p>
            <a:pPr marL="400050" lvl="0" indent="-400050" algn="just">
              <a:buFont typeface="+mj-lt"/>
              <a:buAutoNum type="romanUcPeriod"/>
            </a:pPr>
            <a:r>
              <a:rPr lang="es-ES" sz="1400" dirty="0"/>
              <a:t>Tener un Indicador de Productos Tipo TOP o de Productos Tipo A mayor que cero (0).</a:t>
            </a:r>
          </a:p>
          <a:p>
            <a:pPr marL="400050" lvl="0" indent="-400050" algn="just">
              <a:buFont typeface="+mj-lt"/>
              <a:buAutoNum type="romanUcPeriod"/>
            </a:pPr>
            <a:r>
              <a:rPr lang="es-ES" sz="1400" dirty="0"/>
              <a:t>Tener un indicador de Productos de Apropiación Social del Conocimiento mayor que cero (0) o un Indicador de Productos de Divulgación Pública de la Ciencia mayor que cero (0).</a:t>
            </a:r>
          </a:p>
          <a:p>
            <a:pPr marL="400050" lvl="0" indent="-400050" algn="just">
              <a:buFont typeface="+mj-lt"/>
              <a:buAutoNum type="romanUcPeriod"/>
            </a:pPr>
            <a:r>
              <a:rPr lang="es-ES" sz="1400" dirty="0"/>
              <a:t>Tener un Indicador de Productos de Actividades Relacionadas con la Formación de Recurso Humano para la </a:t>
            </a:r>
            <a:r>
              <a:rPr lang="es-ES" sz="1400" dirty="0" err="1"/>
              <a:t>CTeI</a:t>
            </a:r>
            <a:r>
              <a:rPr lang="es-ES" sz="1400" dirty="0"/>
              <a:t> - Tipo A o Tipo B mayor que cero (0)</a:t>
            </a:r>
          </a:p>
          <a:p>
            <a:pPr marL="400050" lvl="0" indent="-400050" algn="just">
              <a:buFont typeface="+mj-lt"/>
              <a:buAutoNum type="romanUcPeriod"/>
            </a:pPr>
            <a:r>
              <a:rPr lang="es-ES" sz="1400" dirty="0"/>
              <a:t>Tener al menos dos (2) años de existencia</a:t>
            </a:r>
            <a:endParaRPr sz="1400" dirty="0"/>
          </a:p>
        </p:txBody>
      </p:sp>
      <p:sp>
        <p:nvSpPr>
          <p:cNvPr id="285" name="Google Shape;285;p41"/>
          <p:cNvSpPr/>
          <p:nvPr/>
        </p:nvSpPr>
        <p:spPr>
          <a:xfrm rot="-5400000">
            <a:off x="2751875" y="925147"/>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133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7"/>
          <p:cNvSpPr txBox="1">
            <a:spLocks noGrp="1"/>
          </p:cNvSpPr>
          <p:nvPr>
            <p:ph type="title"/>
          </p:nvPr>
        </p:nvSpPr>
        <p:spPr>
          <a:xfrm>
            <a:off x="276583" y="1712250"/>
            <a:ext cx="2414661" cy="1719000"/>
          </a:xfrm>
          <a:prstGeom prst="rect">
            <a:avLst/>
          </a:prstGeom>
        </p:spPr>
        <p:txBody>
          <a:bodyPr spcFirstLastPara="1" wrap="square" lIns="91425" tIns="91425" rIns="91425" bIns="91425" anchor="ctr" anchorCtr="0">
            <a:noAutofit/>
          </a:bodyPr>
          <a:lstStyle/>
          <a:p>
            <a:pPr lvl="0"/>
            <a:r>
              <a:rPr lang="es-ES" sz="2000" dirty="0"/>
              <a:t>Cálculo de Indicadores del Grupo de Investigación, Desarrollo Tecnológico o de Innovación</a:t>
            </a:r>
            <a:endParaRPr sz="2000" dirty="0"/>
          </a:p>
        </p:txBody>
      </p:sp>
      <p:sp>
        <p:nvSpPr>
          <p:cNvPr id="414" name="Google Shape;414;p47"/>
          <p:cNvSpPr txBox="1">
            <a:spLocks noGrp="1"/>
          </p:cNvSpPr>
          <p:nvPr>
            <p:ph type="subTitle" idx="1"/>
          </p:nvPr>
        </p:nvSpPr>
        <p:spPr>
          <a:xfrm>
            <a:off x="3750670" y="783364"/>
            <a:ext cx="3551700" cy="444300"/>
          </a:xfrm>
          <a:prstGeom prst="rect">
            <a:avLst/>
          </a:prstGeom>
        </p:spPr>
        <p:txBody>
          <a:bodyPr spcFirstLastPara="1" wrap="square" lIns="91425" tIns="91425" rIns="91425" bIns="91425" anchor="t" anchorCtr="0">
            <a:noAutofit/>
          </a:bodyPr>
          <a:lstStyle/>
          <a:p>
            <a:pPr lvl="0" indent="0"/>
            <a:r>
              <a:rPr lang="es-CO" dirty="0"/>
              <a:t>Indicadores de Producción</a:t>
            </a:r>
          </a:p>
        </p:txBody>
      </p:sp>
      <p:sp>
        <p:nvSpPr>
          <p:cNvPr id="415" name="Google Shape;415;p47"/>
          <p:cNvSpPr txBox="1">
            <a:spLocks noGrp="1"/>
          </p:cNvSpPr>
          <p:nvPr>
            <p:ph type="subTitle" idx="2"/>
          </p:nvPr>
        </p:nvSpPr>
        <p:spPr>
          <a:xfrm>
            <a:off x="3750670" y="1408950"/>
            <a:ext cx="4780266" cy="2175914"/>
          </a:xfrm>
          <a:prstGeom prst="rect">
            <a:avLst/>
          </a:prstGeom>
        </p:spPr>
        <p:txBody>
          <a:bodyPr spcFirstLastPara="1" wrap="square" lIns="91425" tIns="91425" rIns="91425" bIns="91425" anchor="t" anchorCtr="0">
            <a:noAutofit/>
          </a:bodyPr>
          <a:lstStyle/>
          <a:p>
            <a:pPr lvl="0" indent="0" algn="just"/>
            <a:r>
              <a:rPr lang="es-ES" dirty="0"/>
              <a:t>En donde “Clase” es una de las seis clases de productos, indicados en la sección “Caracterización de los productos resultados de los procesos de Investigación, Desarrollo Tecnológico o de Innovación para la clasificación de grupos”.</a:t>
            </a:r>
          </a:p>
        </p:txBody>
      </p:sp>
      <p:pic>
        <p:nvPicPr>
          <p:cNvPr id="28" name="Imagen 27">
            <a:extLst>
              <a:ext uri="{FF2B5EF4-FFF2-40B4-BE49-F238E27FC236}">
                <a16:creationId xmlns:a16="http://schemas.microsoft.com/office/drawing/2014/main" id="{08EF4E4E-A6F7-24E6-F973-0EAE9D716D55}"/>
              </a:ext>
            </a:extLst>
          </p:cNvPr>
          <p:cNvPicPr>
            <a:picLocks noChangeAspect="1"/>
          </p:cNvPicPr>
          <p:nvPr/>
        </p:nvPicPr>
        <p:blipFill>
          <a:blip r:embed="rId3"/>
          <a:stretch>
            <a:fillRect/>
          </a:stretch>
        </p:blipFill>
        <p:spPr>
          <a:xfrm>
            <a:off x="3385358" y="3103192"/>
            <a:ext cx="5510890" cy="963343"/>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7"/>
          <p:cNvSpPr txBox="1">
            <a:spLocks noGrp="1"/>
          </p:cNvSpPr>
          <p:nvPr>
            <p:ph type="title"/>
          </p:nvPr>
        </p:nvSpPr>
        <p:spPr>
          <a:xfrm>
            <a:off x="276583" y="1712250"/>
            <a:ext cx="2414661" cy="1719000"/>
          </a:xfrm>
          <a:prstGeom prst="rect">
            <a:avLst/>
          </a:prstGeom>
        </p:spPr>
        <p:txBody>
          <a:bodyPr spcFirstLastPara="1" wrap="square" lIns="91425" tIns="91425" rIns="91425" bIns="91425" anchor="ctr" anchorCtr="0">
            <a:noAutofit/>
          </a:bodyPr>
          <a:lstStyle/>
          <a:p>
            <a:pPr lvl="0"/>
            <a:r>
              <a:rPr lang="es-ES" sz="2000" dirty="0"/>
              <a:t>Cálculo de Indicadores del Grupo de Investigación, Desarrollo Tecnológico o de Innovación</a:t>
            </a:r>
            <a:endParaRPr sz="2000" dirty="0"/>
          </a:p>
        </p:txBody>
      </p:sp>
      <p:sp>
        <p:nvSpPr>
          <p:cNvPr id="414" name="Google Shape;414;p47"/>
          <p:cNvSpPr txBox="1">
            <a:spLocks noGrp="1"/>
          </p:cNvSpPr>
          <p:nvPr>
            <p:ph type="subTitle" idx="1"/>
          </p:nvPr>
        </p:nvSpPr>
        <p:spPr>
          <a:xfrm>
            <a:off x="3750670" y="783364"/>
            <a:ext cx="3551700" cy="444300"/>
          </a:xfrm>
          <a:prstGeom prst="rect">
            <a:avLst/>
          </a:prstGeom>
        </p:spPr>
        <p:txBody>
          <a:bodyPr spcFirstLastPara="1" wrap="square" lIns="91425" tIns="91425" rIns="91425" bIns="91425" anchor="t" anchorCtr="0">
            <a:noAutofit/>
          </a:bodyPr>
          <a:lstStyle/>
          <a:p>
            <a:pPr lvl="0" indent="0"/>
            <a:r>
              <a:rPr lang="es-CO" dirty="0"/>
              <a:t>Indicador de Cohesión (𝑰𝑪)</a:t>
            </a:r>
          </a:p>
        </p:txBody>
      </p:sp>
      <p:sp>
        <p:nvSpPr>
          <p:cNvPr id="415" name="Google Shape;415;p47"/>
          <p:cNvSpPr txBox="1">
            <a:spLocks noGrp="1"/>
          </p:cNvSpPr>
          <p:nvPr>
            <p:ph type="subTitle" idx="2"/>
          </p:nvPr>
        </p:nvSpPr>
        <p:spPr>
          <a:xfrm>
            <a:off x="3750670" y="1408950"/>
            <a:ext cx="4780266" cy="2175914"/>
          </a:xfrm>
          <a:prstGeom prst="rect">
            <a:avLst/>
          </a:prstGeom>
        </p:spPr>
        <p:txBody>
          <a:bodyPr spcFirstLastPara="1" wrap="square" lIns="91425" tIns="91425" rIns="91425" bIns="91425" anchor="t" anchorCtr="0">
            <a:noAutofit/>
          </a:bodyPr>
          <a:lstStyle/>
          <a:p>
            <a:pPr lvl="0" indent="0" algn="just"/>
            <a:r>
              <a:rPr lang="es-ES" dirty="0"/>
              <a:t>Indicador de cohesión es el valor que permite evidenciar la colaboración a nivel interno de los integrantes del Grupo de Investigación, Desarrollo Tecnológico o Innovación. Donde, “Autores” es el número total de autores del grupo firmantes de productos de nuevo conocimiento y desarrollo tecnológico e innovación del grupo y “Productos” es el número de productos del grupo.</a:t>
            </a:r>
          </a:p>
        </p:txBody>
      </p:sp>
      <p:pic>
        <p:nvPicPr>
          <p:cNvPr id="6" name="Imagen 5">
            <a:extLst>
              <a:ext uri="{FF2B5EF4-FFF2-40B4-BE49-F238E27FC236}">
                <a16:creationId xmlns:a16="http://schemas.microsoft.com/office/drawing/2014/main" id="{AD4B6861-8665-1FB0-AA5A-6548CC00B57A}"/>
              </a:ext>
            </a:extLst>
          </p:cNvPr>
          <p:cNvPicPr>
            <a:picLocks noChangeAspect="1"/>
          </p:cNvPicPr>
          <p:nvPr/>
        </p:nvPicPr>
        <p:blipFill>
          <a:blip r:embed="rId3"/>
          <a:stretch>
            <a:fillRect/>
          </a:stretch>
        </p:blipFill>
        <p:spPr>
          <a:xfrm>
            <a:off x="4349491" y="3584864"/>
            <a:ext cx="3268457" cy="948360"/>
          </a:xfrm>
          <a:prstGeom prst="rect">
            <a:avLst/>
          </a:prstGeom>
        </p:spPr>
      </p:pic>
    </p:spTree>
    <p:extLst>
      <p:ext uri="{BB962C8B-B14F-4D97-AF65-F5344CB8AC3E}">
        <p14:creationId xmlns:p14="http://schemas.microsoft.com/office/powerpoint/2010/main" val="19853566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7"/>
          <p:cNvSpPr txBox="1">
            <a:spLocks noGrp="1"/>
          </p:cNvSpPr>
          <p:nvPr>
            <p:ph type="title"/>
          </p:nvPr>
        </p:nvSpPr>
        <p:spPr>
          <a:xfrm>
            <a:off x="276583" y="1712250"/>
            <a:ext cx="2414661" cy="1719000"/>
          </a:xfrm>
          <a:prstGeom prst="rect">
            <a:avLst/>
          </a:prstGeom>
        </p:spPr>
        <p:txBody>
          <a:bodyPr spcFirstLastPara="1" wrap="square" lIns="91425" tIns="91425" rIns="91425" bIns="91425" anchor="ctr" anchorCtr="0">
            <a:noAutofit/>
          </a:bodyPr>
          <a:lstStyle/>
          <a:p>
            <a:pPr lvl="0"/>
            <a:r>
              <a:rPr lang="es-ES" sz="2000" dirty="0"/>
              <a:t>Índices del Grupo de Investigación, Desarrollo Tecnológico o de Innovación</a:t>
            </a:r>
            <a:endParaRPr sz="2000" dirty="0"/>
          </a:p>
        </p:txBody>
      </p:sp>
      <p:sp>
        <p:nvSpPr>
          <p:cNvPr id="414" name="Google Shape;414;p47"/>
          <p:cNvSpPr txBox="1">
            <a:spLocks noGrp="1"/>
          </p:cNvSpPr>
          <p:nvPr>
            <p:ph type="subTitle" idx="1"/>
          </p:nvPr>
        </p:nvSpPr>
        <p:spPr>
          <a:xfrm>
            <a:off x="3750670" y="783364"/>
            <a:ext cx="3551700" cy="444300"/>
          </a:xfrm>
          <a:prstGeom prst="rect">
            <a:avLst/>
          </a:prstGeom>
        </p:spPr>
        <p:txBody>
          <a:bodyPr spcFirstLastPara="1" wrap="square" lIns="91425" tIns="91425" rIns="91425" bIns="91425" anchor="t" anchorCtr="0">
            <a:noAutofit/>
          </a:bodyPr>
          <a:lstStyle/>
          <a:p>
            <a:pPr lvl="0" indent="0"/>
            <a:r>
              <a:rPr lang="es-CO" dirty="0"/>
              <a:t>Indicador de Cooperación</a:t>
            </a:r>
          </a:p>
        </p:txBody>
      </p:sp>
      <p:sp>
        <p:nvSpPr>
          <p:cNvPr id="415" name="Google Shape;415;p47"/>
          <p:cNvSpPr txBox="1">
            <a:spLocks noGrp="1"/>
          </p:cNvSpPr>
          <p:nvPr>
            <p:ph type="subTitle" idx="2"/>
          </p:nvPr>
        </p:nvSpPr>
        <p:spPr>
          <a:xfrm>
            <a:off x="3750670" y="1408950"/>
            <a:ext cx="4780266" cy="2175914"/>
          </a:xfrm>
          <a:prstGeom prst="rect">
            <a:avLst/>
          </a:prstGeom>
        </p:spPr>
        <p:txBody>
          <a:bodyPr spcFirstLastPara="1" wrap="square" lIns="91425" tIns="91425" rIns="91425" bIns="91425" anchor="t" anchorCtr="0">
            <a:noAutofit/>
          </a:bodyPr>
          <a:lstStyle/>
          <a:p>
            <a:pPr lvl="0" indent="0" algn="just"/>
            <a:r>
              <a:rPr lang="es-ES" dirty="0"/>
              <a:t>Para cada grupo de investigación se calcula su factor de colaboración, con el que se busca evidenciar el trabajo conjunto entre grupos. Para calcular este factor se consideró la coautoría de un producto como una evidencia clara de una conexión de colaboración entre los autores (afiliados a distintos grupos).</a:t>
            </a:r>
          </a:p>
        </p:txBody>
      </p:sp>
      <p:pic>
        <p:nvPicPr>
          <p:cNvPr id="7" name="Imagen 6">
            <a:extLst>
              <a:ext uri="{FF2B5EF4-FFF2-40B4-BE49-F238E27FC236}">
                <a16:creationId xmlns:a16="http://schemas.microsoft.com/office/drawing/2014/main" id="{DA0566D6-E30C-2F97-5E52-EA77E23B281F}"/>
              </a:ext>
            </a:extLst>
          </p:cNvPr>
          <p:cNvPicPr>
            <a:picLocks noChangeAspect="1"/>
          </p:cNvPicPr>
          <p:nvPr/>
        </p:nvPicPr>
        <p:blipFill>
          <a:blip r:embed="rId3"/>
          <a:stretch>
            <a:fillRect/>
          </a:stretch>
        </p:blipFill>
        <p:spPr>
          <a:xfrm>
            <a:off x="3378897" y="3431250"/>
            <a:ext cx="5523812" cy="857144"/>
          </a:xfrm>
          <a:prstGeom prst="rect">
            <a:avLst/>
          </a:prstGeom>
        </p:spPr>
      </p:pic>
    </p:spTree>
    <p:extLst>
      <p:ext uri="{BB962C8B-B14F-4D97-AF65-F5344CB8AC3E}">
        <p14:creationId xmlns:p14="http://schemas.microsoft.com/office/powerpoint/2010/main" val="2283852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7"/>
          <p:cNvSpPr txBox="1">
            <a:spLocks noGrp="1"/>
          </p:cNvSpPr>
          <p:nvPr>
            <p:ph type="title"/>
          </p:nvPr>
        </p:nvSpPr>
        <p:spPr>
          <a:xfrm>
            <a:off x="276583" y="1712250"/>
            <a:ext cx="2414661" cy="1719000"/>
          </a:xfrm>
          <a:prstGeom prst="rect">
            <a:avLst/>
          </a:prstGeom>
        </p:spPr>
        <p:txBody>
          <a:bodyPr spcFirstLastPara="1" wrap="square" lIns="91425" tIns="91425" rIns="91425" bIns="91425" anchor="ctr" anchorCtr="0">
            <a:noAutofit/>
          </a:bodyPr>
          <a:lstStyle/>
          <a:p>
            <a:pPr lvl="0"/>
            <a:r>
              <a:rPr lang="es-ES" sz="2000" dirty="0"/>
              <a:t>Indicador del Grupo de Investigación, Desarrollo Tecnológico o de Innovación</a:t>
            </a:r>
            <a:endParaRPr sz="2000" dirty="0"/>
          </a:p>
        </p:txBody>
      </p:sp>
      <p:sp>
        <p:nvSpPr>
          <p:cNvPr id="415" name="Google Shape;415;p47"/>
          <p:cNvSpPr txBox="1">
            <a:spLocks noGrp="1"/>
          </p:cNvSpPr>
          <p:nvPr>
            <p:ph type="subTitle" idx="2"/>
          </p:nvPr>
        </p:nvSpPr>
        <p:spPr>
          <a:xfrm>
            <a:off x="3750670" y="1408950"/>
            <a:ext cx="4780266" cy="2175914"/>
          </a:xfrm>
          <a:prstGeom prst="rect">
            <a:avLst/>
          </a:prstGeom>
        </p:spPr>
        <p:txBody>
          <a:bodyPr spcFirstLastPara="1" wrap="square" lIns="91425" tIns="91425" rIns="91425" bIns="91425" anchor="t" anchorCtr="0">
            <a:noAutofit/>
          </a:bodyPr>
          <a:lstStyle/>
          <a:p>
            <a:pPr lvl="0" indent="0" algn="just"/>
            <a:r>
              <a:rPr lang="es-ES" dirty="0"/>
              <a:t>Este índice se calcula para los seis Indicadores de Producción, así como para el Indicador de Cohesión (𝑰𝑪) y el Indicador de Cooperación (𝑰𝑪𝒐𝒐𝒑). El “Valor máximo del Indicador” se calcula entre los grupos que cumplen con los criterios para ser grupo en cada una de las grandes áreas de conocimiento definidas por la OCDE</a:t>
            </a:r>
          </a:p>
        </p:txBody>
      </p:sp>
      <p:pic>
        <p:nvPicPr>
          <p:cNvPr id="6" name="Imagen 5">
            <a:extLst>
              <a:ext uri="{FF2B5EF4-FFF2-40B4-BE49-F238E27FC236}">
                <a16:creationId xmlns:a16="http://schemas.microsoft.com/office/drawing/2014/main" id="{C21A8A86-4250-5211-C5CA-12078491BFD6}"/>
              </a:ext>
            </a:extLst>
          </p:cNvPr>
          <p:cNvPicPr>
            <a:picLocks noChangeAspect="1"/>
          </p:cNvPicPr>
          <p:nvPr/>
        </p:nvPicPr>
        <p:blipFill>
          <a:blip r:embed="rId3"/>
          <a:stretch>
            <a:fillRect/>
          </a:stretch>
        </p:blipFill>
        <p:spPr>
          <a:xfrm>
            <a:off x="3529666" y="3293740"/>
            <a:ext cx="5222274" cy="944819"/>
          </a:xfrm>
          <a:prstGeom prst="rect">
            <a:avLst/>
          </a:prstGeom>
        </p:spPr>
      </p:pic>
    </p:spTree>
    <p:extLst>
      <p:ext uri="{BB962C8B-B14F-4D97-AF65-F5344CB8AC3E}">
        <p14:creationId xmlns:p14="http://schemas.microsoft.com/office/powerpoint/2010/main" val="35920877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7"/>
          <p:cNvSpPr txBox="1">
            <a:spLocks noGrp="1"/>
          </p:cNvSpPr>
          <p:nvPr>
            <p:ph type="title"/>
          </p:nvPr>
        </p:nvSpPr>
        <p:spPr>
          <a:xfrm>
            <a:off x="276583" y="1712250"/>
            <a:ext cx="2414661" cy="1719000"/>
          </a:xfrm>
          <a:prstGeom prst="rect">
            <a:avLst/>
          </a:prstGeom>
        </p:spPr>
        <p:txBody>
          <a:bodyPr spcFirstLastPara="1" wrap="square" lIns="91425" tIns="91425" rIns="91425" bIns="91425" anchor="ctr" anchorCtr="0">
            <a:noAutofit/>
          </a:bodyPr>
          <a:lstStyle/>
          <a:p>
            <a:pPr lvl="0"/>
            <a:r>
              <a:rPr lang="es-ES" sz="2000" dirty="0"/>
              <a:t>Indicador del Grupo de Investigación, Desarrollo Tecnológico o de Innovación</a:t>
            </a:r>
            <a:endParaRPr sz="2000" dirty="0"/>
          </a:p>
        </p:txBody>
      </p:sp>
      <p:sp>
        <p:nvSpPr>
          <p:cNvPr id="415" name="Google Shape;415;p47"/>
          <p:cNvSpPr txBox="1">
            <a:spLocks noGrp="1"/>
          </p:cNvSpPr>
          <p:nvPr>
            <p:ph type="subTitle" idx="2"/>
          </p:nvPr>
        </p:nvSpPr>
        <p:spPr>
          <a:xfrm>
            <a:off x="3750670" y="1408950"/>
            <a:ext cx="4780266" cy="2175914"/>
          </a:xfrm>
          <a:prstGeom prst="rect">
            <a:avLst/>
          </a:prstGeom>
        </p:spPr>
        <p:txBody>
          <a:bodyPr spcFirstLastPara="1" wrap="square" lIns="91425" tIns="91425" rIns="91425" bIns="91425" anchor="t" anchorCtr="0">
            <a:noAutofit/>
          </a:bodyPr>
          <a:lstStyle/>
          <a:p>
            <a:pPr lvl="0" indent="0" algn="just"/>
            <a:r>
              <a:rPr lang="es-ES" dirty="0"/>
              <a:t>El Indicador de Grupo se define como: </a:t>
            </a:r>
          </a:p>
          <a:p>
            <a:pPr lvl="0" indent="0" algn="just"/>
            <a:endParaRPr lang="es-ES" dirty="0"/>
          </a:p>
        </p:txBody>
      </p:sp>
      <p:pic>
        <p:nvPicPr>
          <p:cNvPr id="5" name="Imagen 4">
            <a:extLst>
              <a:ext uri="{FF2B5EF4-FFF2-40B4-BE49-F238E27FC236}">
                <a16:creationId xmlns:a16="http://schemas.microsoft.com/office/drawing/2014/main" id="{2B1E7B47-1A31-BC8A-1422-C28E6DC3406C}"/>
              </a:ext>
            </a:extLst>
          </p:cNvPr>
          <p:cNvPicPr>
            <a:picLocks noChangeAspect="1"/>
          </p:cNvPicPr>
          <p:nvPr/>
        </p:nvPicPr>
        <p:blipFill>
          <a:blip r:embed="rId3"/>
          <a:stretch>
            <a:fillRect/>
          </a:stretch>
        </p:blipFill>
        <p:spPr>
          <a:xfrm>
            <a:off x="3157370" y="1847912"/>
            <a:ext cx="5913894" cy="443542"/>
          </a:xfrm>
          <a:prstGeom prst="rect">
            <a:avLst/>
          </a:prstGeom>
        </p:spPr>
      </p:pic>
      <p:pic>
        <p:nvPicPr>
          <p:cNvPr id="7" name="Imagen 6">
            <a:extLst>
              <a:ext uri="{FF2B5EF4-FFF2-40B4-BE49-F238E27FC236}">
                <a16:creationId xmlns:a16="http://schemas.microsoft.com/office/drawing/2014/main" id="{8C355C66-F583-29DC-709C-22ABC5380FCD}"/>
              </a:ext>
            </a:extLst>
          </p:cNvPr>
          <p:cNvPicPr>
            <a:picLocks noChangeAspect="1"/>
          </p:cNvPicPr>
          <p:nvPr/>
        </p:nvPicPr>
        <p:blipFill>
          <a:blip r:embed="rId4"/>
          <a:stretch>
            <a:fillRect/>
          </a:stretch>
        </p:blipFill>
        <p:spPr>
          <a:xfrm>
            <a:off x="3157370" y="2600706"/>
            <a:ext cx="5913894" cy="1968315"/>
          </a:xfrm>
          <a:prstGeom prst="rect">
            <a:avLst/>
          </a:prstGeom>
        </p:spPr>
      </p:pic>
    </p:spTree>
    <p:extLst>
      <p:ext uri="{BB962C8B-B14F-4D97-AF65-F5344CB8AC3E}">
        <p14:creationId xmlns:p14="http://schemas.microsoft.com/office/powerpoint/2010/main" val="2126221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7"/>
          <p:cNvSpPr txBox="1">
            <a:spLocks noGrp="1"/>
          </p:cNvSpPr>
          <p:nvPr>
            <p:ph type="title"/>
          </p:nvPr>
        </p:nvSpPr>
        <p:spPr>
          <a:xfrm>
            <a:off x="276583" y="1712250"/>
            <a:ext cx="2414661" cy="1719000"/>
          </a:xfrm>
          <a:prstGeom prst="rect">
            <a:avLst/>
          </a:prstGeom>
        </p:spPr>
        <p:txBody>
          <a:bodyPr spcFirstLastPara="1" wrap="square" lIns="91425" tIns="91425" rIns="91425" bIns="91425" anchor="ctr" anchorCtr="0">
            <a:noAutofit/>
          </a:bodyPr>
          <a:lstStyle/>
          <a:p>
            <a:pPr lvl="0"/>
            <a:r>
              <a:rPr lang="es-ES" sz="2000" dirty="0"/>
              <a:t>Indicador de Trayectoria</a:t>
            </a:r>
            <a:endParaRPr sz="2000" dirty="0"/>
          </a:p>
        </p:txBody>
      </p:sp>
      <p:sp>
        <p:nvSpPr>
          <p:cNvPr id="415" name="Google Shape;415;p47"/>
          <p:cNvSpPr txBox="1">
            <a:spLocks noGrp="1"/>
          </p:cNvSpPr>
          <p:nvPr>
            <p:ph type="subTitle" idx="2"/>
          </p:nvPr>
        </p:nvSpPr>
        <p:spPr>
          <a:xfrm>
            <a:off x="3724184" y="1203497"/>
            <a:ext cx="4780266" cy="2175914"/>
          </a:xfrm>
          <a:prstGeom prst="rect">
            <a:avLst/>
          </a:prstGeom>
        </p:spPr>
        <p:txBody>
          <a:bodyPr spcFirstLastPara="1" wrap="square" lIns="91425" tIns="91425" rIns="91425" bIns="91425" anchor="t" anchorCtr="0">
            <a:noAutofit/>
          </a:bodyPr>
          <a:lstStyle/>
          <a:p>
            <a:pPr lvl="0" indent="0" algn="just"/>
            <a:r>
              <a:rPr lang="es-ES" dirty="0"/>
              <a:t>Se define como</a:t>
            </a:r>
          </a:p>
          <a:p>
            <a:pPr lvl="0" indent="0" algn="just"/>
            <a:endParaRPr lang="es-ES" dirty="0"/>
          </a:p>
        </p:txBody>
      </p:sp>
      <p:pic>
        <p:nvPicPr>
          <p:cNvPr id="6" name="Imagen 5">
            <a:extLst>
              <a:ext uri="{FF2B5EF4-FFF2-40B4-BE49-F238E27FC236}">
                <a16:creationId xmlns:a16="http://schemas.microsoft.com/office/drawing/2014/main" id="{530CF6BB-C55A-3C57-551D-C7E0365AF1A6}"/>
              </a:ext>
            </a:extLst>
          </p:cNvPr>
          <p:cNvPicPr>
            <a:picLocks noChangeAspect="1"/>
          </p:cNvPicPr>
          <p:nvPr/>
        </p:nvPicPr>
        <p:blipFill>
          <a:blip r:embed="rId3"/>
          <a:stretch>
            <a:fillRect/>
          </a:stretch>
        </p:blipFill>
        <p:spPr>
          <a:xfrm>
            <a:off x="4628672" y="1712250"/>
            <a:ext cx="2967083" cy="1148549"/>
          </a:xfrm>
          <a:prstGeom prst="rect">
            <a:avLst/>
          </a:prstGeom>
        </p:spPr>
      </p:pic>
      <p:pic>
        <p:nvPicPr>
          <p:cNvPr id="8" name="Imagen 7">
            <a:extLst>
              <a:ext uri="{FF2B5EF4-FFF2-40B4-BE49-F238E27FC236}">
                <a16:creationId xmlns:a16="http://schemas.microsoft.com/office/drawing/2014/main" id="{07AA8DE9-2F47-03CD-F4B8-A01D011B3B08}"/>
              </a:ext>
            </a:extLst>
          </p:cNvPr>
          <p:cNvPicPr>
            <a:picLocks noChangeAspect="1"/>
          </p:cNvPicPr>
          <p:nvPr/>
        </p:nvPicPr>
        <p:blipFill>
          <a:blip r:embed="rId4"/>
          <a:stretch>
            <a:fillRect/>
          </a:stretch>
        </p:blipFill>
        <p:spPr>
          <a:xfrm>
            <a:off x="2956138" y="2973501"/>
            <a:ext cx="6187862" cy="811819"/>
          </a:xfrm>
          <a:prstGeom prst="rect">
            <a:avLst/>
          </a:prstGeom>
        </p:spPr>
      </p:pic>
    </p:spTree>
    <p:extLst>
      <p:ext uri="{BB962C8B-B14F-4D97-AF65-F5344CB8AC3E}">
        <p14:creationId xmlns:p14="http://schemas.microsoft.com/office/powerpoint/2010/main" val="356272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40"/>
          <p:cNvSpPr txBox="1">
            <a:spLocks noGrp="1"/>
          </p:cNvSpPr>
          <p:nvPr>
            <p:ph type="subTitle" idx="2"/>
          </p:nvPr>
        </p:nvSpPr>
        <p:spPr>
          <a:xfrm>
            <a:off x="3096491" y="259773"/>
            <a:ext cx="5746173" cy="4457699"/>
          </a:xfrm>
          <a:prstGeom prst="rect">
            <a:avLst/>
          </a:prstGeom>
        </p:spPr>
        <p:txBody>
          <a:bodyPr spcFirstLastPara="1" wrap="square" lIns="91425" tIns="91425" rIns="91425" bIns="91425" anchor="t" anchorCtr="0">
            <a:noAutofit/>
          </a:bodyPr>
          <a:lstStyle/>
          <a:p>
            <a:pPr lvl="0" indent="0" algn="just"/>
            <a:r>
              <a:rPr lang="es-ES" sz="1300" dirty="0"/>
              <a:t>1. Estar </a:t>
            </a:r>
            <a:r>
              <a:rPr lang="es-ES" sz="1300" b="1" dirty="0"/>
              <a:t>registrado</a:t>
            </a:r>
            <a:r>
              <a:rPr lang="es-ES" sz="1300" dirty="0"/>
              <a:t> en el </a:t>
            </a:r>
            <a:r>
              <a:rPr lang="es-ES" sz="1300" b="1" dirty="0"/>
              <a:t>sistema </a:t>
            </a:r>
            <a:r>
              <a:rPr lang="es-ES" sz="1300" b="1" dirty="0" err="1"/>
              <a:t>GrupLAC</a:t>
            </a:r>
            <a:r>
              <a:rPr lang="es-ES" sz="1300" b="1" dirty="0"/>
              <a:t> </a:t>
            </a:r>
            <a:r>
              <a:rPr lang="es-ES" sz="1300" dirty="0"/>
              <a:t>de la Plataforma </a:t>
            </a:r>
            <a:r>
              <a:rPr lang="es-ES" sz="1300" dirty="0" err="1"/>
              <a:t>SCienTI</a:t>
            </a:r>
            <a:r>
              <a:rPr lang="es-ES" sz="1300" dirty="0"/>
              <a:t>.</a:t>
            </a:r>
          </a:p>
          <a:p>
            <a:pPr lvl="0" indent="0" algn="just"/>
            <a:r>
              <a:rPr lang="es-ES" sz="1300" dirty="0"/>
              <a:t>2. Tener un </a:t>
            </a:r>
            <a:r>
              <a:rPr lang="es-ES" sz="1300" b="1" dirty="0"/>
              <a:t>mínimo de dos (2) integrantes.</a:t>
            </a:r>
          </a:p>
          <a:p>
            <a:pPr lvl="0" indent="0" algn="just"/>
            <a:r>
              <a:rPr lang="es-ES" sz="1300" dirty="0"/>
              <a:t>3. Tener uno </a:t>
            </a:r>
            <a:r>
              <a:rPr lang="es-ES" sz="1300" b="1" dirty="0"/>
              <a:t>(1) o más años de existencia </a:t>
            </a:r>
            <a:r>
              <a:rPr lang="es-ES" sz="1300" dirty="0"/>
              <a:t>(edad declarada)</a:t>
            </a:r>
          </a:p>
          <a:p>
            <a:pPr lvl="0" indent="0" algn="just"/>
            <a:r>
              <a:rPr lang="es-ES" sz="1300" dirty="0"/>
              <a:t>4. Estar avalado al menos por una (1) </a:t>
            </a:r>
            <a:r>
              <a:rPr lang="es-ES" sz="1300" b="1" dirty="0"/>
              <a:t>Institución registrada </a:t>
            </a:r>
            <a:r>
              <a:rPr lang="es-ES" sz="1300" dirty="0"/>
              <a:t>en el sistema </a:t>
            </a:r>
            <a:r>
              <a:rPr lang="es-ES" sz="1300" dirty="0" err="1"/>
              <a:t>InstituLAC</a:t>
            </a:r>
            <a:r>
              <a:rPr lang="es-ES" sz="1300" dirty="0"/>
              <a:t> de la Plataforma </a:t>
            </a:r>
            <a:r>
              <a:rPr lang="es-ES" sz="1300" dirty="0" err="1"/>
              <a:t>SCienTI</a:t>
            </a:r>
            <a:r>
              <a:rPr lang="es-ES" sz="1300" dirty="0"/>
              <a:t>. Previamente, el grupo debió registrar su pertenencia institucional.</a:t>
            </a:r>
          </a:p>
          <a:p>
            <a:pPr lvl="0" indent="0" algn="just"/>
            <a:r>
              <a:rPr lang="es-ES" sz="1300" dirty="0"/>
              <a:t>5. Tener </a:t>
            </a:r>
            <a:r>
              <a:rPr lang="es-ES" sz="1300" b="1" dirty="0"/>
              <a:t>al menos un (1) proyecto de investigación</a:t>
            </a:r>
            <a:r>
              <a:rPr lang="es-ES" sz="1300" dirty="0"/>
              <a:t>, de desarrollo tecnológico o de innovación </a:t>
            </a:r>
            <a:r>
              <a:rPr lang="es-ES" sz="1300" b="1" dirty="0"/>
              <a:t>en ejecución.</a:t>
            </a:r>
          </a:p>
          <a:p>
            <a:pPr lvl="0" indent="0" algn="just"/>
            <a:r>
              <a:rPr lang="es-ES" sz="1300" dirty="0"/>
              <a:t>6. El </a:t>
            </a:r>
            <a:r>
              <a:rPr lang="es-ES" sz="1300" b="1" dirty="0"/>
              <a:t>Líder del grupo (a la fecha de cierre de la Convocatoria</a:t>
            </a:r>
            <a:r>
              <a:rPr lang="es-ES" sz="1300" dirty="0"/>
              <a:t>) deberá tener </a:t>
            </a:r>
            <a:r>
              <a:rPr lang="es-ES" sz="1300" b="1" dirty="0"/>
              <a:t>título de Pregrado universitario, Maestría o Doctorado.</a:t>
            </a:r>
            <a:r>
              <a:rPr lang="es-ES" sz="1300" dirty="0"/>
              <a:t> En el caso que el líder del grupo solamente cuente con un título de Pregrado, deberá haberlo obtenido en una fecha anterior al cierre de la ventana de observación de la Convocatoria.</a:t>
            </a:r>
          </a:p>
          <a:p>
            <a:pPr lvl="0" indent="0" algn="just"/>
            <a:r>
              <a:rPr lang="es-ES" sz="1300" dirty="0"/>
              <a:t>7. Tener una </a:t>
            </a:r>
            <a:r>
              <a:rPr lang="es-ES" sz="1300" b="1" dirty="0"/>
              <a:t>producción de nuevo conocimiento </a:t>
            </a:r>
            <a:r>
              <a:rPr lang="es-ES" sz="1300" dirty="0"/>
              <a:t>o de resultados de actividades de desarrollo tecnológico e innovación, en la ventana de observación equivalente a un </a:t>
            </a:r>
            <a:r>
              <a:rPr lang="es-ES" sz="1300" b="1" dirty="0"/>
              <a:t>mínimo de un (1) producto por año declarado de existencia.</a:t>
            </a:r>
          </a:p>
          <a:p>
            <a:pPr lvl="0" indent="0" algn="just"/>
            <a:r>
              <a:rPr lang="es-ES" sz="1300" dirty="0"/>
              <a:t>8. Tener una producción de </a:t>
            </a:r>
            <a:r>
              <a:rPr lang="es-ES" sz="1300" b="1" dirty="0"/>
              <a:t>apropiación social del conocimiento o productos resultados de actividades de divulgación pública de la ciencia </a:t>
            </a:r>
            <a:r>
              <a:rPr lang="es-ES" sz="1300" dirty="0"/>
              <a:t>o productos resultados de actividades relacionadas con la formación de recurso humano en </a:t>
            </a:r>
            <a:r>
              <a:rPr lang="es-ES" sz="1300" dirty="0" err="1"/>
              <a:t>CTeI</a:t>
            </a:r>
            <a:r>
              <a:rPr lang="es-ES" sz="1300" dirty="0"/>
              <a:t>, en la ventana de observación equivalente a </a:t>
            </a:r>
            <a:r>
              <a:rPr lang="es-ES" sz="1300" b="1" dirty="0"/>
              <a:t>un mínimo de un (1) producto por el año declarado de existencia.</a:t>
            </a:r>
          </a:p>
        </p:txBody>
      </p:sp>
      <p:sp>
        <p:nvSpPr>
          <p:cNvPr id="268" name="Google Shape;268;p40"/>
          <p:cNvSpPr txBox="1">
            <a:spLocks noGrp="1"/>
          </p:cNvSpPr>
          <p:nvPr>
            <p:ph type="title"/>
          </p:nvPr>
        </p:nvSpPr>
        <p:spPr>
          <a:xfrm>
            <a:off x="268644" y="1724143"/>
            <a:ext cx="2264400"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Definiciones básicas</a:t>
            </a:r>
            <a:endParaRPr dirty="0"/>
          </a:p>
        </p:txBody>
      </p:sp>
      <p:sp>
        <p:nvSpPr>
          <p:cNvPr id="278" name="Google Shape;278;p40"/>
          <p:cNvSpPr/>
          <p:nvPr/>
        </p:nvSpPr>
        <p:spPr>
          <a:xfrm rot="-5400000">
            <a:off x="2751875" y="639265"/>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92154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7"/>
          <p:cNvSpPr txBox="1">
            <a:spLocks noGrp="1"/>
          </p:cNvSpPr>
          <p:nvPr>
            <p:ph type="title"/>
          </p:nvPr>
        </p:nvSpPr>
        <p:spPr>
          <a:xfrm>
            <a:off x="276583" y="1712250"/>
            <a:ext cx="2414661" cy="1719000"/>
          </a:xfrm>
          <a:prstGeom prst="rect">
            <a:avLst/>
          </a:prstGeom>
        </p:spPr>
        <p:txBody>
          <a:bodyPr spcFirstLastPara="1" wrap="square" lIns="91425" tIns="91425" rIns="91425" bIns="91425" anchor="ctr" anchorCtr="0">
            <a:noAutofit/>
          </a:bodyPr>
          <a:lstStyle/>
          <a:p>
            <a:pPr lvl="0"/>
            <a:r>
              <a:rPr lang="es-ES" sz="2000" dirty="0"/>
              <a:t>Indicador de Permanencia de Investigadores (𝑰𝑷𝑰𝒏𝒗)</a:t>
            </a:r>
            <a:endParaRPr sz="2000" dirty="0"/>
          </a:p>
        </p:txBody>
      </p:sp>
      <p:sp>
        <p:nvSpPr>
          <p:cNvPr id="415" name="Google Shape;415;p47"/>
          <p:cNvSpPr txBox="1">
            <a:spLocks noGrp="1"/>
          </p:cNvSpPr>
          <p:nvPr>
            <p:ph type="subTitle" idx="2"/>
          </p:nvPr>
        </p:nvSpPr>
        <p:spPr>
          <a:xfrm>
            <a:off x="3724184" y="1203497"/>
            <a:ext cx="4780266" cy="2175914"/>
          </a:xfrm>
          <a:prstGeom prst="rect">
            <a:avLst/>
          </a:prstGeom>
        </p:spPr>
        <p:txBody>
          <a:bodyPr spcFirstLastPara="1" wrap="square" lIns="91425" tIns="91425" rIns="91425" bIns="91425" anchor="t" anchorCtr="0">
            <a:noAutofit/>
          </a:bodyPr>
          <a:lstStyle/>
          <a:p>
            <a:pPr lvl="0" indent="0" algn="just"/>
            <a:r>
              <a:rPr lang="es-ES" dirty="0"/>
              <a:t>Se define como</a:t>
            </a:r>
          </a:p>
          <a:p>
            <a:pPr lvl="0" indent="0" algn="just"/>
            <a:endParaRPr lang="es-ES" dirty="0"/>
          </a:p>
        </p:txBody>
      </p:sp>
      <p:pic>
        <p:nvPicPr>
          <p:cNvPr id="7" name="Imagen 6">
            <a:extLst>
              <a:ext uri="{FF2B5EF4-FFF2-40B4-BE49-F238E27FC236}">
                <a16:creationId xmlns:a16="http://schemas.microsoft.com/office/drawing/2014/main" id="{6CB6E12C-88E7-AC4C-A115-CFFE5F30CC9B}"/>
              </a:ext>
            </a:extLst>
          </p:cNvPr>
          <p:cNvPicPr>
            <a:picLocks noChangeAspect="1"/>
          </p:cNvPicPr>
          <p:nvPr/>
        </p:nvPicPr>
        <p:blipFill>
          <a:blip r:embed="rId3"/>
          <a:stretch>
            <a:fillRect/>
          </a:stretch>
        </p:blipFill>
        <p:spPr>
          <a:xfrm>
            <a:off x="5012568" y="1771428"/>
            <a:ext cx="2203498" cy="1040051"/>
          </a:xfrm>
          <a:prstGeom prst="rect">
            <a:avLst/>
          </a:prstGeom>
        </p:spPr>
      </p:pic>
      <p:pic>
        <p:nvPicPr>
          <p:cNvPr id="9" name="Imagen 8">
            <a:extLst>
              <a:ext uri="{FF2B5EF4-FFF2-40B4-BE49-F238E27FC236}">
                <a16:creationId xmlns:a16="http://schemas.microsoft.com/office/drawing/2014/main" id="{300B682B-E021-F04D-B7C2-0918EEC52E9A}"/>
              </a:ext>
            </a:extLst>
          </p:cNvPr>
          <p:cNvPicPr>
            <a:picLocks noChangeAspect="1"/>
          </p:cNvPicPr>
          <p:nvPr/>
        </p:nvPicPr>
        <p:blipFill>
          <a:blip r:embed="rId4"/>
          <a:stretch>
            <a:fillRect/>
          </a:stretch>
        </p:blipFill>
        <p:spPr>
          <a:xfrm>
            <a:off x="3025643" y="3030840"/>
            <a:ext cx="6118357" cy="632537"/>
          </a:xfrm>
          <a:prstGeom prst="rect">
            <a:avLst/>
          </a:prstGeom>
        </p:spPr>
      </p:pic>
    </p:spTree>
    <p:extLst>
      <p:ext uri="{BB962C8B-B14F-4D97-AF65-F5344CB8AC3E}">
        <p14:creationId xmlns:p14="http://schemas.microsoft.com/office/powerpoint/2010/main" val="267673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7"/>
          <p:cNvSpPr txBox="1">
            <a:spLocks noGrp="1"/>
          </p:cNvSpPr>
          <p:nvPr>
            <p:ph type="title"/>
          </p:nvPr>
        </p:nvSpPr>
        <p:spPr>
          <a:xfrm>
            <a:off x="276583" y="1712250"/>
            <a:ext cx="2414661" cy="1719000"/>
          </a:xfrm>
          <a:prstGeom prst="rect">
            <a:avLst/>
          </a:prstGeom>
        </p:spPr>
        <p:txBody>
          <a:bodyPr spcFirstLastPara="1" wrap="square" lIns="91425" tIns="91425" rIns="91425" bIns="91425" anchor="ctr" anchorCtr="0">
            <a:noAutofit/>
          </a:bodyPr>
          <a:lstStyle/>
          <a:p>
            <a:pPr lvl="0"/>
            <a:r>
              <a:rPr lang="es-ES" sz="2000" dirty="0"/>
              <a:t>Indicador de Estabilidad de la Producción (𝑰𝑬𝑷𝒓𝒐𝒅)</a:t>
            </a:r>
            <a:endParaRPr sz="2000" dirty="0"/>
          </a:p>
        </p:txBody>
      </p:sp>
      <p:sp>
        <p:nvSpPr>
          <p:cNvPr id="415" name="Google Shape;415;p47"/>
          <p:cNvSpPr txBox="1">
            <a:spLocks noGrp="1"/>
          </p:cNvSpPr>
          <p:nvPr>
            <p:ph type="subTitle" idx="2"/>
          </p:nvPr>
        </p:nvSpPr>
        <p:spPr>
          <a:xfrm>
            <a:off x="3724184" y="1203497"/>
            <a:ext cx="4780266" cy="2175914"/>
          </a:xfrm>
          <a:prstGeom prst="rect">
            <a:avLst/>
          </a:prstGeom>
        </p:spPr>
        <p:txBody>
          <a:bodyPr spcFirstLastPara="1" wrap="square" lIns="91425" tIns="91425" rIns="91425" bIns="91425" anchor="t" anchorCtr="0">
            <a:noAutofit/>
          </a:bodyPr>
          <a:lstStyle/>
          <a:p>
            <a:pPr lvl="0" indent="0" algn="just"/>
            <a:r>
              <a:rPr lang="es-ES" dirty="0"/>
              <a:t>Se define como</a:t>
            </a:r>
          </a:p>
          <a:p>
            <a:pPr lvl="0" indent="0" algn="just"/>
            <a:endParaRPr lang="es-ES" dirty="0"/>
          </a:p>
        </p:txBody>
      </p:sp>
      <p:pic>
        <p:nvPicPr>
          <p:cNvPr id="6" name="Imagen 5">
            <a:extLst>
              <a:ext uri="{FF2B5EF4-FFF2-40B4-BE49-F238E27FC236}">
                <a16:creationId xmlns:a16="http://schemas.microsoft.com/office/drawing/2014/main" id="{B5351336-E045-3D8A-3C52-E60A205348FF}"/>
              </a:ext>
            </a:extLst>
          </p:cNvPr>
          <p:cNvPicPr>
            <a:picLocks noChangeAspect="1"/>
          </p:cNvPicPr>
          <p:nvPr/>
        </p:nvPicPr>
        <p:blipFill>
          <a:blip r:embed="rId3"/>
          <a:stretch>
            <a:fillRect/>
          </a:stretch>
        </p:blipFill>
        <p:spPr>
          <a:xfrm>
            <a:off x="4227960" y="1925171"/>
            <a:ext cx="3772714" cy="732565"/>
          </a:xfrm>
          <a:prstGeom prst="rect">
            <a:avLst/>
          </a:prstGeom>
        </p:spPr>
      </p:pic>
      <p:pic>
        <p:nvPicPr>
          <p:cNvPr id="8" name="Imagen 7">
            <a:extLst>
              <a:ext uri="{FF2B5EF4-FFF2-40B4-BE49-F238E27FC236}">
                <a16:creationId xmlns:a16="http://schemas.microsoft.com/office/drawing/2014/main" id="{D40D2ADC-E320-E33B-9C5B-8D558DD8C37F}"/>
              </a:ext>
            </a:extLst>
          </p:cNvPr>
          <p:cNvPicPr>
            <a:picLocks noChangeAspect="1"/>
          </p:cNvPicPr>
          <p:nvPr/>
        </p:nvPicPr>
        <p:blipFill>
          <a:blip r:embed="rId4"/>
          <a:stretch>
            <a:fillRect/>
          </a:stretch>
        </p:blipFill>
        <p:spPr>
          <a:xfrm>
            <a:off x="3344399" y="3147225"/>
            <a:ext cx="5539836" cy="464369"/>
          </a:xfrm>
          <a:prstGeom prst="rect">
            <a:avLst/>
          </a:prstGeom>
        </p:spPr>
      </p:pic>
    </p:spTree>
    <p:extLst>
      <p:ext uri="{BB962C8B-B14F-4D97-AF65-F5344CB8AC3E}">
        <p14:creationId xmlns:p14="http://schemas.microsoft.com/office/powerpoint/2010/main" val="10715447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168"/>
        <p:cNvGrpSpPr/>
        <p:nvPr/>
      </p:nvGrpSpPr>
      <p:grpSpPr>
        <a:xfrm>
          <a:off x="0" y="0"/>
          <a:ext cx="0" cy="0"/>
          <a:chOff x="0" y="0"/>
          <a:chExt cx="0" cy="0"/>
        </a:xfrm>
      </p:grpSpPr>
      <p:sp>
        <p:nvSpPr>
          <p:cNvPr id="2170" name="Google Shape;2170;p56"/>
          <p:cNvSpPr txBox="1">
            <a:spLocks noGrp="1"/>
          </p:cNvSpPr>
          <p:nvPr>
            <p:ph type="title"/>
          </p:nvPr>
        </p:nvSpPr>
        <p:spPr>
          <a:xfrm>
            <a:off x="904009" y="-5173"/>
            <a:ext cx="7533409" cy="618237"/>
          </a:xfrm>
          <a:prstGeom prst="rect">
            <a:avLst/>
          </a:prstGeom>
        </p:spPr>
        <p:txBody>
          <a:bodyPr spcFirstLastPara="1" wrap="square" lIns="91425" tIns="91425" rIns="91425" bIns="91425" anchor="ctr" anchorCtr="0">
            <a:noAutofit/>
          </a:bodyPr>
          <a:lstStyle/>
          <a:p>
            <a:pPr lvl="0" algn="ctr"/>
            <a:r>
              <a:rPr lang="es-ES" sz="2800" dirty="0">
                <a:solidFill>
                  <a:schemeClr val="bg1"/>
                </a:solidFill>
              </a:rPr>
              <a:t>Productos resultados de actividades de Generación de Nuevo Conocimiento</a:t>
            </a:r>
            <a:endParaRPr sz="2800" dirty="0">
              <a:solidFill>
                <a:schemeClr val="bg1"/>
              </a:solidFill>
            </a:endParaRPr>
          </a:p>
        </p:txBody>
      </p:sp>
      <p:pic>
        <p:nvPicPr>
          <p:cNvPr id="3" name="Imagen 2"/>
          <p:cNvPicPr>
            <a:picLocks noChangeAspect="1"/>
          </p:cNvPicPr>
          <p:nvPr/>
        </p:nvPicPr>
        <p:blipFill>
          <a:blip r:embed="rId3"/>
          <a:stretch>
            <a:fillRect/>
          </a:stretch>
        </p:blipFill>
        <p:spPr>
          <a:xfrm>
            <a:off x="490066" y="1049482"/>
            <a:ext cx="8361293" cy="3429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a:spLocks noGrp="1"/>
          </p:cNvSpPr>
          <p:nvPr>
            <p:ph type="subTitle" idx="1"/>
          </p:nvPr>
        </p:nvSpPr>
        <p:spPr>
          <a:xfrm>
            <a:off x="4374125" y="398900"/>
            <a:ext cx="3959384" cy="444300"/>
          </a:xfrm>
          <a:prstGeom prst="rect">
            <a:avLst/>
          </a:prstGeom>
        </p:spPr>
        <p:txBody>
          <a:bodyPr spcFirstLastPara="1" wrap="square" lIns="91425" tIns="91425" rIns="91425" bIns="91425" anchor="t" anchorCtr="0">
            <a:noAutofit/>
          </a:bodyPr>
          <a:lstStyle/>
          <a:p>
            <a:pPr lvl="0" indent="0" algn="r"/>
            <a:r>
              <a:rPr lang="es-ES" dirty="0"/>
              <a:t>Integrantes del Grupo de Investigación, Desarrollo Tecnológico o de Innovación</a:t>
            </a:r>
            <a:endParaRPr dirty="0"/>
          </a:p>
        </p:txBody>
      </p:sp>
      <p:sp>
        <p:nvSpPr>
          <p:cNvPr id="266" name="Google Shape;266;p40"/>
          <p:cNvSpPr txBox="1">
            <a:spLocks noGrp="1"/>
          </p:cNvSpPr>
          <p:nvPr>
            <p:ph type="subTitle" idx="2"/>
          </p:nvPr>
        </p:nvSpPr>
        <p:spPr>
          <a:xfrm>
            <a:off x="3304309" y="1724143"/>
            <a:ext cx="5288973" cy="3294666"/>
          </a:xfrm>
          <a:prstGeom prst="rect">
            <a:avLst/>
          </a:prstGeom>
        </p:spPr>
        <p:txBody>
          <a:bodyPr spcFirstLastPara="1" wrap="square" lIns="91425" tIns="91425" rIns="91425" bIns="91425" anchor="t" anchorCtr="0">
            <a:noAutofit/>
          </a:bodyPr>
          <a:lstStyle/>
          <a:p>
            <a:pPr lvl="0" indent="0" algn="just"/>
            <a:r>
              <a:rPr lang="es-ES" dirty="0"/>
              <a:t>Los integrantes del Grupo de Investigación, Desarrollo Tecnológico o Innovación son las </a:t>
            </a:r>
            <a:r>
              <a:rPr lang="es-ES" b="1" dirty="0"/>
              <a:t>personas que desempeñan alguna tarea relacionada con la actividad del Grupo. </a:t>
            </a:r>
            <a:r>
              <a:rPr lang="es-ES" dirty="0"/>
              <a:t>Los registros en la plataforma </a:t>
            </a:r>
            <a:r>
              <a:rPr lang="es-ES" dirty="0" err="1"/>
              <a:t>CvLAC</a:t>
            </a:r>
            <a:r>
              <a:rPr lang="es-ES" dirty="0"/>
              <a:t> corresponde a las hojas de vida de las personas en el sistema. Cuando estos currículos están vinculados como integrantes de un grupo, se clasifican automáticamente dentro de </a:t>
            </a:r>
            <a:r>
              <a:rPr lang="es-ES" b="1" dirty="0"/>
              <a:t>cuatro tipos, investigadores, investigadores en formación, estudiantes de pregrado e integrante vinculado.</a:t>
            </a:r>
            <a:r>
              <a:rPr lang="es-ES" dirty="0"/>
              <a:t> A su vez, estos cuatro tipos de integrantes se subdividen en ocho (8) subtipos, asignados a partir del cumplimiento de las características requeridas en cada uno. </a:t>
            </a:r>
            <a:endParaRPr dirty="0"/>
          </a:p>
        </p:txBody>
      </p:sp>
      <p:sp>
        <p:nvSpPr>
          <p:cNvPr id="268" name="Google Shape;268;p40"/>
          <p:cNvSpPr txBox="1">
            <a:spLocks noGrp="1"/>
          </p:cNvSpPr>
          <p:nvPr>
            <p:ph type="title"/>
          </p:nvPr>
        </p:nvSpPr>
        <p:spPr>
          <a:xfrm>
            <a:off x="268644" y="1724143"/>
            <a:ext cx="2264400"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Definiciones básicas</a:t>
            </a:r>
            <a:endParaRPr dirty="0"/>
          </a:p>
        </p:txBody>
      </p:sp>
      <p:sp>
        <p:nvSpPr>
          <p:cNvPr id="272" name="Google Shape;272;p40"/>
          <p:cNvSpPr/>
          <p:nvPr/>
        </p:nvSpPr>
        <p:spPr>
          <a:xfrm>
            <a:off x="3620602" y="542582"/>
            <a:ext cx="411467" cy="411488"/>
          </a:xfrm>
          <a:custGeom>
            <a:avLst/>
            <a:gdLst/>
            <a:ahLst/>
            <a:cxnLst/>
            <a:rect l="l" t="t" r="r" b="b"/>
            <a:pathLst>
              <a:path w="11752" h="11690" extrusionOk="0">
                <a:moveTo>
                  <a:pt x="5923" y="694"/>
                </a:moveTo>
                <a:cubicBezTo>
                  <a:pt x="6490" y="694"/>
                  <a:pt x="6963" y="1166"/>
                  <a:pt x="6963" y="1765"/>
                </a:cubicBezTo>
                <a:cubicBezTo>
                  <a:pt x="6963" y="2332"/>
                  <a:pt x="6490" y="2805"/>
                  <a:pt x="5923" y="2805"/>
                </a:cubicBezTo>
                <a:cubicBezTo>
                  <a:pt x="5325" y="2805"/>
                  <a:pt x="4852" y="2332"/>
                  <a:pt x="4852" y="1765"/>
                </a:cubicBezTo>
                <a:cubicBezTo>
                  <a:pt x="4852" y="1229"/>
                  <a:pt x="5325" y="694"/>
                  <a:pt x="5923" y="694"/>
                </a:cubicBezTo>
                <a:close/>
                <a:moveTo>
                  <a:pt x="2489" y="3466"/>
                </a:moveTo>
                <a:cubicBezTo>
                  <a:pt x="2678" y="3466"/>
                  <a:pt x="2836" y="3624"/>
                  <a:pt x="2836" y="3813"/>
                </a:cubicBezTo>
                <a:lnTo>
                  <a:pt x="2836" y="4916"/>
                </a:lnTo>
                <a:cubicBezTo>
                  <a:pt x="2678" y="4947"/>
                  <a:pt x="2584" y="5042"/>
                  <a:pt x="2458" y="5168"/>
                </a:cubicBezTo>
                <a:cubicBezTo>
                  <a:pt x="2363" y="5231"/>
                  <a:pt x="2300" y="5357"/>
                  <a:pt x="2237" y="5420"/>
                </a:cubicBezTo>
                <a:cubicBezTo>
                  <a:pt x="2174" y="5357"/>
                  <a:pt x="2143" y="5262"/>
                  <a:pt x="2143" y="5199"/>
                </a:cubicBezTo>
                <a:lnTo>
                  <a:pt x="2143" y="3813"/>
                </a:lnTo>
                <a:cubicBezTo>
                  <a:pt x="2143" y="3624"/>
                  <a:pt x="2300" y="3466"/>
                  <a:pt x="2489" y="3466"/>
                </a:cubicBezTo>
                <a:close/>
                <a:moveTo>
                  <a:pt x="9326" y="3466"/>
                </a:moveTo>
                <a:cubicBezTo>
                  <a:pt x="9546" y="3466"/>
                  <a:pt x="9704" y="3624"/>
                  <a:pt x="9704" y="3813"/>
                </a:cubicBezTo>
                <a:lnTo>
                  <a:pt x="9704" y="5199"/>
                </a:lnTo>
                <a:cubicBezTo>
                  <a:pt x="9704" y="5262"/>
                  <a:pt x="9641" y="5357"/>
                  <a:pt x="9578" y="5420"/>
                </a:cubicBezTo>
                <a:cubicBezTo>
                  <a:pt x="9546" y="5294"/>
                  <a:pt x="9452" y="5231"/>
                  <a:pt x="9389" y="5168"/>
                </a:cubicBezTo>
                <a:cubicBezTo>
                  <a:pt x="9263" y="5042"/>
                  <a:pt x="9137" y="4947"/>
                  <a:pt x="8979" y="4916"/>
                </a:cubicBezTo>
                <a:lnTo>
                  <a:pt x="8979" y="3813"/>
                </a:lnTo>
                <a:cubicBezTo>
                  <a:pt x="9011" y="3624"/>
                  <a:pt x="9168" y="3466"/>
                  <a:pt x="9326" y="3466"/>
                </a:cubicBezTo>
                <a:close/>
                <a:moveTo>
                  <a:pt x="5923" y="3466"/>
                </a:moveTo>
                <a:cubicBezTo>
                  <a:pt x="6900" y="3466"/>
                  <a:pt x="7814" y="4096"/>
                  <a:pt x="8160" y="4947"/>
                </a:cubicBezTo>
                <a:cubicBezTo>
                  <a:pt x="8066" y="5010"/>
                  <a:pt x="8003" y="5042"/>
                  <a:pt x="7971" y="5105"/>
                </a:cubicBezTo>
                <a:lnTo>
                  <a:pt x="6081" y="6963"/>
                </a:lnTo>
                <a:cubicBezTo>
                  <a:pt x="6018" y="6995"/>
                  <a:pt x="5955" y="7089"/>
                  <a:pt x="5923" y="7152"/>
                </a:cubicBezTo>
                <a:cubicBezTo>
                  <a:pt x="5860" y="7089"/>
                  <a:pt x="5797" y="7026"/>
                  <a:pt x="5766" y="6963"/>
                </a:cubicBezTo>
                <a:lnTo>
                  <a:pt x="3876" y="5105"/>
                </a:lnTo>
                <a:cubicBezTo>
                  <a:pt x="3781" y="5042"/>
                  <a:pt x="3750" y="5010"/>
                  <a:pt x="3655" y="4947"/>
                </a:cubicBezTo>
                <a:cubicBezTo>
                  <a:pt x="4033" y="4096"/>
                  <a:pt x="4915" y="3466"/>
                  <a:pt x="5923" y="3466"/>
                </a:cubicBezTo>
                <a:close/>
                <a:moveTo>
                  <a:pt x="10744" y="2049"/>
                </a:moveTo>
                <a:cubicBezTo>
                  <a:pt x="10964" y="2049"/>
                  <a:pt x="11122" y="2206"/>
                  <a:pt x="11122" y="2395"/>
                </a:cubicBezTo>
                <a:lnTo>
                  <a:pt x="11122" y="6144"/>
                </a:lnTo>
                <a:lnTo>
                  <a:pt x="11059" y="6144"/>
                </a:lnTo>
                <a:cubicBezTo>
                  <a:pt x="11059" y="6333"/>
                  <a:pt x="11027" y="6491"/>
                  <a:pt x="10901" y="6648"/>
                </a:cubicBezTo>
                <a:lnTo>
                  <a:pt x="9263" y="9421"/>
                </a:lnTo>
                <a:cubicBezTo>
                  <a:pt x="9105" y="9673"/>
                  <a:pt x="9011" y="9956"/>
                  <a:pt x="9011" y="10271"/>
                </a:cubicBezTo>
                <a:lnTo>
                  <a:pt x="9011" y="10933"/>
                </a:lnTo>
                <a:lnTo>
                  <a:pt x="6270" y="10933"/>
                </a:lnTo>
                <a:lnTo>
                  <a:pt x="6270" y="8097"/>
                </a:lnTo>
                <a:cubicBezTo>
                  <a:pt x="6270" y="7845"/>
                  <a:pt x="6396" y="7593"/>
                  <a:pt x="6585" y="7404"/>
                </a:cubicBezTo>
                <a:lnTo>
                  <a:pt x="8475" y="5546"/>
                </a:lnTo>
                <a:cubicBezTo>
                  <a:pt x="8538" y="5483"/>
                  <a:pt x="8625" y="5451"/>
                  <a:pt x="8712" y="5451"/>
                </a:cubicBezTo>
                <a:cubicBezTo>
                  <a:pt x="8798" y="5451"/>
                  <a:pt x="8885" y="5483"/>
                  <a:pt x="8948" y="5546"/>
                </a:cubicBezTo>
                <a:cubicBezTo>
                  <a:pt x="9074" y="5672"/>
                  <a:pt x="9074" y="5892"/>
                  <a:pt x="8948" y="6018"/>
                </a:cubicBezTo>
                <a:lnTo>
                  <a:pt x="7751" y="7215"/>
                </a:lnTo>
                <a:cubicBezTo>
                  <a:pt x="7656" y="7310"/>
                  <a:pt x="7656" y="7562"/>
                  <a:pt x="7751" y="7656"/>
                </a:cubicBezTo>
                <a:cubicBezTo>
                  <a:pt x="7814" y="7719"/>
                  <a:pt x="7908" y="7751"/>
                  <a:pt x="7999" y="7751"/>
                </a:cubicBezTo>
                <a:cubicBezTo>
                  <a:pt x="8089" y="7751"/>
                  <a:pt x="8176" y="7719"/>
                  <a:pt x="8223" y="7656"/>
                </a:cubicBezTo>
                <a:lnTo>
                  <a:pt x="10082" y="5829"/>
                </a:lnTo>
                <a:cubicBezTo>
                  <a:pt x="10271" y="5609"/>
                  <a:pt x="10397" y="5388"/>
                  <a:pt x="10397" y="5105"/>
                </a:cubicBezTo>
                <a:lnTo>
                  <a:pt x="10397" y="2395"/>
                </a:lnTo>
                <a:cubicBezTo>
                  <a:pt x="10397" y="2206"/>
                  <a:pt x="10555" y="2049"/>
                  <a:pt x="10744" y="2049"/>
                </a:cubicBezTo>
                <a:close/>
                <a:moveTo>
                  <a:pt x="1103" y="2080"/>
                </a:moveTo>
                <a:cubicBezTo>
                  <a:pt x="1292" y="2080"/>
                  <a:pt x="1450" y="2238"/>
                  <a:pt x="1450" y="2427"/>
                </a:cubicBezTo>
                <a:lnTo>
                  <a:pt x="1450" y="5168"/>
                </a:lnTo>
                <a:cubicBezTo>
                  <a:pt x="1450" y="5420"/>
                  <a:pt x="1576" y="5672"/>
                  <a:pt x="1796" y="5861"/>
                </a:cubicBezTo>
                <a:lnTo>
                  <a:pt x="3624" y="7719"/>
                </a:lnTo>
                <a:cubicBezTo>
                  <a:pt x="3687" y="7782"/>
                  <a:pt x="3781" y="7814"/>
                  <a:pt x="3872" y="7814"/>
                </a:cubicBezTo>
                <a:cubicBezTo>
                  <a:pt x="3962" y="7814"/>
                  <a:pt x="4049" y="7782"/>
                  <a:pt x="4096" y="7719"/>
                </a:cubicBezTo>
                <a:cubicBezTo>
                  <a:pt x="4222" y="7593"/>
                  <a:pt x="4222" y="7373"/>
                  <a:pt x="4096" y="7247"/>
                </a:cubicBezTo>
                <a:lnTo>
                  <a:pt x="2930" y="6050"/>
                </a:lnTo>
                <a:cubicBezTo>
                  <a:pt x="2804" y="5955"/>
                  <a:pt x="2804" y="5703"/>
                  <a:pt x="2930" y="5577"/>
                </a:cubicBezTo>
                <a:cubicBezTo>
                  <a:pt x="2978" y="5530"/>
                  <a:pt x="3064" y="5506"/>
                  <a:pt x="3155" y="5506"/>
                </a:cubicBezTo>
                <a:cubicBezTo>
                  <a:pt x="3245" y="5506"/>
                  <a:pt x="3340" y="5530"/>
                  <a:pt x="3403" y="5577"/>
                </a:cubicBezTo>
                <a:lnTo>
                  <a:pt x="5293" y="7436"/>
                </a:lnTo>
                <a:cubicBezTo>
                  <a:pt x="5482" y="7625"/>
                  <a:pt x="5608" y="7877"/>
                  <a:pt x="5608" y="8161"/>
                </a:cubicBezTo>
                <a:lnTo>
                  <a:pt x="5608" y="10996"/>
                </a:lnTo>
                <a:lnTo>
                  <a:pt x="2836" y="10996"/>
                </a:lnTo>
                <a:lnTo>
                  <a:pt x="2836" y="10303"/>
                </a:lnTo>
                <a:cubicBezTo>
                  <a:pt x="2804" y="10051"/>
                  <a:pt x="2710" y="9736"/>
                  <a:pt x="2552" y="9452"/>
                </a:cubicBezTo>
                <a:lnTo>
                  <a:pt x="914" y="6680"/>
                </a:lnTo>
                <a:cubicBezTo>
                  <a:pt x="851" y="6522"/>
                  <a:pt x="757" y="6333"/>
                  <a:pt x="757" y="6176"/>
                </a:cubicBezTo>
                <a:lnTo>
                  <a:pt x="757" y="2427"/>
                </a:lnTo>
                <a:cubicBezTo>
                  <a:pt x="757" y="2238"/>
                  <a:pt x="914" y="2080"/>
                  <a:pt x="1103" y="2080"/>
                </a:cubicBezTo>
                <a:close/>
                <a:moveTo>
                  <a:pt x="5860" y="1"/>
                </a:moveTo>
                <a:cubicBezTo>
                  <a:pt x="4915" y="1"/>
                  <a:pt x="4128" y="788"/>
                  <a:pt x="4128" y="1734"/>
                </a:cubicBezTo>
                <a:cubicBezTo>
                  <a:pt x="4128" y="2206"/>
                  <a:pt x="4348" y="2647"/>
                  <a:pt x="4695" y="2994"/>
                </a:cubicBezTo>
                <a:cubicBezTo>
                  <a:pt x="4411" y="3120"/>
                  <a:pt x="4191" y="3214"/>
                  <a:pt x="3939" y="3435"/>
                </a:cubicBezTo>
                <a:cubicBezTo>
                  <a:pt x="3750" y="3592"/>
                  <a:pt x="3592" y="3750"/>
                  <a:pt x="3435" y="3939"/>
                </a:cubicBezTo>
                <a:lnTo>
                  <a:pt x="3435" y="3813"/>
                </a:lnTo>
                <a:cubicBezTo>
                  <a:pt x="3435" y="3246"/>
                  <a:pt x="2962" y="2805"/>
                  <a:pt x="2395" y="2805"/>
                </a:cubicBezTo>
                <a:cubicBezTo>
                  <a:pt x="2300" y="2805"/>
                  <a:pt x="2174" y="2836"/>
                  <a:pt x="2048" y="2836"/>
                </a:cubicBezTo>
                <a:lnTo>
                  <a:pt x="2048" y="2427"/>
                </a:lnTo>
                <a:cubicBezTo>
                  <a:pt x="2048" y="1891"/>
                  <a:pt x="1576" y="1418"/>
                  <a:pt x="1040" y="1418"/>
                </a:cubicBezTo>
                <a:cubicBezTo>
                  <a:pt x="473" y="1418"/>
                  <a:pt x="0" y="1891"/>
                  <a:pt x="0" y="2427"/>
                </a:cubicBezTo>
                <a:lnTo>
                  <a:pt x="0" y="6176"/>
                </a:lnTo>
                <a:cubicBezTo>
                  <a:pt x="0" y="6491"/>
                  <a:pt x="95" y="6806"/>
                  <a:pt x="253" y="7026"/>
                </a:cubicBezTo>
                <a:lnTo>
                  <a:pt x="1891" y="9799"/>
                </a:lnTo>
                <a:cubicBezTo>
                  <a:pt x="1985" y="9956"/>
                  <a:pt x="2048" y="10145"/>
                  <a:pt x="2048" y="10303"/>
                </a:cubicBezTo>
                <a:lnTo>
                  <a:pt x="2048" y="11342"/>
                </a:lnTo>
                <a:cubicBezTo>
                  <a:pt x="2048" y="11532"/>
                  <a:pt x="2206" y="11689"/>
                  <a:pt x="2395" y="11689"/>
                </a:cubicBezTo>
                <a:lnTo>
                  <a:pt x="9294" y="11689"/>
                </a:lnTo>
                <a:cubicBezTo>
                  <a:pt x="9483" y="11689"/>
                  <a:pt x="9641" y="11532"/>
                  <a:pt x="9641" y="11342"/>
                </a:cubicBezTo>
                <a:lnTo>
                  <a:pt x="9641" y="10303"/>
                </a:lnTo>
                <a:cubicBezTo>
                  <a:pt x="9641" y="10114"/>
                  <a:pt x="9704" y="9956"/>
                  <a:pt x="9799" y="9799"/>
                </a:cubicBezTo>
                <a:lnTo>
                  <a:pt x="11468" y="7026"/>
                </a:lnTo>
                <a:cubicBezTo>
                  <a:pt x="11626" y="6774"/>
                  <a:pt x="11689" y="6491"/>
                  <a:pt x="11689" y="6176"/>
                </a:cubicBezTo>
                <a:lnTo>
                  <a:pt x="11689" y="2427"/>
                </a:lnTo>
                <a:cubicBezTo>
                  <a:pt x="11752" y="1891"/>
                  <a:pt x="11279" y="1418"/>
                  <a:pt x="10712" y="1418"/>
                </a:cubicBezTo>
                <a:cubicBezTo>
                  <a:pt x="10177" y="1418"/>
                  <a:pt x="9704" y="1891"/>
                  <a:pt x="9704" y="2427"/>
                </a:cubicBezTo>
                <a:lnTo>
                  <a:pt x="9704" y="2836"/>
                </a:lnTo>
                <a:cubicBezTo>
                  <a:pt x="9578" y="2805"/>
                  <a:pt x="9452" y="2805"/>
                  <a:pt x="9326" y="2805"/>
                </a:cubicBezTo>
                <a:cubicBezTo>
                  <a:pt x="8790" y="2805"/>
                  <a:pt x="8318" y="3246"/>
                  <a:pt x="8318" y="3813"/>
                </a:cubicBezTo>
                <a:lnTo>
                  <a:pt x="8318" y="3939"/>
                </a:lnTo>
                <a:cubicBezTo>
                  <a:pt x="8160" y="3750"/>
                  <a:pt x="8003" y="3592"/>
                  <a:pt x="7814" y="3435"/>
                </a:cubicBezTo>
                <a:cubicBezTo>
                  <a:pt x="7562" y="3246"/>
                  <a:pt x="7341" y="3088"/>
                  <a:pt x="7058" y="2994"/>
                </a:cubicBezTo>
                <a:cubicBezTo>
                  <a:pt x="7404" y="2647"/>
                  <a:pt x="7593" y="2206"/>
                  <a:pt x="7593" y="1734"/>
                </a:cubicBezTo>
                <a:cubicBezTo>
                  <a:pt x="7593" y="788"/>
                  <a:pt x="6806" y="1"/>
                  <a:pt x="5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rot="-5400000">
            <a:off x="2751875" y="639265"/>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Flecha derecha 6"/>
          <p:cNvSpPr/>
          <p:nvPr/>
        </p:nvSpPr>
        <p:spPr>
          <a:xfrm>
            <a:off x="8562109" y="4582391"/>
            <a:ext cx="238991" cy="218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284075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40"/>
          <p:cNvSpPr txBox="1">
            <a:spLocks noGrp="1"/>
          </p:cNvSpPr>
          <p:nvPr>
            <p:ph type="subTitle" idx="2"/>
          </p:nvPr>
        </p:nvSpPr>
        <p:spPr>
          <a:xfrm>
            <a:off x="3096491" y="135082"/>
            <a:ext cx="5922818" cy="4738254"/>
          </a:xfrm>
          <a:prstGeom prst="rect">
            <a:avLst/>
          </a:prstGeom>
        </p:spPr>
        <p:txBody>
          <a:bodyPr spcFirstLastPara="1" wrap="square" lIns="91425" tIns="91425" rIns="91425" bIns="91425" anchor="t" anchorCtr="0">
            <a:noAutofit/>
          </a:bodyPr>
          <a:lstStyle/>
          <a:p>
            <a:pPr lvl="0" indent="0" algn="just"/>
            <a:r>
              <a:rPr lang="es-ES" sz="1300" dirty="0"/>
              <a:t>1. Cumple con las características de </a:t>
            </a:r>
            <a:r>
              <a:rPr lang="es-ES" sz="1300" b="1" dirty="0"/>
              <a:t>Investigador Emérito </a:t>
            </a:r>
            <a:r>
              <a:rPr lang="es-ES" sz="1300" dirty="0"/>
              <a:t>- Se le asigna vinculación.</a:t>
            </a:r>
          </a:p>
          <a:p>
            <a:pPr lvl="0" indent="0" algn="just"/>
            <a:r>
              <a:rPr lang="es-ES" sz="1300" dirty="0"/>
              <a:t>2. Cumple con las características de </a:t>
            </a:r>
            <a:r>
              <a:rPr lang="es-ES" sz="1300" b="1" dirty="0"/>
              <a:t>Investigador Sénior </a:t>
            </a:r>
            <a:r>
              <a:rPr lang="es-ES" sz="1300" dirty="0"/>
              <a:t>- Se le asigna vinculación.</a:t>
            </a:r>
          </a:p>
          <a:p>
            <a:pPr lvl="0" indent="0" algn="just"/>
            <a:r>
              <a:rPr lang="es-ES" sz="1300" dirty="0"/>
              <a:t>3. Cumple con las características de </a:t>
            </a:r>
            <a:r>
              <a:rPr lang="es-ES" sz="1300" b="1" dirty="0"/>
              <a:t>Investigador Asociado </a:t>
            </a:r>
            <a:r>
              <a:rPr lang="es-ES" sz="1300" dirty="0"/>
              <a:t>- Se le asigna vinculación.</a:t>
            </a:r>
          </a:p>
          <a:p>
            <a:pPr lvl="0" indent="0" algn="just"/>
            <a:r>
              <a:rPr lang="es-ES" sz="1300" dirty="0"/>
              <a:t>4. Cumple con las características de </a:t>
            </a:r>
            <a:r>
              <a:rPr lang="es-ES" sz="1300" b="1" dirty="0"/>
              <a:t>Investigador Junior </a:t>
            </a:r>
            <a:r>
              <a:rPr lang="es-ES" sz="1300" dirty="0"/>
              <a:t>- Se le asigna vinculación.</a:t>
            </a:r>
          </a:p>
          <a:p>
            <a:pPr lvl="0" indent="0" algn="just"/>
            <a:r>
              <a:rPr lang="es-ES" sz="1300" dirty="0"/>
              <a:t>5. Cumple con las características de Integrante vinculado con doctorado - Se le asigna vinculación.</a:t>
            </a:r>
          </a:p>
          <a:p>
            <a:pPr lvl="0" indent="0" algn="just"/>
            <a:r>
              <a:rPr lang="es-ES" sz="1300" dirty="0"/>
              <a:t>6. Cumple con las características de </a:t>
            </a:r>
            <a:r>
              <a:rPr lang="es-ES" sz="1300" b="1" dirty="0"/>
              <a:t>Estudiante de doctorado </a:t>
            </a:r>
            <a:r>
              <a:rPr lang="es-ES" sz="1300" dirty="0"/>
              <a:t>- Se le asigna vinculación.</a:t>
            </a:r>
          </a:p>
          <a:p>
            <a:pPr lvl="0" indent="0" algn="just"/>
            <a:r>
              <a:rPr lang="es-ES" sz="1300" dirty="0"/>
              <a:t>7. Cumple con las características de Integrante vinculado con </a:t>
            </a:r>
            <a:r>
              <a:rPr lang="es-ES" sz="1300" b="1" dirty="0"/>
              <a:t>maestría o especialidad clínica</a:t>
            </a:r>
            <a:r>
              <a:rPr lang="es-ES" sz="1300" dirty="0"/>
              <a:t> – Se le asigna vinculación.</a:t>
            </a:r>
          </a:p>
          <a:p>
            <a:pPr lvl="0" indent="0" algn="just"/>
            <a:r>
              <a:rPr lang="es-ES" sz="1300" dirty="0"/>
              <a:t>8. Cumple con las características de </a:t>
            </a:r>
            <a:r>
              <a:rPr lang="es-ES" sz="1300" b="1" dirty="0"/>
              <a:t>Estudiante de maestría o especialidad clínica </a:t>
            </a:r>
            <a:r>
              <a:rPr lang="es-ES" sz="1300" dirty="0"/>
              <a:t>- Se le asigna vinculación.</a:t>
            </a:r>
          </a:p>
          <a:p>
            <a:pPr lvl="0" indent="0" algn="just"/>
            <a:r>
              <a:rPr lang="es-ES" sz="1300" dirty="0"/>
              <a:t>9. Cumple con las características de </a:t>
            </a:r>
            <a:r>
              <a:rPr lang="es-ES" sz="1300" b="1" dirty="0"/>
              <a:t>Integrante vinculado con especialización </a:t>
            </a:r>
            <a:r>
              <a:rPr lang="es-ES" sz="1300" dirty="0"/>
              <a:t>- Se le asigna vinculación.</a:t>
            </a:r>
          </a:p>
          <a:p>
            <a:pPr lvl="0" indent="0" algn="just"/>
            <a:r>
              <a:rPr lang="es-ES" sz="1300" dirty="0"/>
              <a:t>10. Cumple con las características de </a:t>
            </a:r>
            <a:r>
              <a:rPr lang="es-ES" sz="1300" b="1" dirty="0"/>
              <a:t>Integrante vinculado con pregrado </a:t>
            </a:r>
            <a:r>
              <a:rPr lang="es-ES" sz="1300" dirty="0"/>
              <a:t>- Se le asigna vinculación.</a:t>
            </a:r>
          </a:p>
          <a:p>
            <a:pPr lvl="0" indent="0" algn="just"/>
            <a:r>
              <a:rPr lang="es-ES" sz="1300" dirty="0"/>
              <a:t>11. Cumple con las características de </a:t>
            </a:r>
            <a:r>
              <a:rPr lang="es-ES" sz="1300" b="1" dirty="0"/>
              <a:t>Estudiante de pregrado </a:t>
            </a:r>
            <a:r>
              <a:rPr lang="es-ES" sz="1300" dirty="0"/>
              <a:t>- Se le asigna vinculación.</a:t>
            </a:r>
          </a:p>
          <a:p>
            <a:pPr lvl="0" indent="0" algn="just"/>
            <a:r>
              <a:rPr lang="es-ES" sz="1300" dirty="0"/>
              <a:t>12. No cumple ninguna de las anteriores características - Se vincula como </a:t>
            </a:r>
            <a:r>
              <a:rPr lang="es-ES" sz="1300" b="1" dirty="0"/>
              <a:t>Integrante vinculado.</a:t>
            </a:r>
          </a:p>
        </p:txBody>
      </p:sp>
      <p:sp>
        <p:nvSpPr>
          <p:cNvPr id="268" name="Google Shape;268;p40"/>
          <p:cNvSpPr txBox="1">
            <a:spLocks noGrp="1"/>
          </p:cNvSpPr>
          <p:nvPr>
            <p:ph type="title"/>
          </p:nvPr>
        </p:nvSpPr>
        <p:spPr>
          <a:xfrm>
            <a:off x="268644" y="1724143"/>
            <a:ext cx="2264400" cy="171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Definiciones básicas</a:t>
            </a:r>
            <a:endParaRPr dirty="0"/>
          </a:p>
        </p:txBody>
      </p:sp>
      <p:sp>
        <p:nvSpPr>
          <p:cNvPr id="278" name="Google Shape;278;p40"/>
          <p:cNvSpPr/>
          <p:nvPr/>
        </p:nvSpPr>
        <p:spPr>
          <a:xfrm rot="-5400000">
            <a:off x="2751875" y="639265"/>
            <a:ext cx="283500" cy="148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351582"/>
      </p:ext>
    </p:extLst>
  </p:cSld>
  <p:clrMapOvr>
    <a:masterClrMapping/>
  </p:clrMapOvr>
</p:sld>
</file>

<file path=ppt/theme/theme1.xml><?xml version="1.0" encoding="utf-8"?>
<a:theme xmlns:a="http://schemas.openxmlformats.org/drawingml/2006/main" name="Modern Annual Report by Slidesgo">
  <a:themeElements>
    <a:clrScheme name="Simple Light">
      <a:dk1>
        <a:srgbClr val="192E40"/>
      </a:dk1>
      <a:lt1>
        <a:srgbClr val="FCFCFC"/>
      </a:lt1>
      <a:dk2>
        <a:srgbClr val="192E40"/>
      </a:dk2>
      <a:lt2>
        <a:srgbClr val="EBF3F8"/>
      </a:lt2>
      <a:accent1>
        <a:srgbClr val="192E40"/>
      </a:accent1>
      <a:accent2>
        <a:srgbClr val="FFC479"/>
      </a:accent2>
      <a:accent3>
        <a:srgbClr val="FF9179"/>
      </a:accent3>
      <a:accent4>
        <a:srgbClr val="192E40"/>
      </a:accent4>
      <a:accent5>
        <a:srgbClr val="CBD9E2"/>
      </a:accent5>
      <a:accent6>
        <a:srgbClr val="FFC479"/>
      </a:accent6>
      <a:hlink>
        <a:srgbClr val="192E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4BCAB1538BCB24D872BFF6C025C7C91" ma:contentTypeVersion="17" ma:contentTypeDescription="Crear nuevo documento." ma:contentTypeScope="" ma:versionID="26493cb4f6ea159ebd6878512499a8fe">
  <xsd:schema xmlns:xsd="http://www.w3.org/2001/XMLSchema" xmlns:xs="http://www.w3.org/2001/XMLSchema" xmlns:p="http://schemas.microsoft.com/office/2006/metadata/properties" xmlns:ns1="http://schemas.microsoft.com/sharepoint/v3" xmlns:ns2="b61d6a7d-9cff-4fa8-ac7e-c8e11781a326" xmlns:ns3="435a11ef-c2bf-4d1e-b58b-639ade20a33f" targetNamespace="http://schemas.microsoft.com/office/2006/metadata/properties" ma:root="true" ma:fieldsID="f833bdda316ee9d93aecb423397f5215" ns1:_="" ns2:_="" ns3:_="">
    <xsd:import namespace="http://schemas.microsoft.com/sharepoint/v3"/>
    <xsd:import namespace="b61d6a7d-9cff-4fa8-ac7e-c8e11781a326"/>
    <xsd:import namespace="435a11ef-c2bf-4d1e-b58b-639ade20a33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Propiedades de la Directiva de cumplimiento unificado" ma:hidden="true" ma:internalName="_ip_UnifiedCompliancePolicyProperties">
      <xsd:simpleType>
        <xsd:restriction base="dms:Note"/>
      </xsd:simpleType>
    </xsd:element>
    <xsd:element name="_ip_UnifiedCompliancePolicyUIAction" ma:index="24"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1d6a7d-9cff-4fa8-ac7e-c8e11781a3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a7d64430-ea87-422f-8994-68a2babe361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5a11ef-c2bf-4d1e-b58b-639ade20a33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a0a844e-30ed-483a-bf2b-182cd547dc13}" ma:internalName="TaxCatchAll" ma:showField="CatchAllData" ma:web="435a11ef-c2bf-4d1e-b58b-639ade20a33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435a11ef-c2bf-4d1e-b58b-639ade20a33f" xsi:nil="true"/>
    <_ip_UnifiedCompliancePolicyProperties xmlns="http://schemas.microsoft.com/sharepoint/v3" xsi:nil="true"/>
    <lcf76f155ced4ddcb4097134ff3c332f xmlns="b61d6a7d-9cff-4fa8-ac7e-c8e11781a326">
      <Terms xmlns="http://schemas.microsoft.com/office/infopath/2007/PartnerControls"/>
    </lcf76f155ced4ddcb4097134ff3c332f>
    <SharedWithUsers xmlns="435a11ef-c2bf-4d1e-b58b-639ade20a33f">
      <UserInfo>
        <DisplayName/>
        <AccountId xsi:nil="true"/>
        <AccountType/>
      </UserInfo>
    </SharedWithUsers>
  </documentManagement>
</p:properties>
</file>

<file path=customXml/itemProps1.xml><?xml version="1.0" encoding="utf-8"?>
<ds:datastoreItem xmlns:ds="http://schemas.openxmlformats.org/officeDocument/2006/customXml" ds:itemID="{7AE533CA-3E9B-4C91-84B0-CB02C4820301}"/>
</file>

<file path=customXml/itemProps2.xml><?xml version="1.0" encoding="utf-8"?>
<ds:datastoreItem xmlns:ds="http://schemas.openxmlformats.org/officeDocument/2006/customXml" ds:itemID="{AD6C5114-E9FB-4B86-93F7-506393459C83}"/>
</file>

<file path=customXml/itemProps3.xml><?xml version="1.0" encoding="utf-8"?>
<ds:datastoreItem xmlns:ds="http://schemas.openxmlformats.org/officeDocument/2006/customXml" ds:itemID="{9F1C012D-1E42-46AF-BEAF-075B4D0E67C5}"/>
</file>

<file path=docProps/app.xml><?xml version="1.0" encoding="utf-8"?>
<Properties xmlns="http://schemas.openxmlformats.org/officeDocument/2006/extended-properties" xmlns:vt="http://schemas.openxmlformats.org/officeDocument/2006/docPropsVTypes">
  <TotalTime>403</TotalTime>
  <Words>7385</Words>
  <Application>Microsoft Office PowerPoint</Application>
  <PresentationFormat>Presentación en pantalla (16:9)</PresentationFormat>
  <Paragraphs>549</Paragraphs>
  <Slides>72</Slides>
  <Notes>72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72</vt:i4>
      </vt:variant>
    </vt:vector>
  </HeadingPairs>
  <TitlesOfParts>
    <vt:vector size="76" baseType="lpstr">
      <vt:lpstr>Encode Sans Semi Condensed</vt:lpstr>
      <vt:lpstr>Wingdings</vt:lpstr>
      <vt:lpstr>Arial</vt:lpstr>
      <vt:lpstr>Modern Annual Report by Slidesgo</vt:lpstr>
      <vt:lpstr>Convocatoria "Reconocimiento de Investigadores y Grupos de Investigación” Cambios en el modelo</vt:lpstr>
      <vt:lpstr>Propósito</vt:lpstr>
      <vt:lpstr>Propósito</vt:lpstr>
      <vt:lpstr>Cambios para el proceso de reconocimiento y medición de grupos e investigadores 2024</vt:lpstr>
      <vt:lpstr>Presentación de PowerPoint</vt:lpstr>
      <vt:lpstr>Definiciones básicas</vt:lpstr>
      <vt:lpstr>Definiciones básicas</vt:lpstr>
      <vt:lpstr>Definiciones básicas</vt:lpstr>
      <vt:lpstr>Definiciones básicas</vt:lpstr>
      <vt:lpstr>La convocatoria incluirá los siguientes pasos.</vt:lpstr>
      <vt:lpstr>La convocatoria incluirá los siguientes pasos.</vt:lpstr>
      <vt:lpstr>La convocatoria incluirá los siguientes pasos.</vt:lpstr>
      <vt:lpstr>La convocatoria incluirá los siguientes pasos.</vt:lpstr>
      <vt:lpstr>La convocatoria incluirá los siguientes pasos.</vt:lpstr>
      <vt:lpstr>La convocatoria incluirá los siguientes pasos.</vt:lpstr>
      <vt:lpstr>La convocatoria incluirá los siguientes pasos.</vt:lpstr>
      <vt:lpstr>La convocatoria incluirá los siguientes pasos.</vt:lpstr>
      <vt:lpstr>La convocatoria incluirá los siguientes pasos.</vt:lpstr>
      <vt:lpstr>La convocatoria incluirá los siguientes pasos.</vt:lpstr>
      <vt:lpstr>La convocatoria incluirá los siguientes pasos.</vt:lpstr>
      <vt:lpstr>Política Pública de equidad de Género para las Mujer</vt:lpstr>
      <vt:lpstr>Presentación de PowerPoint</vt:lpstr>
      <vt:lpstr>Presentación de PowerPoint</vt:lpstr>
      <vt:lpstr>Presentación de PowerPoint</vt:lpstr>
      <vt:lpstr>Qué se entiende por Productos resultados de las actividades de los Grupos de Investigación y de los Investigadores?</vt:lpstr>
      <vt:lpstr>—Se clasifican en cinco (5) grandes tipos.</vt:lpstr>
      <vt:lpstr>Presentación de PowerPoint</vt:lpstr>
      <vt:lpstr>Presentación de PowerPoint</vt:lpstr>
      <vt:lpstr>Presentación de PowerPoint</vt:lpstr>
      <vt:lpstr>Productos de actividades relacionadas con la Formación de Recurso Humano para CTeI</vt:lpstr>
      <vt:lpstr>Productos de actividades relacionadas con la Formación de Recurso Humano para CTeI</vt:lpstr>
      <vt:lpstr>Áreas de conocimiento</vt:lpstr>
      <vt:lpstr>Productos tipo TOP</vt:lpstr>
      <vt:lpstr>Productos tipo TOP</vt:lpstr>
      <vt:lpstr>Productos tipo A</vt:lpstr>
      <vt:lpstr>Productos tipo A</vt:lpstr>
      <vt:lpstr>Productos tipo A</vt:lpstr>
      <vt:lpstr>Productos tipo B</vt:lpstr>
      <vt:lpstr>Productos tipo B</vt:lpstr>
      <vt:lpstr>Productos tipo B</vt:lpstr>
      <vt:lpstr>Productos tipo B</vt:lpstr>
      <vt:lpstr>Productos tipo B</vt:lpstr>
      <vt:lpstr>Productos de Apropiación Social del Conocimiento y Divulgación Pública de la Ciencia</vt:lpstr>
      <vt:lpstr>Productos de Apropiación Social del Conocimiento y Divulgación Pública de la Ciencia</vt:lpstr>
      <vt:lpstr>Productos de Apropiación Social del Conocimiento y Divulgación Pública de la Ciencia</vt:lpstr>
      <vt:lpstr>Productos de Apropiación Social del Conocimiento y Divulgación Pública de la Ciencia</vt:lpstr>
      <vt:lpstr>Productos de Apropiación Social del Conocimiento y Divulgación Pública de la Ciencia</vt:lpstr>
      <vt:lpstr>Productos de Apropiación Social del Conocimiento y Divulgación Pública de la Ciencia</vt:lpstr>
      <vt:lpstr>Productos de Apropiación Social del Conocimiento y Divulgación Pública de la Ciencia</vt:lpstr>
      <vt:lpstr>Productos de Apropiación Social del Conocimiento y Divulgación Pública de la Ciencia</vt:lpstr>
      <vt:lpstr>Productos de Apropiación Social del Conocimiento y Divulgación Pública de la Ciencia</vt:lpstr>
      <vt:lpstr>Productos de Actividades Relacionadas con la Formación de Recurso Humano para la CTeI - Tipo A</vt:lpstr>
      <vt:lpstr>Productos de Actividades Relacionadas con la Formación de Recurso Humano para la CTeI - Tipo A</vt:lpstr>
      <vt:lpstr>Productos de Actividades Relacionadas con la Formación de Recurso Humano para la CTeI - Tipo B</vt:lpstr>
      <vt:lpstr>Productos de Actividades Relacionadas con la Formación de Recurso Humano para la CTeI - Tipo B</vt:lpstr>
      <vt:lpstr>Productos de Actividades Relacionadas con la Formación de Recurso Humano para la CTeI - Tipo B</vt:lpstr>
      <vt:lpstr>Ventana de Observación</vt:lpstr>
      <vt:lpstr>Ventana de Observación</vt:lpstr>
      <vt:lpstr>Presentación de PowerPoint</vt:lpstr>
      <vt:lpstr>Categorías de la clasificación de los Grupos de Investigación, Desarrollo Tecnológico o de Innovación</vt:lpstr>
      <vt:lpstr>Categorías de la clasificación de los Grupos de Investigación, Desarrollo Tecnológico o de Innovación</vt:lpstr>
      <vt:lpstr>Categorías de la clasificación de los Grupos de Investigación, Desarrollo Tecnológico o de Innovación</vt:lpstr>
      <vt:lpstr>Categorías de la clasificación de los Grupos de Investigación, Desarrollo Tecnológico o de Innovación</vt:lpstr>
      <vt:lpstr>Cálculo de Indicadores del Grupo de Investigación, Desarrollo Tecnológico o de Innovación</vt:lpstr>
      <vt:lpstr>Cálculo de Indicadores del Grupo de Investigación, Desarrollo Tecnológico o de Innovación</vt:lpstr>
      <vt:lpstr>Índices del Grupo de Investigación, Desarrollo Tecnológico o de Innovación</vt:lpstr>
      <vt:lpstr>Indicador del Grupo de Investigación, Desarrollo Tecnológico o de Innovación</vt:lpstr>
      <vt:lpstr>Indicador del Grupo de Investigación, Desarrollo Tecnológico o de Innovación</vt:lpstr>
      <vt:lpstr>Indicador de Trayectoria</vt:lpstr>
      <vt:lpstr>Indicador de Permanencia de Investigadores (𝑰𝑷𝑰𝒏𝒗)</vt:lpstr>
      <vt:lpstr>Indicador de Estabilidad de la Producción (𝑰𝑬𝑷𝒓𝒐𝒅)</vt:lpstr>
      <vt:lpstr>Productos resultados de actividades de Generación de Nuevo Conocimiento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Convocatoria "Reconocimiento de Investigadores y Grupos de Investigación” Cambios en el modelo</dc:title>
  <dc:creator>Usuario</dc:creator>
  <cp:lastModifiedBy>Luis Fernando Garces Giraldo</cp:lastModifiedBy>
  <cp:revision>25</cp:revision>
  <dcterms:modified xsi:type="dcterms:W3CDTF">2024-12-02T14:01:37Z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0x01010094BCAB1538BCB24D872BFF6C025C7C91</vt:lpwstr>
  </property>
  <property fmtid="{D5CDD505-2E9C-101B-9397-08002B2CF9AE}" pid="3" name="Order">
    <vt:r8>13091400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