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289" r:id="rId7"/>
    <p:sldId id="307" r:id="rId8"/>
    <p:sldId id="308" r:id="rId9"/>
    <p:sldId id="309" r:id="rId10"/>
    <p:sldId id="310" r:id="rId11"/>
    <p:sldId id="311" r:id="rId12"/>
    <p:sldId id="285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3870"/>
    <a:srgbClr val="003A74"/>
    <a:srgbClr val="D43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 snapToGrid="0">
      <p:cViewPr varScale="1">
        <p:scale>
          <a:sx n="68" d="100"/>
          <a:sy n="68" d="100"/>
        </p:scale>
        <p:origin x="8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C4D1-39FE-41DE-ABCA-222EBB6D47D9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35DC-1415-48B6-BE2B-77F2441C652A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5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F3230-6CF5-4E32-96F2-03C3FBF2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BC94BC-1D35-4BEF-24AD-687D063F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20790-2373-E66F-61A6-9A83CA51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0F9436-BFC6-D6FF-1B64-C17E0DF4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26D0C-4142-1ECB-F7D1-073F01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FAC7-26E5-2639-F074-BE32702C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EF388-2EA8-0A44-C529-1D1369E5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4A0C4-2561-C219-861E-AA7A1F63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FF14C-5343-6750-818A-6618663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5C18E-D92A-76A5-1ED5-6408A834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7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FAE030-35CF-DC9E-299F-3F57B0313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F97B17-4C0B-D942-3E71-0C04E25F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9159D-25A2-AA50-CA71-F2EAC7A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37505-82B3-5CCA-06D2-BC101F1C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F1FBA-5891-2E88-51D9-08F1E61B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5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FA0F8-EFB8-F661-56C6-DF10CF4C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0429E-2739-4748-1D80-DD525A3E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4BBC5-60DB-0BB2-6E2C-F91A2FB9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CA377-E778-C6E0-501C-71C9F3BA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390A-C672-5FD2-62DA-97144D84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1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C4D68-2613-1A91-C8BA-499EEB7F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8F514D-C4E0-4077-DCBE-7ED0FC5D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27792-17F3-9321-28D6-D808666D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4AF8C-589F-85EA-5A61-B67D65BC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259D-1292-A6F5-91EE-04B58507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1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BE90-E45E-3B4E-0A8E-68021945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02FC7-FD3E-A91E-A8A2-224F04AE7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A3D333-B2C2-46EB-FE04-AFC04A7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AB1CE5-1CC4-E829-1E70-098964A3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A3162-CC1A-709A-3ADD-4FF5A4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90828-ABDC-B0EF-E5F4-9389F56E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9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C5C93-F628-0A4D-7002-4542866E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72321-8AC3-8FFF-E583-827F61F5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5A224-B353-467E-D932-89E5F6FA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7477A7-F766-1C6A-8870-323F4108C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1B48F8-D922-FAD2-5552-E68AAD618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A9C50C-5A74-B2E3-A658-E9707702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545A57-26CE-8E88-4570-E1A57BF3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2DB9F6-ADD8-FF7E-0F4D-4CC19C1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38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FF5B8-9A0D-14F8-F5A6-6E3A1E65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8AE22F-DC92-FEB7-BC99-142C9057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8384C2-00BA-C203-603A-EB481976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470C67-24AD-540E-04DB-559B8EC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9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BB9C15-72E6-AE7F-94EA-FD4A376F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EB657B-E9C2-DE48-1DB7-2401053D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5E2482-199D-D4B0-3A89-2DDAC530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8DC79-631C-04F4-80B9-B986211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3DA84-3791-2976-E428-69126D32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242FC-A9EB-F077-BB57-94830496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53498-8681-29C4-5F6D-31059EA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25A28-D951-380B-67CF-2F01E78A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238E6F-DA34-6202-2809-53EB5988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88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847A1-6DA9-3402-621C-9444AFC0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CF7BD8-41A8-32B8-5A75-57F292DA5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58FB05-04C2-73D2-28A5-4D10E092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5876D-8DC8-BC1E-0B1A-A362739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F24FE-EBA9-D9F7-4843-33444234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59313-D211-AA46-E7E3-C025C9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5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0C9601-7F6C-2718-9F81-0A503AD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64AFE-118E-8D8F-10AA-0FF5D03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91E45-39DC-387A-2210-D96C7BD1D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A760-46DB-4ED6-937E-198B20265828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3C4C6-A9D2-0FDB-8E5D-69CDD4C2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6A37F-EB80-C289-6307-7BF0FD35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B2B8-DD7C-450F-A498-8DC24599566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0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2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" y="0"/>
            <a:ext cx="12187063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C001B4-D1BD-F190-7928-D96CA611E4CE}"/>
              </a:ext>
            </a:extLst>
          </p:cNvPr>
          <p:cNvSpPr txBox="1"/>
          <p:nvPr/>
        </p:nvSpPr>
        <p:spPr>
          <a:xfrm>
            <a:off x="971453" y="902025"/>
            <a:ext cx="73278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PLAN DE ACCIÓN – MODERNIZACIÓN DE LA UNP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77B01-9407-2F96-05ED-884E1A094772}"/>
              </a:ext>
            </a:extLst>
          </p:cNvPr>
          <p:cNvSpPr txBox="1"/>
          <p:nvPr/>
        </p:nvSpPr>
        <p:spPr>
          <a:xfrm>
            <a:off x="973079" y="4324759"/>
            <a:ext cx="6385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Subdirección de Talento Humano – Vigencia 2024</a:t>
            </a:r>
          </a:p>
        </p:txBody>
      </p:sp>
    </p:spTree>
    <p:extLst>
      <p:ext uri="{BB962C8B-B14F-4D97-AF65-F5344CB8AC3E}">
        <p14:creationId xmlns:p14="http://schemas.microsoft.com/office/powerpoint/2010/main" val="39939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44D9A89-1BF4-6F5B-A3BA-F8DACB2CBED7}"/>
              </a:ext>
            </a:extLst>
          </p:cNvPr>
          <p:cNvSpPr txBox="1"/>
          <p:nvPr/>
        </p:nvSpPr>
        <p:spPr>
          <a:xfrm>
            <a:off x="1362561" y="1382778"/>
            <a:ext cx="910916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PLANES Y/O PROYECTOS DE LA SUBDIRECCIÓN DE TALENTO HUMANO ORIENTADOS A LA MODERNIZACIÓN INSTITUCIONAL </a:t>
            </a:r>
          </a:p>
          <a:p>
            <a:pPr algn="ctr"/>
            <a:endParaRPr lang="es-ES" sz="1100" dirty="0">
              <a:solidFill>
                <a:schemeClr val="bg2">
                  <a:lumMod val="25000"/>
                </a:schemeClr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9259E6E1-479A-8EC6-1899-C0FEA5BA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213"/>
              </p:ext>
            </p:extLst>
          </p:nvPr>
        </p:nvGraphicFramePr>
        <p:xfrm>
          <a:off x="503170" y="2393894"/>
          <a:ext cx="10827948" cy="351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658">
                  <a:extLst>
                    <a:ext uri="{9D8B030D-6E8A-4147-A177-3AD203B41FA5}">
                      <a16:colId xmlns:a16="http://schemas.microsoft.com/office/drawing/2014/main" val="1049602954"/>
                    </a:ext>
                  </a:extLst>
                </a:gridCol>
                <a:gridCol w="1804658">
                  <a:extLst>
                    <a:ext uri="{9D8B030D-6E8A-4147-A177-3AD203B41FA5}">
                      <a16:colId xmlns:a16="http://schemas.microsoft.com/office/drawing/2014/main" val="603424140"/>
                    </a:ext>
                  </a:extLst>
                </a:gridCol>
                <a:gridCol w="3039752">
                  <a:extLst>
                    <a:ext uri="{9D8B030D-6E8A-4147-A177-3AD203B41FA5}">
                      <a16:colId xmlns:a16="http://schemas.microsoft.com/office/drawing/2014/main" val="1800012267"/>
                    </a:ext>
                  </a:extLst>
                </a:gridCol>
                <a:gridCol w="2399168">
                  <a:extLst>
                    <a:ext uri="{9D8B030D-6E8A-4147-A177-3AD203B41FA5}">
                      <a16:colId xmlns:a16="http://schemas.microsoft.com/office/drawing/2014/main" val="1540152082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1718303859"/>
                    </a:ext>
                  </a:extLst>
                </a:gridCol>
                <a:gridCol w="937740">
                  <a:extLst>
                    <a:ext uri="{9D8B030D-6E8A-4147-A177-3AD203B41FA5}">
                      <a16:colId xmlns:a16="http://schemas.microsoft.com/office/drawing/2014/main" val="210780595"/>
                    </a:ext>
                  </a:extLst>
                </a:gridCol>
              </a:tblGrid>
              <a:tr h="98621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NOMBRE DEL PLAN O PROYECTO ESTRATÉGICO DE MODERNIZACIÓN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OBJETIVO DEL PLAN O PROYECTO ESTRATÉGICO DE MODERNIZACIÓN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ACTIVIDAD DEL PLAN O PROYECTO ESTRATÉGICO DE MODERNIZACIÓN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INDICADOR DE CUMPLIMIENTO (PRODUCTO/ENTREGABLE)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FECHA INICIO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FECHA FIN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3922"/>
                  </a:ext>
                </a:extLst>
              </a:tr>
              <a:tr h="499091">
                <a:tc rowSpan="5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Plan de Formalización Laboral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Formalizar la relación laboral con colaboradores del componente misional que actualmente laboran para la entidad desde empresas temporales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Arial Narrow" panose="020B0606020202030204" pitchFamily="34" charset="0"/>
                        </a:rPr>
                        <a:t>Identificar el alcance de la formalización laboral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 con el alcance de la formalización laboral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1/03/2023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31/03/2023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79013"/>
                  </a:ext>
                </a:extLst>
              </a:tr>
              <a:tr h="387063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200" dirty="0">
                          <a:latin typeface="Arial Narrow" panose="020B0606020202030204" pitchFamily="34" charset="0"/>
                        </a:rPr>
                        <a:t>Realizar el diagnóstico institucional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 con el diagnóstico institucional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3/04/2023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23/06/2023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659248"/>
                  </a:ext>
                </a:extLst>
              </a:tr>
              <a:tr h="501193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Arial Narrow" panose="020B0606020202030204" pitchFamily="34" charset="0"/>
                        </a:rPr>
                        <a:t>Definir la propuesta de formalización laboral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 con la propuesta de formalización laboral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26/06/2023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27/10/2023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7414551"/>
                  </a:ext>
                </a:extLst>
              </a:tr>
              <a:tr h="477201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Arial Narrow" panose="020B0606020202030204" pitchFamily="34" charset="0"/>
                        </a:rPr>
                        <a:t>Gestionar el concepto de viabilidad con las entidades competentes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Concepto de viabilidad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30/10/2023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8/12/2023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9751968"/>
                  </a:ext>
                </a:extLst>
              </a:tr>
              <a:tr h="668082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Arial Narrow" panose="020B0606020202030204" pitchFamily="34" charset="0"/>
                        </a:rPr>
                        <a:t>Gestionar el diseño e implementación del proceso de selección (empleos apoyo administrativo, empleos misionales)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de resultados del concurso (empleos apoyo administrativo, empleos misionales)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11/12/2023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9/08/2024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966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44D9A89-1BF4-6F5B-A3BA-F8DACB2CBED7}"/>
              </a:ext>
            </a:extLst>
          </p:cNvPr>
          <p:cNvSpPr txBox="1"/>
          <p:nvPr/>
        </p:nvSpPr>
        <p:spPr>
          <a:xfrm>
            <a:off x="1362561" y="1382778"/>
            <a:ext cx="910916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PLANES Y/O PROYECTOS DE LA SUBDIRECCIÓN DE TALENTO HUMANO ORIENTADOS A LA MODERNIZACIÓN INSTITUCIONAL </a:t>
            </a:r>
          </a:p>
          <a:p>
            <a:pPr algn="ctr"/>
            <a:endParaRPr lang="es-ES" sz="1100" dirty="0">
              <a:solidFill>
                <a:schemeClr val="bg2">
                  <a:lumMod val="25000"/>
                </a:schemeClr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9259E6E1-479A-8EC6-1899-C0FEA5BA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9376"/>
              </p:ext>
            </p:extLst>
          </p:nvPr>
        </p:nvGraphicFramePr>
        <p:xfrm>
          <a:off x="512224" y="2421055"/>
          <a:ext cx="10827948" cy="366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658">
                  <a:extLst>
                    <a:ext uri="{9D8B030D-6E8A-4147-A177-3AD203B41FA5}">
                      <a16:colId xmlns:a16="http://schemas.microsoft.com/office/drawing/2014/main" val="1049602954"/>
                    </a:ext>
                  </a:extLst>
                </a:gridCol>
                <a:gridCol w="1804658">
                  <a:extLst>
                    <a:ext uri="{9D8B030D-6E8A-4147-A177-3AD203B41FA5}">
                      <a16:colId xmlns:a16="http://schemas.microsoft.com/office/drawing/2014/main" val="603424140"/>
                    </a:ext>
                  </a:extLst>
                </a:gridCol>
                <a:gridCol w="3039752">
                  <a:extLst>
                    <a:ext uri="{9D8B030D-6E8A-4147-A177-3AD203B41FA5}">
                      <a16:colId xmlns:a16="http://schemas.microsoft.com/office/drawing/2014/main" val="1800012267"/>
                    </a:ext>
                  </a:extLst>
                </a:gridCol>
                <a:gridCol w="2399168">
                  <a:extLst>
                    <a:ext uri="{9D8B030D-6E8A-4147-A177-3AD203B41FA5}">
                      <a16:colId xmlns:a16="http://schemas.microsoft.com/office/drawing/2014/main" val="1540152082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1718303859"/>
                    </a:ext>
                  </a:extLst>
                </a:gridCol>
                <a:gridCol w="937740">
                  <a:extLst>
                    <a:ext uri="{9D8B030D-6E8A-4147-A177-3AD203B41FA5}">
                      <a16:colId xmlns:a16="http://schemas.microsoft.com/office/drawing/2014/main" val="210780595"/>
                    </a:ext>
                  </a:extLst>
                </a:gridCol>
              </a:tblGrid>
              <a:tr h="115788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NOMBRE DEL PLAN O PROYECTO ESTRATÉGICO DE MODERNIZACIÓN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OBJETIVO DEL PLAN O PROYECTO ESTRATÉGICO DE MODERNIZACIÓN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ACTIVIDAD DEL PLAN O PROYECTO ESTRATÉGICO DE MODERNIZACIÓN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INDICADOR DE CUMPLIMIENTO (PRODUCTO/ENTREGABLE)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FECHA INICIO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Arial Narrow" panose="020B0606020202030204" pitchFamily="34" charset="0"/>
                        </a:rPr>
                        <a:t>FECHA FIN</a:t>
                      </a:r>
                      <a:endParaRPr lang="es-CO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3922"/>
                  </a:ext>
                </a:extLst>
              </a:tr>
              <a:tr h="1001996"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Proyecto de ajuste y mejoramiento del diseño organizacional 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Realizar el rediseño institucional de la UNP, para responder a los retos de la modernización y la mejora en la prestación del servicio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el diagnóstico organizacional en los componentes de: estructura organizacional, perfiles y cargas de trabajo, planta de personal, funciones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488" indent="0" algn="just" fontAlgn="ctr">
                        <a:tabLst>
                          <a:tab pos="2154238" algn="l"/>
                          <a:tab pos="2244725" algn="l"/>
                        </a:tabLst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 con el diagnóstico organizacional en los componentes establecidos y aprobación ante la instancia pertinente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1/06/2023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14/06/2024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279013"/>
                  </a:ext>
                </a:extLst>
              </a:tr>
              <a:tr h="751497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Definir el diseño organizacional deseado (estructura organizacional, perfiles, planta de personal, funciones)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488" indent="0"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 con el diseño organizacional deseado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17/06/2024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24/05/2027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5659248"/>
                  </a:ext>
                </a:extLst>
              </a:tr>
              <a:tr h="751497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Formalizar e implementar el rediseño organizacional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488" indent="0" algn="just" fontAlgn="ctr">
                        <a:tabLst>
                          <a:tab pos="2244725" algn="l"/>
                        </a:tabLst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Resolución de adopción del rediseño organizacional Manual de funciones actualizado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26/06/2026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24/12/2027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741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36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44D9A89-1BF4-6F5B-A3BA-F8DACB2CBED7}"/>
              </a:ext>
            </a:extLst>
          </p:cNvPr>
          <p:cNvSpPr txBox="1"/>
          <p:nvPr/>
        </p:nvSpPr>
        <p:spPr>
          <a:xfrm>
            <a:off x="1362561" y="1382778"/>
            <a:ext cx="910916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PLANES Y/O PROYECTOS DE LA SUBDIRECCIÓN DE TALENTO HUMANO ORIENTADOS A LA MODERNIZACIÓN INSTITUCIONAL </a:t>
            </a:r>
          </a:p>
          <a:p>
            <a:pPr algn="ctr"/>
            <a:endParaRPr lang="es-ES" sz="1100" dirty="0">
              <a:solidFill>
                <a:schemeClr val="bg2">
                  <a:lumMod val="25000"/>
                </a:schemeClr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9259E6E1-479A-8EC6-1899-C0FEA5BA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12407"/>
              </p:ext>
            </p:extLst>
          </p:nvPr>
        </p:nvGraphicFramePr>
        <p:xfrm>
          <a:off x="466956" y="2127564"/>
          <a:ext cx="10677859" cy="419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643">
                  <a:extLst>
                    <a:ext uri="{9D8B030D-6E8A-4147-A177-3AD203B41FA5}">
                      <a16:colId xmlns:a16="http://schemas.microsoft.com/office/drawing/2014/main" val="1049602954"/>
                    </a:ext>
                  </a:extLst>
                </a:gridCol>
                <a:gridCol w="1779643">
                  <a:extLst>
                    <a:ext uri="{9D8B030D-6E8A-4147-A177-3AD203B41FA5}">
                      <a16:colId xmlns:a16="http://schemas.microsoft.com/office/drawing/2014/main" val="603424140"/>
                    </a:ext>
                  </a:extLst>
                </a:gridCol>
                <a:gridCol w="2997617">
                  <a:extLst>
                    <a:ext uri="{9D8B030D-6E8A-4147-A177-3AD203B41FA5}">
                      <a16:colId xmlns:a16="http://schemas.microsoft.com/office/drawing/2014/main" val="1800012267"/>
                    </a:ext>
                  </a:extLst>
                </a:gridCol>
                <a:gridCol w="2365913">
                  <a:extLst>
                    <a:ext uri="{9D8B030D-6E8A-4147-A177-3AD203B41FA5}">
                      <a16:colId xmlns:a16="http://schemas.microsoft.com/office/drawing/2014/main" val="1540152082"/>
                    </a:ext>
                  </a:extLst>
                </a:gridCol>
                <a:gridCol w="830301">
                  <a:extLst>
                    <a:ext uri="{9D8B030D-6E8A-4147-A177-3AD203B41FA5}">
                      <a16:colId xmlns:a16="http://schemas.microsoft.com/office/drawing/2014/main" val="1718303859"/>
                    </a:ext>
                  </a:extLst>
                </a:gridCol>
                <a:gridCol w="924742">
                  <a:extLst>
                    <a:ext uri="{9D8B030D-6E8A-4147-A177-3AD203B41FA5}">
                      <a16:colId xmlns:a16="http://schemas.microsoft.com/office/drawing/2014/main" val="210780595"/>
                    </a:ext>
                  </a:extLst>
                </a:gridCol>
              </a:tblGrid>
              <a:tr h="98827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NOMBRE DEL PLAN O PROYECTO ESTRATÉGICO DE MODERNIZACIÓN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OBJETIVO DEL PLAN O PROYECTO ESTRATÉGICO DE MODERNIZACIÓN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ACTIVIDAD DEL PLAN O PROYECTO ESTRATÉGICO DE MODERNIZACIÓN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INDICADOR DE CUMPLIMIENTO (PRODUCTO/ENTREGABLE)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FECHA INICIO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FECHA FIN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3922"/>
                  </a:ext>
                </a:extLst>
              </a:tr>
              <a:tr h="641350">
                <a:tc row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Proyecto para la viabilidad y diseño de la escuela de formación de la UNP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Atender las necesidades de formación especializada de servidores públicos para el componente misional de la UNP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Identificar brechas en formación (evaluación PIC, espacios de participación, entre otras fuentes)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de brechas en formación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1/08/2023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79013"/>
                  </a:ext>
                </a:extLst>
              </a:tr>
              <a:tr h="641416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sesiones de trabajo para la referenciación de casos de estudio en formación (modelos pedagógicos)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la referenciación de casos de estudio en formación (modelos pedagógicos)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1/08/2023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30/11/2023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659248"/>
                  </a:ext>
                </a:extLst>
              </a:tr>
              <a:tr h="641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Elaborar estudio de viabilidad de la escuela de formación de la UNP en aspectos técnicos, jurídicos, financieros, entre otros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Estudio de viabilidad de la escuela de formación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2/01/2024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9/09/2024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509668"/>
                  </a:ext>
                </a:extLst>
              </a:tr>
              <a:tr h="641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Definir el modelo pedagógico de formación pertinente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Modelo pedagógico definido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10/09/2024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5590258"/>
                  </a:ext>
                </a:extLst>
              </a:tr>
              <a:tr h="641416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Establecer plan de acción para la implementación del modelo pedagógico definido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de acción formulado para la implementación del modelo pedagógico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11/08/2025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741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42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44D9A89-1BF4-6F5B-A3BA-F8DACB2CBED7}"/>
              </a:ext>
            </a:extLst>
          </p:cNvPr>
          <p:cNvSpPr txBox="1"/>
          <p:nvPr/>
        </p:nvSpPr>
        <p:spPr>
          <a:xfrm>
            <a:off x="1362561" y="1382778"/>
            <a:ext cx="910916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PLANES Y/O PROYECTOS DE LA SUBDIRECCIÓN DE TALENTO HUMANO ORIENTADOS A LA MODERNIZACIÓN INSTITUCIONAL </a:t>
            </a:r>
          </a:p>
          <a:p>
            <a:pPr algn="ctr"/>
            <a:endParaRPr lang="es-ES" sz="1100" dirty="0">
              <a:solidFill>
                <a:schemeClr val="bg2">
                  <a:lumMod val="25000"/>
                </a:schemeClr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9259E6E1-479A-8EC6-1899-C0FEA5BA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67832"/>
              </p:ext>
            </p:extLst>
          </p:nvPr>
        </p:nvGraphicFramePr>
        <p:xfrm>
          <a:off x="466957" y="2259941"/>
          <a:ext cx="10668806" cy="372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34">
                  <a:extLst>
                    <a:ext uri="{9D8B030D-6E8A-4147-A177-3AD203B41FA5}">
                      <a16:colId xmlns:a16="http://schemas.microsoft.com/office/drawing/2014/main" val="1049602954"/>
                    </a:ext>
                  </a:extLst>
                </a:gridCol>
                <a:gridCol w="1778134">
                  <a:extLst>
                    <a:ext uri="{9D8B030D-6E8A-4147-A177-3AD203B41FA5}">
                      <a16:colId xmlns:a16="http://schemas.microsoft.com/office/drawing/2014/main" val="603424140"/>
                    </a:ext>
                  </a:extLst>
                </a:gridCol>
                <a:gridCol w="2995076">
                  <a:extLst>
                    <a:ext uri="{9D8B030D-6E8A-4147-A177-3AD203B41FA5}">
                      <a16:colId xmlns:a16="http://schemas.microsoft.com/office/drawing/2014/main" val="1800012267"/>
                    </a:ext>
                  </a:extLst>
                </a:gridCol>
                <a:gridCol w="2363907">
                  <a:extLst>
                    <a:ext uri="{9D8B030D-6E8A-4147-A177-3AD203B41FA5}">
                      <a16:colId xmlns:a16="http://schemas.microsoft.com/office/drawing/2014/main" val="1540152082"/>
                    </a:ext>
                  </a:extLst>
                </a:gridCol>
                <a:gridCol w="829597">
                  <a:extLst>
                    <a:ext uri="{9D8B030D-6E8A-4147-A177-3AD203B41FA5}">
                      <a16:colId xmlns:a16="http://schemas.microsoft.com/office/drawing/2014/main" val="1718303859"/>
                    </a:ext>
                  </a:extLst>
                </a:gridCol>
                <a:gridCol w="923958">
                  <a:extLst>
                    <a:ext uri="{9D8B030D-6E8A-4147-A177-3AD203B41FA5}">
                      <a16:colId xmlns:a16="http://schemas.microsoft.com/office/drawing/2014/main" val="210780595"/>
                    </a:ext>
                  </a:extLst>
                </a:gridCol>
              </a:tblGrid>
              <a:tr h="126262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NOMBRE DEL PLAN O PROYECTO ESTRATÉGICO DE MODERNIZACIÓN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OBJETIVO DEL PLAN O PROYECTO ESTRATÉGICO DE MODERNIZACIÓN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ACTIVIDAD DEL PLAN O PROYECTO ESTRATÉGICO DE MODERNIZACIÓN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INDICADOR DE CUMPLIMIENTO (PRODUCTO/ENTREGABLE)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FECHA INICIO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FECHA FIN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3922"/>
                  </a:ext>
                </a:extLst>
              </a:tr>
              <a:tr h="819393"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Plan para la gestión del conocimiento y la innovación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 Narrow" panose="020B0606020202030204" pitchFamily="34" charset="0"/>
                        </a:rPr>
                        <a:t>Generar estrategias de gestión de conocimiento que se crea en la entidad, con el fin de documentar su existencia y ampliar su implementación en las diferentes áreas</a:t>
                      </a:r>
                      <a:endParaRPr lang="es-CO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Alinear el resultado de la construcción del componente 2 de gestión del conocimiento y la innovación con la estrategia de modernización de la UNP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el resultado de la alineación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01/02/2024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09/10/2024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79013"/>
                  </a:ext>
                </a:extLst>
              </a:tr>
              <a:tr h="819478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Definir la forma de implementación del modelo de gestión del conocimiento y la innovación de acuerdo con los lineamientos de la Función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la propuesta de implementación del modelo de gestión del conocimiento e innovación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10/10/2024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659248"/>
                  </a:ext>
                </a:extLst>
              </a:tr>
              <a:tr h="8194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Implementar estrategias de transferencia de conocimiento (semana del conocimiento, fuga de conocimiento, entre otros)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las estrategias de transferencia de conocimiento implementadas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11/11/2026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50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21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44D9A89-1BF4-6F5B-A3BA-F8DACB2CBED7}"/>
              </a:ext>
            </a:extLst>
          </p:cNvPr>
          <p:cNvSpPr txBox="1"/>
          <p:nvPr/>
        </p:nvSpPr>
        <p:spPr>
          <a:xfrm>
            <a:off x="1362560" y="1120228"/>
            <a:ext cx="910916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PLANES Y/O PROYECTOS DE LA SUBDIRECCIÓN DE TALENTO HUMANO ORIENTADOS A LA MODERNIZACIÓN INSTITUCIONAL </a:t>
            </a:r>
          </a:p>
          <a:p>
            <a:pPr algn="ctr"/>
            <a:endParaRPr lang="es-ES" sz="1100" dirty="0">
              <a:solidFill>
                <a:schemeClr val="bg2">
                  <a:lumMod val="25000"/>
                </a:schemeClr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9259E6E1-479A-8EC6-1899-C0FEA5BA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47869"/>
              </p:ext>
            </p:extLst>
          </p:nvPr>
        </p:nvGraphicFramePr>
        <p:xfrm>
          <a:off x="688063" y="1865015"/>
          <a:ext cx="10511073" cy="463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45">
                  <a:extLst>
                    <a:ext uri="{9D8B030D-6E8A-4147-A177-3AD203B41FA5}">
                      <a16:colId xmlns:a16="http://schemas.microsoft.com/office/drawing/2014/main" val="1049602954"/>
                    </a:ext>
                  </a:extLst>
                </a:gridCol>
                <a:gridCol w="1751845">
                  <a:extLst>
                    <a:ext uri="{9D8B030D-6E8A-4147-A177-3AD203B41FA5}">
                      <a16:colId xmlns:a16="http://schemas.microsoft.com/office/drawing/2014/main" val="603424140"/>
                    </a:ext>
                  </a:extLst>
                </a:gridCol>
                <a:gridCol w="2950795">
                  <a:extLst>
                    <a:ext uri="{9D8B030D-6E8A-4147-A177-3AD203B41FA5}">
                      <a16:colId xmlns:a16="http://schemas.microsoft.com/office/drawing/2014/main" val="1800012267"/>
                    </a:ext>
                  </a:extLst>
                </a:gridCol>
                <a:gridCol w="2328959">
                  <a:extLst>
                    <a:ext uri="{9D8B030D-6E8A-4147-A177-3AD203B41FA5}">
                      <a16:colId xmlns:a16="http://schemas.microsoft.com/office/drawing/2014/main" val="1540152082"/>
                    </a:ext>
                  </a:extLst>
                </a:gridCol>
                <a:gridCol w="817331">
                  <a:extLst>
                    <a:ext uri="{9D8B030D-6E8A-4147-A177-3AD203B41FA5}">
                      <a16:colId xmlns:a16="http://schemas.microsoft.com/office/drawing/2014/main" val="1718303859"/>
                    </a:ext>
                  </a:extLst>
                </a:gridCol>
                <a:gridCol w="910298">
                  <a:extLst>
                    <a:ext uri="{9D8B030D-6E8A-4147-A177-3AD203B41FA5}">
                      <a16:colId xmlns:a16="http://schemas.microsoft.com/office/drawing/2014/main" val="210780595"/>
                    </a:ext>
                  </a:extLst>
                </a:gridCol>
              </a:tblGrid>
              <a:tr h="836239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NOMBRE DEL PLAN O PROYECTO ESTRATÉGICO DE MODERNIZACIÓN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OBJETIVO DEL PLAN O PROYECTO ESTRATÉGICO DE MODERNIZACIÓN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ACTIVIDAD DEL PLAN O PROYECTO ESTRATÉGICO DE MODERNIZACIÓN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INDICADOR DE CUMPLIMIENTO (PRODUCTO/ENTREGABLE)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FECHA INICIO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FECHA FIN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3922"/>
                  </a:ext>
                </a:extLst>
              </a:tr>
              <a:tr h="542685">
                <a:tc rowSpan="7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Plan para la transformación de la cultura organizacional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Generar estrategias para la transformación cultural de la institución, de acuerdo con los retos de la modernización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Elaborar el "plan de acción de clima organizacional" con base en la encuesta del 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de acción formulado de clima organizacional 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22/03/2024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79013"/>
                  </a:ext>
                </a:extLst>
              </a:tr>
              <a:tr h="5427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Implementar el plan de acción de clima organizacional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el resultado de la implementación del plan de acción de clima organizacional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25/03/2024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15/08/2025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6360561"/>
                  </a:ext>
                </a:extLst>
              </a:tr>
              <a:tr h="5427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el diagnóstico de cultura organizacional actual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 con el diagnóstico de cultura organizacional actual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3/05/2024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854487"/>
                  </a:ext>
                </a:extLst>
              </a:tr>
              <a:tr h="5427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mesas de trabajo para definir el modelo de cultura deseado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la propuesta del modelo de cultura deseado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18/07/2024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20/11/2024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72823"/>
                  </a:ext>
                </a:extLst>
              </a:tr>
              <a:tr h="5427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Definir los indicadores de medición de cultura y clima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Indicadores de medición de cultura y clima definidos en la hoja de vida establecida por la entidad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6/05/2024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6/09/2024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259543"/>
                  </a:ext>
                </a:extLst>
              </a:tr>
              <a:tr h="542742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Establecer plan de comunicación para la cultura organizacional con el grupo de comunicaciones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de comunicación para la cultura organizacional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21/11/2024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659248"/>
                  </a:ext>
                </a:extLst>
              </a:tr>
              <a:tr h="5427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lanzamiento y activación del modelo de 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el resultado del lanzamiento y activación del modelo de cultura organizacional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4/11/2026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50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31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44D9A89-1BF4-6F5B-A3BA-F8DACB2CBED7}"/>
              </a:ext>
            </a:extLst>
          </p:cNvPr>
          <p:cNvSpPr txBox="1"/>
          <p:nvPr/>
        </p:nvSpPr>
        <p:spPr>
          <a:xfrm>
            <a:off x="1362560" y="1120228"/>
            <a:ext cx="910916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3A74"/>
                </a:solidFill>
                <a:latin typeface="Montserrat" pitchFamily="2" charset="0"/>
                <a:cs typeface="Arial" panose="020B0604020202020204" pitchFamily="34" charset="0"/>
              </a:rPr>
              <a:t>PLANES Y/O PROYECTOS DE LA SUBDIRECCIÓN DE TALENTO HUMANO ORIENTADOS A LA MODERNIZACIÓN INSTITUCIONAL </a:t>
            </a:r>
          </a:p>
          <a:p>
            <a:pPr algn="ctr"/>
            <a:endParaRPr lang="es-ES" sz="1100" dirty="0">
              <a:solidFill>
                <a:schemeClr val="bg2">
                  <a:lumMod val="25000"/>
                </a:schemeClr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9259E6E1-479A-8EC6-1899-C0FEA5BA0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55416"/>
              </p:ext>
            </p:extLst>
          </p:nvPr>
        </p:nvGraphicFramePr>
        <p:xfrm>
          <a:off x="688063" y="1865015"/>
          <a:ext cx="10565393" cy="475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822">
                  <a:extLst>
                    <a:ext uri="{9D8B030D-6E8A-4147-A177-3AD203B41FA5}">
                      <a16:colId xmlns:a16="http://schemas.microsoft.com/office/drawing/2014/main" val="1049602954"/>
                    </a:ext>
                  </a:extLst>
                </a:gridCol>
                <a:gridCol w="1511929">
                  <a:extLst>
                    <a:ext uri="{9D8B030D-6E8A-4147-A177-3AD203B41FA5}">
                      <a16:colId xmlns:a16="http://schemas.microsoft.com/office/drawing/2014/main" val="603424140"/>
                    </a:ext>
                  </a:extLst>
                </a:gridCol>
                <a:gridCol w="3277354">
                  <a:extLst>
                    <a:ext uri="{9D8B030D-6E8A-4147-A177-3AD203B41FA5}">
                      <a16:colId xmlns:a16="http://schemas.microsoft.com/office/drawing/2014/main" val="1800012267"/>
                    </a:ext>
                  </a:extLst>
                </a:gridCol>
                <a:gridCol w="2545731">
                  <a:extLst>
                    <a:ext uri="{9D8B030D-6E8A-4147-A177-3AD203B41FA5}">
                      <a16:colId xmlns:a16="http://schemas.microsoft.com/office/drawing/2014/main" val="1540152082"/>
                    </a:ext>
                  </a:extLst>
                </a:gridCol>
                <a:gridCol w="821555">
                  <a:extLst>
                    <a:ext uri="{9D8B030D-6E8A-4147-A177-3AD203B41FA5}">
                      <a16:colId xmlns:a16="http://schemas.microsoft.com/office/drawing/2014/main" val="1718303859"/>
                    </a:ext>
                  </a:extLst>
                </a:gridCol>
                <a:gridCol w="915002">
                  <a:extLst>
                    <a:ext uri="{9D8B030D-6E8A-4147-A177-3AD203B41FA5}">
                      <a16:colId xmlns:a16="http://schemas.microsoft.com/office/drawing/2014/main" val="210780595"/>
                    </a:ext>
                  </a:extLst>
                </a:gridCol>
              </a:tblGrid>
              <a:tr h="767596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NOMBRE DEL PLAN O PROYECTO ESTRATÉGICO DE MODERNIZACIÓN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OBJETIVO DEL PLAN O PROYECTO ESTRATÉGICO DE MODERNIZACIÓN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ACTIVIDAD DEL PLAN O PROYECTO ESTRATÉGICO DE MODERNIZACIÓN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INDICADOR DE CUMPLIMIENTO (PRODUCTO/ENTREGABLE)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FECHA INICIO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FECHA FIN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3922"/>
                  </a:ext>
                </a:extLst>
              </a:tr>
              <a:tr h="498138">
                <a:tc rowSpan="8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Plan de gestión del cambio (modernización + transformación digital)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latin typeface="Arial Narrow" panose="020B0606020202030204" pitchFamily="34" charset="0"/>
                        </a:rPr>
                        <a:t>Generar estrategias para acompañar los procesos de modernización institucional y transformación digital de la UNP</a:t>
                      </a:r>
                      <a:endParaRPr lang="es-CO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Elaborar el plan de gestión del cambio para la transición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 con el plan de gestión del cambio para la transición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279013"/>
                  </a:ext>
                </a:extLst>
              </a:tr>
              <a:tr h="4981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Implementar el plan de transición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los resultados de la implementación del plan de transición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31/12/2025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6360561"/>
                  </a:ext>
                </a:extLst>
              </a:tr>
              <a:tr h="4981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diagnóstico y establecer objetivos frente a la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el diagnóstico y definición de objetivos frente a la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6/05/2024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18/10/2024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9854487"/>
                  </a:ext>
                </a:extLst>
              </a:tr>
              <a:tr h="4981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la identificación de resistencias en la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la identificación de resistencias en la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21/10/2024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72823"/>
                  </a:ext>
                </a:extLst>
              </a:tr>
              <a:tr h="4981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Conocer y alinear las expectativas de la alta dirección frente a la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Documento con la alineación de las expectativas de la alta dirección frente a la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259543"/>
                  </a:ext>
                </a:extLst>
              </a:tr>
              <a:tr h="4981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mesas de trabajo para definir el modelo de gestión del cambio deseado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la propuesta del modelo de gestión del cambio deseado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8/12/2026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18/01/2027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882820"/>
                  </a:ext>
                </a:extLst>
              </a:tr>
              <a:tr h="498191"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Establecer plan de comunicación para la gestión del cambio con el grupo de comunicaciones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Plan de comunicación para la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10/01/2027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1/03/2027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5659248"/>
                  </a:ext>
                </a:extLst>
              </a:tr>
              <a:tr h="4981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Realizar lanzamiento y activación del modelo de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Informe con el resultado del lanzamiento y activación del modelo de gestión del cambio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2/03/2027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1/01/2029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850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65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7"/>
          <a:stretch/>
        </p:blipFill>
        <p:spPr>
          <a:xfrm>
            <a:off x="-1900719" y="0"/>
            <a:ext cx="9027305" cy="6857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A1C2D10-C77C-2557-546E-821F9E56A1A4}"/>
              </a:ext>
            </a:extLst>
          </p:cNvPr>
          <p:cNvSpPr/>
          <p:nvPr/>
        </p:nvSpPr>
        <p:spPr>
          <a:xfrm>
            <a:off x="7560918" y="2690335"/>
            <a:ext cx="374012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5400"/>
              </a:lnSpc>
            </a:pPr>
            <a:r>
              <a:rPr lang="es-ES" sz="540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¡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MUCHAS </a:t>
            </a:r>
          </a:p>
          <a:p>
            <a:pPr algn="ctr">
              <a:lnSpc>
                <a:spcPts val="5400"/>
              </a:lnSpc>
            </a:pPr>
            <a:r>
              <a:rPr lang="es-ES" sz="5400" b="0" u="sng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GRACIAS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982191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7A935-3769-45E5-8B4D-B722D0C8A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30D230-4603-4DA1-BAD5-023D3194D3B3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435a11ef-c2bf-4d1e-b58b-639ade20a33f"/>
    <ds:schemaRef ds:uri="1328f51c-6e67-4c89-b73c-d8f0e6962aa9"/>
    <ds:schemaRef ds:uri="http://schemas.microsoft.com/office/2006/metadata/properties"/>
    <ds:schemaRef ds:uri="http://purl.org/dc/dcmitype/"/>
    <ds:schemaRef ds:uri="ed32f7cc-c8ba-4ef3-9753-a7d7dfcb484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2639638-A602-4E1B-8A7B-1A8D1210BC52}"/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1264</Words>
  <Application>Microsoft Office PowerPoint</Application>
  <PresentationFormat>Widescreen</PresentationFormat>
  <Paragraphs>182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Felipe Quintero Cely</dc:creator>
  <cp:lastModifiedBy>Ginna Lizeth Tausa Lugo</cp:lastModifiedBy>
  <cp:revision>48</cp:revision>
  <dcterms:created xsi:type="dcterms:W3CDTF">2023-04-18T19:50:15Z</dcterms:created>
  <dcterms:modified xsi:type="dcterms:W3CDTF">2025-03-10T20:49:21Z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Order">
    <vt:r8>8023500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