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2"/>
  </p:notesMasterIdLst>
  <p:sldIdLst>
    <p:sldId id="256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2" r:id="rId18"/>
    <p:sldId id="283" r:id="rId19"/>
    <p:sldId id="285" r:id="rId20"/>
    <p:sldId id="286" r:id="rId21"/>
    <p:sldId id="287" r:id="rId22"/>
    <p:sldId id="288" r:id="rId23"/>
    <p:sldId id="278" r:id="rId24"/>
    <p:sldId id="271" r:id="rId25"/>
    <p:sldId id="272" r:id="rId26"/>
    <p:sldId id="273" r:id="rId27"/>
    <p:sldId id="274" r:id="rId28"/>
    <p:sldId id="275" r:id="rId29"/>
    <p:sldId id="276" r:id="rId30"/>
    <p:sldId id="277" r:id="rId3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B9D5E-E636-EABE-51A5-00398268A140}" v="2" dt="2025-03-17T17:28:56.432"/>
    <p1510:client id="{6E22C13C-6506-4187-BF25-B8A78230B9CE}" v="64" dt="2025-03-17T17:32:05.04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719"/>
  </p:normalViewPr>
  <p:slideViewPr>
    <p:cSldViewPr snapToGrid="0">
      <p:cViewPr varScale="1">
        <p:scale>
          <a:sx n="105" d="100"/>
          <a:sy n="105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iro.com/app/board/uXjVL-Nv_l4=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iro.com/app/board/uXjVL-OILec=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adroTexto 6"/>
          <p:cNvSpPr txBox="1"/>
          <p:nvPr/>
        </p:nvSpPr>
        <p:spPr>
          <a:xfrm>
            <a:off x="558850" y="1361597"/>
            <a:ext cx="71866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rPr dirty="0" err="1"/>
              <a:t>Problema</a:t>
            </a:r>
            <a:r>
              <a:rPr dirty="0"/>
              <a:t> de </a:t>
            </a:r>
            <a:r>
              <a:rPr dirty="0" err="1"/>
              <a:t>investigación</a:t>
            </a:r>
            <a:endParaRPr dirty="0"/>
          </a:p>
        </p:txBody>
      </p:sp>
      <p:grpSp>
        <p:nvGrpSpPr>
          <p:cNvPr id="193" name="Rectángulo: esquinas redondeadas 6"/>
          <p:cNvGrpSpPr/>
          <p:nvPr/>
        </p:nvGrpSpPr>
        <p:grpSpPr>
          <a:xfrm>
            <a:off x="1213098" y="2739134"/>
            <a:ext cx="9512816" cy="1899132"/>
            <a:chOff x="0" y="0"/>
            <a:chExt cx="5029206" cy="1899131"/>
          </a:xfrm>
        </p:grpSpPr>
        <p:sp>
          <p:nvSpPr>
            <p:cNvPr id="191" name="Rounded Rectangle"/>
            <p:cNvSpPr/>
            <p:nvPr/>
          </p:nvSpPr>
          <p:spPr>
            <a:xfrm>
              <a:off x="0" y="0"/>
              <a:ext cx="5029206" cy="1899131"/>
            </a:xfrm>
            <a:prstGeom prst="roundRect">
              <a:avLst>
                <a:gd name="adj" fmla="val 16667"/>
              </a:avLst>
            </a:prstGeom>
            <a:noFill/>
            <a:ln w="12700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just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2" name="“Distorsión en la interpretación de los programas de la UNP por parte de los beneficiarios y actores institucionales responsables, que afecta la confianza y la efectividad de las medidas de protección”"/>
            <p:cNvSpPr txBox="1"/>
            <p:nvPr/>
          </p:nvSpPr>
          <p:spPr>
            <a:xfrm>
              <a:off x="144778" y="205345"/>
              <a:ext cx="4739650" cy="148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just">
                <a:defRPr>
                  <a:latin typeface="Nunito Sans Normal"/>
                  <a:ea typeface="Nunito Sans Normal"/>
                  <a:cs typeface="Nunito Sans Normal"/>
                  <a:sym typeface="Nunito Sans Normal"/>
                </a:defRPr>
              </a:pPr>
              <a:r>
                <a:rPr dirty="0"/>
                <a:t>“</a:t>
              </a:r>
              <a:r>
                <a:rPr dirty="0" err="1"/>
                <a:t>Distorsión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la </a:t>
              </a:r>
              <a:r>
                <a:rPr dirty="0" err="1"/>
                <a:t>interpretación</a:t>
              </a:r>
              <a:r>
                <a:rPr dirty="0"/>
                <a:t> de </a:t>
              </a:r>
              <a:r>
                <a:rPr dirty="0" err="1"/>
                <a:t>los</a:t>
              </a:r>
              <a:r>
                <a:rPr dirty="0"/>
                <a:t> </a:t>
              </a:r>
              <a:r>
                <a:rPr dirty="0" err="1"/>
                <a:t>programas</a:t>
              </a:r>
              <a:r>
                <a:rPr dirty="0"/>
                <a:t> de la UNP </a:t>
              </a:r>
              <a:r>
                <a:rPr b="1" dirty="0" err="1"/>
                <a:t>por</a:t>
              </a:r>
              <a:r>
                <a:rPr b="1" dirty="0"/>
                <a:t> </a:t>
              </a:r>
              <a:r>
                <a:rPr b="1" dirty="0" err="1"/>
                <a:t>parte</a:t>
              </a:r>
              <a:r>
                <a:rPr b="1" dirty="0"/>
                <a:t> de </a:t>
              </a:r>
              <a:r>
                <a:rPr b="1" dirty="0" err="1"/>
                <a:t>los</a:t>
              </a:r>
              <a:r>
                <a:rPr b="1" dirty="0"/>
                <a:t> </a:t>
              </a:r>
              <a:r>
                <a:rPr b="1" dirty="0" err="1"/>
                <a:t>beneficiarios</a:t>
              </a:r>
              <a:r>
                <a:rPr b="1" dirty="0"/>
                <a:t> y </a:t>
              </a:r>
              <a:r>
                <a:rPr b="1" dirty="0" err="1"/>
                <a:t>actores</a:t>
              </a:r>
              <a:r>
                <a:rPr b="1" dirty="0"/>
                <a:t> </a:t>
              </a:r>
              <a:r>
                <a:rPr b="1" dirty="0" err="1"/>
                <a:t>institucionales</a:t>
              </a:r>
              <a:r>
                <a:rPr b="1" dirty="0"/>
                <a:t> </a:t>
              </a:r>
              <a:r>
                <a:rPr b="1" dirty="0" err="1"/>
                <a:t>responsables</a:t>
              </a:r>
              <a:r>
                <a:rPr dirty="0"/>
                <a:t>, que </a:t>
              </a:r>
              <a:r>
                <a:rPr dirty="0" err="1"/>
                <a:t>afecta</a:t>
              </a:r>
              <a:r>
                <a:rPr dirty="0"/>
                <a:t> la </a:t>
              </a:r>
              <a:r>
                <a:rPr dirty="0" err="1"/>
                <a:t>confianza</a:t>
              </a:r>
              <a:r>
                <a:rPr dirty="0"/>
                <a:t> y la </a:t>
              </a:r>
              <a:r>
                <a:rPr dirty="0" err="1"/>
                <a:t>efectividad</a:t>
              </a:r>
              <a:r>
                <a:rPr dirty="0"/>
                <a:t> de las </a:t>
              </a:r>
              <a:r>
                <a:rPr dirty="0" err="1"/>
                <a:t>medidas</a:t>
              </a:r>
              <a:r>
                <a:rPr dirty="0"/>
                <a:t> de </a:t>
              </a:r>
              <a:r>
                <a:rPr dirty="0" err="1"/>
                <a:t>protección</a:t>
              </a:r>
              <a:r>
                <a:rPr dirty="0"/>
                <a:t>”</a:t>
              </a:r>
              <a:r>
                <a:rPr lang="es-ES" dirty="0"/>
                <a:t>.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adroTexto 6"/>
          <p:cNvSpPr txBox="1"/>
          <p:nvPr/>
        </p:nvSpPr>
        <p:spPr>
          <a:xfrm>
            <a:off x="1180064" y="948900"/>
            <a:ext cx="71866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Relación causas / efectos</a:t>
            </a:r>
          </a:p>
        </p:txBody>
      </p:sp>
      <p:pic>
        <p:nvPicPr>
          <p:cNvPr id="221" name="Imagen 1" descr="Imagen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357" y="1644306"/>
            <a:ext cx="4212651" cy="4500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 descr="Forma&#10;&#10;Descripción generada automáticamente con confianza baja">
            <a:extLst>
              <a:ext uri="{FF2B5EF4-FFF2-40B4-BE49-F238E27FC236}">
                <a16:creationId xmlns:a16="http://schemas.microsoft.com/office/drawing/2014/main" id="{C1EFB774-08F0-B387-0973-99CFC91DBB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46" y="4335902"/>
            <a:ext cx="1094214" cy="1094214"/>
          </a:xfrm>
          <a:prstGeom prst="rect">
            <a:avLst/>
          </a:prstGeom>
        </p:spPr>
      </p:pic>
      <p:grpSp>
        <p:nvGrpSpPr>
          <p:cNvPr id="4" name="Rectángulo: esquinas redondeadas 6">
            <a:extLst>
              <a:ext uri="{FF2B5EF4-FFF2-40B4-BE49-F238E27FC236}">
                <a16:creationId xmlns:a16="http://schemas.microsoft.com/office/drawing/2014/main" id="{7CB1E047-08E2-FA47-C48A-A182DF98D23D}"/>
              </a:ext>
            </a:extLst>
          </p:cNvPr>
          <p:cNvGrpSpPr/>
          <p:nvPr/>
        </p:nvGrpSpPr>
        <p:grpSpPr>
          <a:xfrm>
            <a:off x="7030120" y="5547948"/>
            <a:ext cx="1856232" cy="996793"/>
            <a:chOff x="0" y="0"/>
            <a:chExt cx="3200401" cy="498547"/>
          </a:xfrm>
        </p:grpSpPr>
        <p:sp>
          <p:nvSpPr>
            <p:cNvPr id="5" name="Rounded Rectangle">
              <a:extLst>
                <a:ext uri="{FF2B5EF4-FFF2-40B4-BE49-F238E27FC236}">
                  <a16:creationId xmlns:a16="http://schemas.microsoft.com/office/drawing/2014/main" id="{A0B8CF8B-5402-0369-3E17-F225C638DDE3}"/>
                </a:ext>
              </a:extLst>
            </p:cNvPr>
            <p:cNvSpPr/>
            <p:nvPr/>
          </p:nvSpPr>
          <p:spPr>
            <a:xfrm>
              <a:off x="0" y="0"/>
              <a:ext cx="3200401" cy="498547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Propuesta presentada">
              <a:extLst>
                <a:ext uri="{FF2B5EF4-FFF2-40B4-BE49-F238E27FC236}">
                  <a16:creationId xmlns:a16="http://schemas.microsoft.com/office/drawing/2014/main" id="{349B7CAC-DF60-8C25-23D3-FC0071499372}"/>
                </a:ext>
              </a:extLst>
            </p:cNvPr>
            <p:cNvSpPr txBox="1"/>
            <p:nvPr/>
          </p:nvSpPr>
          <p:spPr>
            <a:xfrm>
              <a:off x="70057" y="87643"/>
              <a:ext cx="3060287" cy="323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es-ES" dirty="0"/>
                <a:t>PARA AMPLIAR CLICK AQUÍ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adroTexto 6"/>
          <p:cNvSpPr txBox="1"/>
          <p:nvPr/>
        </p:nvSpPr>
        <p:spPr>
          <a:xfrm>
            <a:off x="854138" y="813034"/>
            <a:ext cx="71866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rPr dirty="0" err="1"/>
              <a:t>Relación</a:t>
            </a:r>
            <a:r>
              <a:rPr dirty="0"/>
              <a:t> </a:t>
            </a:r>
            <a:r>
              <a:rPr dirty="0" err="1"/>
              <a:t>Objetivos</a:t>
            </a:r>
            <a:r>
              <a:rPr dirty="0"/>
              <a:t> (</a:t>
            </a:r>
            <a:r>
              <a:rPr dirty="0" err="1"/>
              <a:t>Actividades</a:t>
            </a:r>
            <a:r>
              <a:rPr dirty="0"/>
              <a:t>) / Fines</a:t>
            </a:r>
          </a:p>
        </p:txBody>
      </p:sp>
      <p:pic>
        <p:nvPicPr>
          <p:cNvPr id="237" name="Imagen 1" descr="Imagen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826" y="1515737"/>
            <a:ext cx="4749714" cy="4817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4" descr="Forma&#10;&#10;Descripción generada automáticamente con confianza baja">
            <a:extLst>
              <a:ext uri="{FF2B5EF4-FFF2-40B4-BE49-F238E27FC236}">
                <a16:creationId xmlns:a16="http://schemas.microsoft.com/office/drawing/2014/main" id="{5BEBB7E6-75BB-89CB-2D5E-C5968EE3E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22" y="4114362"/>
            <a:ext cx="1094214" cy="1094214"/>
          </a:xfrm>
          <a:prstGeom prst="rect">
            <a:avLst/>
          </a:prstGeom>
        </p:spPr>
      </p:pic>
      <p:sp>
        <p:nvSpPr>
          <p:cNvPr id="10" name="Propuesta presentada">
            <a:extLst>
              <a:ext uri="{FF2B5EF4-FFF2-40B4-BE49-F238E27FC236}">
                <a16:creationId xmlns:a16="http://schemas.microsoft.com/office/drawing/2014/main" id="{7F588E58-468C-A13E-C943-2991AB7E0043}"/>
              </a:ext>
            </a:extLst>
          </p:cNvPr>
          <p:cNvSpPr txBox="1"/>
          <p:nvPr/>
        </p:nvSpPr>
        <p:spPr>
          <a:xfrm>
            <a:off x="7070753" y="5723181"/>
            <a:ext cx="177496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PARA AMPLIAR CLICK AQUÍ</a:t>
            </a:r>
            <a:endParaRPr dirty="0"/>
          </a:p>
        </p:txBody>
      </p:sp>
      <p:grpSp>
        <p:nvGrpSpPr>
          <p:cNvPr id="11" name="Rectángulo: esquinas redondeadas 6">
            <a:extLst>
              <a:ext uri="{FF2B5EF4-FFF2-40B4-BE49-F238E27FC236}">
                <a16:creationId xmlns:a16="http://schemas.microsoft.com/office/drawing/2014/main" id="{27FDFB53-2499-D7EA-9C7B-A4AB0AEED348}"/>
              </a:ext>
            </a:extLst>
          </p:cNvPr>
          <p:cNvGrpSpPr/>
          <p:nvPr/>
        </p:nvGrpSpPr>
        <p:grpSpPr>
          <a:xfrm>
            <a:off x="7411129" y="5195928"/>
            <a:ext cx="1856232" cy="996793"/>
            <a:chOff x="0" y="0"/>
            <a:chExt cx="3200401" cy="498547"/>
          </a:xfrm>
        </p:grpSpPr>
        <p:sp>
          <p:nvSpPr>
            <p:cNvPr id="12" name="Rounded Rectangle">
              <a:extLst>
                <a:ext uri="{FF2B5EF4-FFF2-40B4-BE49-F238E27FC236}">
                  <a16:creationId xmlns:a16="http://schemas.microsoft.com/office/drawing/2014/main" id="{41F8C567-6D78-4395-A150-6D2F7224740C}"/>
                </a:ext>
              </a:extLst>
            </p:cNvPr>
            <p:cNvSpPr/>
            <p:nvPr/>
          </p:nvSpPr>
          <p:spPr>
            <a:xfrm>
              <a:off x="0" y="0"/>
              <a:ext cx="3200401" cy="498547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Propuesta presentada">
              <a:extLst>
                <a:ext uri="{FF2B5EF4-FFF2-40B4-BE49-F238E27FC236}">
                  <a16:creationId xmlns:a16="http://schemas.microsoft.com/office/drawing/2014/main" id="{F2C0E8C3-D11A-8161-2D61-C607F6B8E3EA}"/>
                </a:ext>
              </a:extLst>
            </p:cNvPr>
            <p:cNvSpPr txBox="1"/>
            <p:nvPr/>
          </p:nvSpPr>
          <p:spPr>
            <a:xfrm>
              <a:off x="70057" y="87643"/>
              <a:ext cx="3060287" cy="323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es-ES" dirty="0"/>
                <a:t>PARA AMPLIAR CLICK AQUÍ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adroTexto 2"/>
          <p:cNvSpPr txBox="1"/>
          <p:nvPr/>
        </p:nvSpPr>
        <p:spPr>
          <a:xfrm>
            <a:off x="927009" y="2951945"/>
            <a:ext cx="1033798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rPr lang="es-ES" dirty="0"/>
              <a:t>¿Quiénes son los líderes de la líneas de investigación</a:t>
            </a:r>
            <a:r>
              <a:rPr dirty="0"/>
              <a:t>?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B1467D-BD0D-B7AD-4F8A-5FEECEE6C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 con confianza baja">
            <a:extLst>
              <a:ext uri="{FF2B5EF4-FFF2-40B4-BE49-F238E27FC236}">
                <a16:creationId xmlns:a16="http://schemas.microsoft.com/office/drawing/2014/main" id="{F32FE2B1-4659-5637-23CC-1DFB4272E0A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574" y="1880954"/>
            <a:ext cx="4322702" cy="4322702"/>
          </a:xfrm>
          <a:prstGeom prst="rect">
            <a:avLst/>
          </a:prstGeom>
        </p:spPr>
      </p:pic>
      <p:grpSp>
        <p:nvGrpSpPr>
          <p:cNvPr id="5" name="Rectángulo: esquinas redondeadas 6">
            <a:extLst>
              <a:ext uri="{FF2B5EF4-FFF2-40B4-BE49-F238E27FC236}">
                <a16:creationId xmlns:a16="http://schemas.microsoft.com/office/drawing/2014/main" id="{ED7A32B3-9216-7106-2FC9-764E9058616F}"/>
              </a:ext>
            </a:extLst>
          </p:cNvPr>
          <p:cNvGrpSpPr/>
          <p:nvPr/>
        </p:nvGrpSpPr>
        <p:grpSpPr>
          <a:xfrm>
            <a:off x="751332" y="1278580"/>
            <a:ext cx="1856232" cy="602374"/>
            <a:chOff x="0" y="0"/>
            <a:chExt cx="3200401" cy="498547"/>
          </a:xfrm>
        </p:grpSpPr>
        <p:sp>
          <p:nvSpPr>
            <p:cNvPr id="6" name="Rounded Rectangle">
              <a:extLst>
                <a:ext uri="{FF2B5EF4-FFF2-40B4-BE49-F238E27FC236}">
                  <a16:creationId xmlns:a16="http://schemas.microsoft.com/office/drawing/2014/main" id="{325D052A-593B-BEF3-8F74-6EFCBD7C3EEB}"/>
                </a:ext>
              </a:extLst>
            </p:cNvPr>
            <p:cNvSpPr/>
            <p:nvPr/>
          </p:nvSpPr>
          <p:spPr>
            <a:xfrm>
              <a:off x="0" y="0"/>
              <a:ext cx="3200401" cy="498547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7" name="Propuesta presentada">
              <a:extLst>
                <a:ext uri="{FF2B5EF4-FFF2-40B4-BE49-F238E27FC236}">
                  <a16:creationId xmlns:a16="http://schemas.microsoft.com/office/drawing/2014/main" id="{A29B7BD0-918C-78D9-6356-D0154F99F4C4}"/>
                </a:ext>
              </a:extLst>
            </p:cNvPr>
            <p:cNvSpPr txBox="1"/>
            <p:nvPr/>
          </p:nvSpPr>
          <p:spPr>
            <a:xfrm>
              <a:off x="70057" y="32758"/>
              <a:ext cx="3060287" cy="433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es-ES" sz="2800" dirty="0"/>
                <a:t>Prevención</a:t>
              </a:r>
              <a:endParaRPr sz="2800" dirty="0"/>
            </a:p>
          </p:txBody>
        </p:sp>
      </p:grpSp>
      <p:pic>
        <p:nvPicPr>
          <p:cNvPr id="10" name="Picture 6">
            <a:extLst>
              <a:ext uri="{FF2B5EF4-FFF2-40B4-BE49-F238E27FC236}">
                <a16:creationId xmlns:a16="http://schemas.microsoft.com/office/drawing/2014/main" id="{03005DA4-85E9-C153-F048-EF5B006B6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55" y="2222850"/>
            <a:ext cx="8179590" cy="16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6">
            <a:extLst>
              <a:ext uri="{FF2B5EF4-FFF2-40B4-BE49-F238E27FC236}">
                <a16:creationId xmlns:a16="http://schemas.microsoft.com/office/drawing/2014/main" id="{31FA81C2-EF0D-10D9-7004-DCCEDA56C062}"/>
              </a:ext>
            </a:extLst>
          </p:cNvPr>
          <p:cNvSpPr txBox="1"/>
          <p:nvPr/>
        </p:nvSpPr>
        <p:spPr>
          <a:xfrm>
            <a:off x="3173455" y="1381638"/>
            <a:ext cx="71866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rPr lang="es-ES" dirty="0"/>
              <a:t>Política Pública de prevención</a:t>
            </a:r>
            <a:endParaRPr dirty="0"/>
          </a:p>
        </p:txBody>
      </p:sp>
      <p:sp>
        <p:nvSpPr>
          <p:cNvPr id="8" name="Conector: angular 17">
            <a:extLst>
              <a:ext uri="{FF2B5EF4-FFF2-40B4-BE49-F238E27FC236}">
                <a16:creationId xmlns:a16="http://schemas.microsoft.com/office/drawing/2014/main" id="{F7B820DB-9111-DF5D-A092-B574E818431F}"/>
              </a:ext>
            </a:extLst>
          </p:cNvPr>
          <p:cNvSpPr/>
          <p:nvPr/>
        </p:nvSpPr>
        <p:spPr>
          <a:xfrm>
            <a:off x="2712977" y="1423377"/>
            <a:ext cx="624583" cy="459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88EA1E0-928A-38D8-53B3-5ABD359E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54" y="4060592"/>
            <a:ext cx="8179586" cy="163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21438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8C4816-1059-8427-F030-CD71643D3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ma&#10;&#10;Descripción generada automáticamente con confianza baja">
            <a:extLst>
              <a:ext uri="{FF2B5EF4-FFF2-40B4-BE49-F238E27FC236}">
                <a16:creationId xmlns:a16="http://schemas.microsoft.com/office/drawing/2014/main" id="{7CBA62C0-5D16-A0BB-B6E2-D5458C3626D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574" y="1880954"/>
            <a:ext cx="4322702" cy="4322702"/>
          </a:xfrm>
          <a:prstGeom prst="rect">
            <a:avLst/>
          </a:prstGeom>
        </p:spPr>
      </p:pic>
      <p:grpSp>
        <p:nvGrpSpPr>
          <p:cNvPr id="5" name="Rectángulo: esquinas redondeadas 6">
            <a:extLst>
              <a:ext uri="{FF2B5EF4-FFF2-40B4-BE49-F238E27FC236}">
                <a16:creationId xmlns:a16="http://schemas.microsoft.com/office/drawing/2014/main" id="{259470A9-43AA-5863-BC15-9441462B9359}"/>
              </a:ext>
            </a:extLst>
          </p:cNvPr>
          <p:cNvGrpSpPr/>
          <p:nvPr/>
        </p:nvGrpSpPr>
        <p:grpSpPr>
          <a:xfrm>
            <a:off x="751332" y="1278580"/>
            <a:ext cx="1856232" cy="602374"/>
            <a:chOff x="0" y="0"/>
            <a:chExt cx="3200401" cy="498547"/>
          </a:xfrm>
        </p:grpSpPr>
        <p:sp>
          <p:nvSpPr>
            <p:cNvPr id="6" name="Rounded Rectangle">
              <a:extLst>
                <a:ext uri="{FF2B5EF4-FFF2-40B4-BE49-F238E27FC236}">
                  <a16:creationId xmlns:a16="http://schemas.microsoft.com/office/drawing/2014/main" id="{D977598A-D9FF-7229-4C5C-71604E6B4195}"/>
                </a:ext>
              </a:extLst>
            </p:cNvPr>
            <p:cNvSpPr/>
            <p:nvPr/>
          </p:nvSpPr>
          <p:spPr>
            <a:xfrm>
              <a:off x="0" y="0"/>
              <a:ext cx="3200401" cy="498547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7" name="Propuesta presentada">
              <a:extLst>
                <a:ext uri="{FF2B5EF4-FFF2-40B4-BE49-F238E27FC236}">
                  <a16:creationId xmlns:a16="http://schemas.microsoft.com/office/drawing/2014/main" id="{1C297BA1-90F7-9A7B-F15D-EAB927408D65}"/>
                </a:ext>
              </a:extLst>
            </p:cNvPr>
            <p:cNvSpPr txBox="1"/>
            <p:nvPr/>
          </p:nvSpPr>
          <p:spPr>
            <a:xfrm>
              <a:off x="70057" y="32758"/>
              <a:ext cx="3060287" cy="433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es-ES" sz="2800" dirty="0"/>
                <a:t>Prevención</a:t>
              </a:r>
              <a:endParaRPr sz="2800" dirty="0"/>
            </a:p>
          </p:txBody>
        </p:sp>
      </p:grpSp>
      <p:sp>
        <p:nvSpPr>
          <p:cNvPr id="3" name="CuadroTexto 6">
            <a:extLst>
              <a:ext uri="{FF2B5EF4-FFF2-40B4-BE49-F238E27FC236}">
                <a16:creationId xmlns:a16="http://schemas.microsoft.com/office/drawing/2014/main" id="{1FC8B342-2839-5EFD-A073-04075EA17420}"/>
              </a:ext>
            </a:extLst>
          </p:cNvPr>
          <p:cNvSpPr txBox="1"/>
          <p:nvPr/>
        </p:nvSpPr>
        <p:spPr>
          <a:xfrm>
            <a:off x="3173455" y="1381638"/>
            <a:ext cx="71866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rPr lang="es-ES" dirty="0"/>
              <a:t>Prevención en el marco de los programas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976F026-02D4-342A-174D-4B4237CE8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55" y="2216940"/>
            <a:ext cx="8139680" cy="162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084E43C-4279-8CA3-FEFC-07BC8B86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500" y="4042305"/>
            <a:ext cx="8159635" cy="163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ector: angular 17">
            <a:extLst>
              <a:ext uri="{FF2B5EF4-FFF2-40B4-BE49-F238E27FC236}">
                <a16:creationId xmlns:a16="http://schemas.microsoft.com/office/drawing/2014/main" id="{788F56DD-57DE-B5C3-00A9-D270AC5420BB}"/>
              </a:ext>
            </a:extLst>
          </p:cNvPr>
          <p:cNvSpPr/>
          <p:nvPr/>
        </p:nvSpPr>
        <p:spPr>
          <a:xfrm>
            <a:off x="2712977" y="1423377"/>
            <a:ext cx="624583" cy="459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515244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FD481F-3BE6-7E18-4A20-4D80A9051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ectángulo: esquinas redondeadas 6">
            <a:extLst>
              <a:ext uri="{FF2B5EF4-FFF2-40B4-BE49-F238E27FC236}">
                <a16:creationId xmlns:a16="http://schemas.microsoft.com/office/drawing/2014/main" id="{179B3675-2CCD-E256-7590-8134D8C41F20}"/>
              </a:ext>
            </a:extLst>
          </p:cNvPr>
          <p:cNvGrpSpPr/>
          <p:nvPr/>
        </p:nvGrpSpPr>
        <p:grpSpPr>
          <a:xfrm>
            <a:off x="751332" y="1278580"/>
            <a:ext cx="1856232" cy="602374"/>
            <a:chOff x="0" y="0"/>
            <a:chExt cx="3200401" cy="498547"/>
          </a:xfrm>
        </p:grpSpPr>
        <p:sp>
          <p:nvSpPr>
            <p:cNvPr id="11" name="Rounded Rectangle">
              <a:extLst>
                <a:ext uri="{FF2B5EF4-FFF2-40B4-BE49-F238E27FC236}">
                  <a16:creationId xmlns:a16="http://schemas.microsoft.com/office/drawing/2014/main" id="{D4E55657-6137-4022-0056-37CD577925B1}"/>
                </a:ext>
              </a:extLst>
            </p:cNvPr>
            <p:cNvSpPr/>
            <p:nvPr/>
          </p:nvSpPr>
          <p:spPr>
            <a:xfrm>
              <a:off x="0" y="0"/>
              <a:ext cx="3200401" cy="498547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12" name="Propuesta presentada">
              <a:extLst>
                <a:ext uri="{FF2B5EF4-FFF2-40B4-BE49-F238E27FC236}">
                  <a16:creationId xmlns:a16="http://schemas.microsoft.com/office/drawing/2014/main" id="{798C2005-3CE9-1F20-DC67-2F3F6C93AF74}"/>
                </a:ext>
              </a:extLst>
            </p:cNvPr>
            <p:cNvSpPr txBox="1"/>
            <p:nvPr/>
          </p:nvSpPr>
          <p:spPr>
            <a:xfrm>
              <a:off x="70057" y="32758"/>
              <a:ext cx="3060287" cy="433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es-ES" sz="2800" dirty="0"/>
                <a:t>Seguridad</a:t>
              </a:r>
              <a:endParaRPr sz="2800" dirty="0"/>
            </a:p>
          </p:txBody>
        </p:sp>
      </p:grpSp>
      <p:sp>
        <p:nvSpPr>
          <p:cNvPr id="13" name="CuadroTexto 6">
            <a:extLst>
              <a:ext uri="{FF2B5EF4-FFF2-40B4-BE49-F238E27FC236}">
                <a16:creationId xmlns:a16="http://schemas.microsoft.com/office/drawing/2014/main" id="{95006C65-A699-2ABA-4BD1-503FAA357C6D}"/>
              </a:ext>
            </a:extLst>
          </p:cNvPr>
          <p:cNvSpPr txBox="1"/>
          <p:nvPr/>
        </p:nvSpPr>
        <p:spPr>
          <a:xfrm>
            <a:off x="3173455" y="1381638"/>
            <a:ext cx="71866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rPr lang="es-ES" dirty="0"/>
              <a:t>Ámbito Psicológico (Inteligencia emocional)</a:t>
            </a:r>
          </a:p>
        </p:txBody>
      </p:sp>
      <p:sp>
        <p:nvSpPr>
          <p:cNvPr id="14" name="Conector: angular 17">
            <a:extLst>
              <a:ext uri="{FF2B5EF4-FFF2-40B4-BE49-F238E27FC236}">
                <a16:creationId xmlns:a16="http://schemas.microsoft.com/office/drawing/2014/main" id="{047C0AFB-6E2D-F567-8B31-D6AAE064A4E8}"/>
              </a:ext>
            </a:extLst>
          </p:cNvPr>
          <p:cNvSpPr/>
          <p:nvPr/>
        </p:nvSpPr>
        <p:spPr>
          <a:xfrm>
            <a:off x="2712977" y="1423377"/>
            <a:ext cx="624583" cy="459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9831917-14A1-B4B5-1112-86C462F0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55" y="2200530"/>
            <a:ext cx="8159635" cy="163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9DB1A663-9AEC-42F2-85EE-04E0A2FD3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499" y="4059426"/>
            <a:ext cx="8159635" cy="163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 descr="Forma&#10;&#10;Descripción generada automáticamente con confianza baja">
            <a:extLst>
              <a:ext uri="{FF2B5EF4-FFF2-40B4-BE49-F238E27FC236}">
                <a16:creationId xmlns:a16="http://schemas.microsoft.com/office/drawing/2014/main" id="{6B392D2D-1C7E-9DD5-68BA-773B637D369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574" y="1880954"/>
            <a:ext cx="4322702" cy="432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8262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619F9C-E939-F3F5-4250-1D4D4F4EF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ectángulo: esquinas redondeadas 6">
            <a:extLst>
              <a:ext uri="{FF2B5EF4-FFF2-40B4-BE49-F238E27FC236}">
                <a16:creationId xmlns:a16="http://schemas.microsoft.com/office/drawing/2014/main" id="{CC333EEC-4F60-7DAF-8BDD-01EF48F97661}"/>
              </a:ext>
            </a:extLst>
          </p:cNvPr>
          <p:cNvGrpSpPr/>
          <p:nvPr/>
        </p:nvGrpSpPr>
        <p:grpSpPr>
          <a:xfrm>
            <a:off x="751332" y="1278580"/>
            <a:ext cx="1856232" cy="602374"/>
            <a:chOff x="0" y="0"/>
            <a:chExt cx="3200401" cy="498547"/>
          </a:xfrm>
        </p:grpSpPr>
        <p:sp>
          <p:nvSpPr>
            <p:cNvPr id="11" name="Rounded Rectangle">
              <a:extLst>
                <a:ext uri="{FF2B5EF4-FFF2-40B4-BE49-F238E27FC236}">
                  <a16:creationId xmlns:a16="http://schemas.microsoft.com/office/drawing/2014/main" id="{74112007-4536-683E-D9E6-08F03015A84B}"/>
                </a:ext>
              </a:extLst>
            </p:cNvPr>
            <p:cNvSpPr/>
            <p:nvPr/>
          </p:nvSpPr>
          <p:spPr>
            <a:xfrm>
              <a:off x="0" y="0"/>
              <a:ext cx="3200401" cy="498547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12" name="Propuesta presentada">
              <a:extLst>
                <a:ext uri="{FF2B5EF4-FFF2-40B4-BE49-F238E27FC236}">
                  <a16:creationId xmlns:a16="http://schemas.microsoft.com/office/drawing/2014/main" id="{12008DC6-E9A8-A124-2DC5-80061475CADD}"/>
                </a:ext>
              </a:extLst>
            </p:cNvPr>
            <p:cNvSpPr txBox="1"/>
            <p:nvPr/>
          </p:nvSpPr>
          <p:spPr>
            <a:xfrm>
              <a:off x="70057" y="32758"/>
              <a:ext cx="3060287" cy="433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es-ES" sz="2800" dirty="0"/>
                <a:t>Seguridad</a:t>
              </a:r>
              <a:endParaRPr sz="2800" dirty="0"/>
            </a:p>
          </p:txBody>
        </p:sp>
      </p:grpSp>
      <p:sp>
        <p:nvSpPr>
          <p:cNvPr id="13" name="CuadroTexto 6">
            <a:extLst>
              <a:ext uri="{FF2B5EF4-FFF2-40B4-BE49-F238E27FC236}">
                <a16:creationId xmlns:a16="http://schemas.microsoft.com/office/drawing/2014/main" id="{A94A72C3-DCDE-1D19-1521-7ED623EFE1FD}"/>
              </a:ext>
            </a:extLst>
          </p:cNvPr>
          <p:cNvSpPr txBox="1"/>
          <p:nvPr/>
        </p:nvSpPr>
        <p:spPr>
          <a:xfrm>
            <a:off x="3173455" y="1381638"/>
            <a:ext cx="71866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rPr lang="es-ES" dirty="0"/>
              <a:t>Seguridad Nacional</a:t>
            </a:r>
          </a:p>
        </p:txBody>
      </p:sp>
      <p:sp>
        <p:nvSpPr>
          <p:cNvPr id="14" name="Conector: angular 17">
            <a:extLst>
              <a:ext uri="{FF2B5EF4-FFF2-40B4-BE49-F238E27FC236}">
                <a16:creationId xmlns:a16="http://schemas.microsoft.com/office/drawing/2014/main" id="{8F1E1E7F-0CF7-42A4-F70A-7BD084C39F65}"/>
              </a:ext>
            </a:extLst>
          </p:cNvPr>
          <p:cNvSpPr/>
          <p:nvPr/>
        </p:nvSpPr>
        <p:spPr>
          <a:xfrm>
            <a:off x="2712977" y="1423377"/>
            <a:ext cx="624583" cy="459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7" name="Imagen 16" descr="Forma&#10;&#10;Descripción generada automáticamente con confianza baja">
            <a:extLst>
              <a:ext uri="{FF2B5EF4-FFF2-40B4-BE49-F238E27FC236}">
                <a16:creationId xmlns:a16="http://schemas.microsoft.com/office/drawing/2014/main" id="{6A2E388B-56DC-A21E-70E9-AB89278D7A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574" y="1880954"/>
            <a:ext cx="4322702" cy="4322702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BC2BAFC-1F9B-77F1-2053-24590261B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54" y="2223980"/>
            <a:ext cx="8159635" cy="163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53447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225FD8-FC3E-6D29-8C27-D0A76801C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ectángulo: esquinas redondeadas 6">
            <a:extLst>
              <a:ext uri="{FF2B5EF4-FFF2-40B4-BE49-F238E27FC236}">
                <a16:creationId xmlns:a16="http://schemas.microsoft.com/office/drawing/2014/main" id="{025CAFC6-93A7-DCE9-20E9-7526318DBCBC}"/>
              </a:ext>
            </a:extLst>
          </p:cNvPr>
          <p:cNvGrpSpPr/>
          <p:nvPr/>
        </p:nvGrpSpPr>
        <p:grpSpPr>
          <a:xfrm>
            <a:off x="751332" y="1278580"/>
            <a:ext cx="1856232" cy="602374"/>
            <a:chOff x="0" y="0"/>
            <a:chExt cx="3200401" cy="498547"/>
          </a:xfrm>
        </p:grpSpPr>
        <p:sp>
          <p:nvSpPr>
            <p:cNvPr id="11" name="Rounded Rectangle">
              <a:extLst>
                <a:ext uri="{FF2B5EF4-FFF2-40B4-BE49-F238E27FC236}">
                  <a16:creationId xmlns:a16="http://schemas.microsoft.com/office/drawing/2014/main" id="{46216F7E-25A9-F0F7-2270-799AC186F7AC}"/>
                </a:ext>
              </a:extLst>
            </p:cNvPr>
            <p:cNvSpPr/>
            <p:nvPr/>
          </p:nvSpPr>
          <p:spPr>
            <a:xfrm>
              <a:off x="0" y="0"/>
              <a:ext cx="3200401" cy="498547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12" name="Propuesta presentada">
              <a:extLst>
                <a:ext uri="{FF2B5EF4-FFF2-40B4-BE49-F238E27FC236}">
                  <a16:creationId xmlns:a16="http://schemas.microsoft.com/office/drawing/2014/main" id="{A234F178-CCBC-3996-F419-5A54DEAE6E26}"/>
                </a:ext>
              </a:extLst>
            </p:cNvPr>
            <p:cNvSpPr txBox="1"/>
            <p:nvPr/>
          </p:nvSpPr>
          <p:spPr>
            <a:xfrm>
              <a:off x="70057" y="32758"/>
              <a:ext cx="3060287" cy="433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es-ES" sz="2800" dirty="0"/>
                <a:t>Protección</a:t>
              </a:r>
              <a:endParaRPr sz="2800" dirty="0"/>
            </a:p>
          </p:txBody>
        </p:sp>
      </p:grpSp>
      <p:sp>
        <p:nvSpPr>
          <p:cNvPr id="13" name="CuadroTexto 6">
            <a:extLst>
              <a:ext uri="{FF2B5EF4-FFF2-40B4-BE49-F238E27FC236}">
                <a16:creationId xmlns:a16="http://schemas.microsoft.com/office/drawing/2014/main" id="{ABC87A31-B151-451B-A18B-5DE964C46718}"/>
              </a:ext>
            </a:extLst>
          </p:cNvPr>
          <p:cNvSpPr txBox="1"/>
          <p:nvPr/>
        </p:nvSpPr>
        <p:spPr>
          <a:xfrm>
            <a:off x="3173455" y="1381638"/>
            <a:ext cx="71866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rPr lang="es-ES" dirty="0"/>
              <a:t>Componente integral del esquema de protección</a:t>
            </a:r>
          </a:p>
        </p:txBody>
      </p:sp>
      <p:sp>
        <p:nvSpPr>
          <p:cNvPr id="14" name="Conector: angular 17">
            <a:extLst>
              <a:ext uri="{FF2B5EF4-FFF2-40B4-BE49-F238E27FC236}">
                <a16:creationId xmlns:a16="http://schemas.microsoft.com/office/drawing/2014/main" id="{24C02CA0-3683-F969-415D-CCA3E6399E88}"/>
              </a:ext>
            </a:extLst>
          </p:cNvPr>
          <p:cNvSpPr/>
          <p:nvPr/>
        </p:nvSpPr>
        <p:spPr>
          <a:xfrm>
            <a:off x="2712977" y="1423377"/>
            <a:ext cx="624583" cy="459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7" name="Imagen 16" descr="Forma&#10;&#10;Descripción generada automáticamente con confianza baja">
            <a:extLst>
              <a:ext uri="{FF2B5EF4-FFF2-40B4-BE49-F238E27FC236}">
                <a16:creationId xmlns:a16="http://schemas.microsoft.com/office/drawing/2014/main" id="{7988CC27-2FCA-03A1-C800-B6843CA4A2E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574" y="1880954"/>
            <a:ext cx="4322702" cy="4322702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A163B1C-A2CD-12D4-0A02-F3A07F05C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53" y="2237104"/>
            <a:ext cx="8159635" cy="163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84973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B59BFF-03AE-D7C1-574C-D8F5FB353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ectángulo: esquinas redondeadas 6">
            <a:extLst>
              <a:ext uri="{FF2B5EF4-FFF2-40B4-BE49-F238E27FC236}">
                <a16:creationId xmlns:a16="http://schemas.microsoft.com/office/drawing/2014/main" id="{F649433C-7DE8-E40F-41D4-D66A47F3E4E2}"/>
              </a:ext>
            </a:extLst>
          </p:cNvPr>
          <p:cNvGrpSpPr/>
          <p:nvPr/>
        </p:nvGrpSpPr>
        <p:grpSpPr>
          <a:xfrm>
            <a:off x="751332" y="1278580"/>
            <a:ext cx="1856232" cy="602374"/>
            <a:chOff x="0" y="0"/>
            <a:chExt cx="3200401" cy="498547"/>
          </a:xfrm>
        </p:grpSpPr>
        <p:sp>
          <p:nvSpPr>
            <p:cNvPr id="11" name="Rounded Rectangle">
              <a:extLst>
                <a:ext uri="{FF2B5EF4-FFF2-40B4-BE49-F238E27FC236}">
                  <a16:creationId xmlns:a16="http://schemas.microsoft.com/office/drawing/2014/main" id="{0DE237AE-23DE-141D-5487-3D0AFD496A2A}"/>
                </a:ext>
              </a:extLst>
            </p:cNvPr>
            <p:cNvSpPr/>
            <p:nvPr/>
          </p:nvSpPr>
          <p:spPr>
            <a:xfrm>
              <a:off x="0" y="0"/>
              <a:ext cx="3200401" cy="498547"/>
            </a:xfrm>
            <a:prstGeom prst="roundRect">
              <a:avLst>
                <a:gd name="adj" fmla="val 16667"/>
              </a:avLst>
            </a:prstGeom>
            <a:solidFill>
              <a:srgbClr val="C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12" name="Propuesta presentada">
              <a:extLst>
                <a:ext uri="{FF2B5EF4-FFF2-40B4-BE49-F238E27FC236}">
                  <a16:creationId xmlns:a16="http://schemas.microsoft.com/office/drawing/2014/main" id="{8CBAA0D3-80B0-5EE8-D516-08C529B15CE5}"/>
                </a:ext>
              </a:extLst>
            </p:cNvPr>
            <p:cNvSpPr txBox="1"/>
            <p:nvPr/>
          </p:nvSpPr>
          <p:spPr>
            <a:xfrm>
              <a:off x="70057" y="32758"/>
              <a:ext cx="3060287" cy="433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es-ES" sz="2800" dirty="0"/>
                <a:t>Protección</a:t>
              </a:r>
              <a:endParaRPr sz="2800" dirty="0"/>
            </a:p>
          </p:txBody>
        </p:sp>
      </p:grpSp>
      <p:sp>
        <p:nvSpPr>
          <p:cNvPr id="13" name="CuadroTexto 6">
            <a:extLst>
              <a:ext uri="{FF2B5EF4-FFF2-40B4-BE49-F238E27FC236}">
                <a16:creationId xmlns:a16="http://schemas.microsoft.com/office/drawing/2014/main" id="{5D2A996F-D331-0029-54B2-88FA439476AA}"/>
              </a:ext>
            </a:extLst>
          </p:cNvPr>
          <p:cNvSpPr txBox="1"/>
          <p:nvPr/>
        </p:nvSpPr>
        <p:spPr>
          <a:xfrm>
            <a:off x="3173455" y="1381638"/>
            <a:ext cx="71866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rPr lang="es-ES" dirty="0"/>
              <a:t>Componente integral del esquema de protección</a:t>
            </a:r>
          </a:p>
        </p:txBody>
      </p:sp>
      <p:sp>
        <p:nvSpPr>
          <p:cNvPr id="14" name="Conector: angular 17">
            <a:extLst>
              <a:ext uri="{FF2B5EF4-FFF2-40B4-BE49-F238E27FC236}">
                <a16:creationId xmlns:a16="http://schemas.microsoft.com/office/drawing/2014/main" id="{725DA1D4-B3CB-7F40-AF54-36B900795545}"/>
              </a:ext>
            </a:extLst>
          </p:cNvPr>
          <p:cNvSpPr/>
          <p:nvPr/>
        </p:nvSpPr>
        <p:spPr>
          <a:xfrm>
            <a:off x="2712977" y="1423377"/>
            <a:ext cx="624583" cy="459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7" name="Imagen 16" descr="Forma&#10;&#10;Descripción generada automáticamente con confianza baja">
            <a:extLst>
              <a:ext uri="{FF2B5EF4-FFF2-40B4-BE49-F238E27FC236}">
                <a16:creationId xmlns:a16="http://schemas.microsoft.com/office/drawing/2014/main" id="{FFF021D7-3DD2-C05A-16BB-71805FE53CD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574" y="1880954"/>
            <a:ext cx="4322702" cy="432270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9E2C72E-C5B4-5152-2401-F2643C360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54" y="2204479"/>
            <a:ext cx="8139679" cy="162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7018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adroTexto 4"/>
          <p:cNvSpPr txBox="1"/>
          <p:nvPr/>
        </p:nvSpPr>
        <p:spPr>
          <a:xfrm>
            <a:off x="1018799" y="1236346"/>
            <a:ext cx="6859866" cy="366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5400" b="1">
                <a:solidFill>
                  <a:srgbClr val="FFFFFF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t>Semillero de investigación UNP</a:t>
            </a:r>
          </a:p>
          <a:p>
            <a:pPr>
              <a:defRPr sz="5400" b="1">
                <a:solidFill>
                  <a:srgbClr val="FFFFFF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t> </a:t>
            </a:r>
          </a:p>
          <a:p>
            <a:pPr>
              <a:defRPr sz="3600" b="1">
                <a:solidFill>
                  <a:srgbClr val="F2F2F2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t>Prevención, seguridad y protección</a:t>
            </a:r>
          </a:p>
        </p:txBody>
      </p:sp>
      <p:pic>
        <p:nvPicPr>
          <p:cNvPr id="96" name="object 7" descr="objec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05" y="5245768"/>
            <a:ext cx="1481365" cy="14518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B51D9B-1925-D924-60B0-54BB2BC88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adroTexto 2">
            <a:extLst>
              <a:ext uri="{FF2B5EF4-FFF2-40B4-BE49-F238E27FC236}">
                <a16:creationId xmlns:a16="http://schemas.microsoft.com/office/drawing/2014/main" id="{C1B9E366-2B69-8688-4645-F3B775CD694A}"/>
              </a:ext>
            </a:extLst>
          </p:cNvPr>
          <p:cNvSpPr txBox="1"/>
          <p:nvPr/>
        </p:nvSpPr>
        <p:spPr>
          <a:xfrm>
            <a:off x="927009" y="2951945"/>
            <a:ext cx="1033798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¿Qué sigue para el semillero de investigación?</a:t>
            </a:r>
          </a:p>
        </p:txBody>
      </p:sp>
    </p:spTree>
    <p:extLst>
      <p:ext uri="{BB962C8B-B14F-4D97-AF65-F5344CB8AC3E}">
        <p14:creationId xmlns:p14="http://schemas.microsoft.com/office/powerpoint/2010/main" val="138059797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adroTexto 6"/>
          <p:cNvSpPr txBox="1"/>
          <p:nvPr/>
        </p:nvSpPr>
        <p:spPr>
          <a:xfrm>
            <a:off x="2198088" y="374600"/>
            <a:ext cx="7233157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0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Estructura del proceso de formación y alcance </a:t>
            </a:r>
          </a:p>
        </p:txBody>
      </p:sp>
      <p:sp>
        <p:nvSpPr>
          <p:cNvPr id="242" name="CuadroTexto 6"/>
          <p:cNvSpPr txBox="1"/>
          <p:nvPr/>
        </p:nvSpPr>
        <p:spPr>
          <a:xfrm>
            <a:off x="4019313" y="1935479"/>
            <a:ext cx="6618537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Módulos de formación dispuestos de forma general para todos (as).</a:t>
            </a:r>
          </a:p>
        </p:txBody>
      </p:sp>
      <p:sp>
        <p:nvSpPr>
          <p:cNvPr id="243" name="CuadroTexto 6"/>
          <p:cNvSpPr txBox="1"/>
          <p:nvPr/>
        </p:nvSpPr>
        <p:spPr>
          <a:xfrm>
            <a:off x="3808586" y="3242359"/>
            <a:ext cx="6618538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Formación específica para la formulación de propuestas de investigación en prevención, seguridad y protección.</a:t>
            </a:r>
          </a:p>
        </p:txBody>
      </p:sp>
      <p:sp>
        <p:nvSpPr>
          <p:cNvPr id="244" name="CuadroTexto 6"/>
          <p:cNvSpPr txBox="1"/>
          <p:nvPr/>
        </p:nvSpPr>
        <p:spPr>
          <a:xfrm>
            <a:off x="3808586" y="5069939"/>
            <a:ext cx="6618538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Socialización de las propuestas de investigación y elaboración de productos de investigación.</a:t>
            </a:r>
          </a:p>
        </p:txBody>
      </p:sp>
      <p:sp>
        <p:nvSpPr>
          <p:cNvPr id="245" name="Graduation Cap"/>
          <p:cNvSpPr/>
          <p:nvPr/>
        </p:nvSpPr>
        <p:spPr>
          <a:xfrm>
            <a:off x="1068797" y="1690753"/>
            <a:ext cx="2268144" cy="1241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6520"/>
                </a:lnTo>
                <a:lnTo>
                  <a:pt x="10800" y="13043"/>
                </a:lnTo>
                <a:lnTo>
                  <a:pt x="18745" y="8243"/>
                </a:lnTo>
                <a:lnTo>
                  <a:pt x="18745" y="10509"/>
                </a:lnTo>
                <a:cubicBezTo>
                  <a:pt x="18606" y="10673"/>
                  <a:pt x="18515" y="10958"/>
                  <a:pt x="18515" y="11282"/>
                </a:cubicBezTo>
                <a:cubicBezTo>
                  <a:pt x="18515" y="11519"/>
                  <a:pt x="18563" y="11733"/>
                  <a:pt x="18644" y="11896"/>
                </a:cubicBezTo>
                <a:cubicBezTo>
                  <a:pt x="18499" y="12008"/>
                  <a:pt x="18399" y="12270"/>
                  <a:pt x="18399" y="12574"/>
                </a:cubicBezTo>
                <a:lnTo>
                  <a:pt x="18399" y="21301"/>
                </a:lnTo>
                <a:cubicBezTo>
                  <a:pt x="18553" y="21484"/>
                  <a:pt x="18772" y="21600"/>
                  <a:pt x="19018" y="21600"/>
                </a:cubicBezTo>
                <a:cubicBezTo>
                  <a:pt x="19264" y="21600"/>
                  <a:pt x="19483" y="21484"/>
                  <a:pt x="19637" y="21301"/>
                </a:cubicBezTo>
                <a:lnTo>
                  <a:pt x="19637" y="12556"/>
                </a:lnTo>
                <a:cubicBezTo>
                  <a:pt x="19637" y="12255"/>
                  <a:pt x="19538" y="11998"/>
                  <a:pt x="19396" y="11887"/>
                </a:cubicBezTo>
                <a:cubicBezTo>
                  <a:pt x="19474" y="11725"/>
                  <a:pt x="19523" y="11515"/>
                  <a:pt x="19523" y="11282"/>
                </a:cubicBezTo>
                <a:cubicBezTo>
                  <a:pt x="19523" y="10958"/>
                  <a:pt x="19430" y="10673"/>
                  <a:pt x="19292" y="10509"/>
                </a:cubicBezTo>
                <a:lnTo>
                  <a:pt x="19292" y="7913"/>
                </a:lnTo>
                <a:lnTo>
                  <a:pt x="21600" y="6520"/>
                </a:lnTo>
                <a:lnTo>
                  <a:pt x="10800" y="0"/>
                </a:lnTo>
                <a:close/>
                <a:moveTo>
                  <a:pt x="10819" y="5598"/>
                </a:moveTo>
                <a:cubicBezTo>
                  <a:pt x="11223" y="5598"/>
                  <a:pt x="11551" y="5819"/>
                  <a:pt x="11551" y="6091"/>
                </a:cubicBezTo>
                <a:cubicBezTo>
                  <a:pt x="11551" y="6364"/>
                  <a:pt x="11223" y="6584"/>
                  <a:pt x="10819" y="6584"/>
                </a:cubicBezTo>
                <a:cubicBezTo>
                  <a:pt x="10414" y="6584"/>
                  <a:pt x="10084" y="6364"/>
                  <a:pt x="10084" y="6091"/>
                </a:cubicBezTo>
                <a:cubicBezTo>
                  <a:pt x="10084" y="5819"/>
                  <a:pt x="10414" y="5598"/>
                  <a:pt x="10819" y="5598"/>
                </a:cubicBezTo>
                <a:close/>
                <a:moveTo>
                  <a:pt x="16068" y="10691"/>
                </a:moveTo>
                <a:lnTo>
                  <a:pt x="10800" y="13872"/>
                </a:lnTo>
                <a:lnTo>
                  <a:pt x="5535" y="10694"/>
                </a:lnTo>
                <a:cubicBezTo>
                  <a:pt x="4861" y="12240"/>
                  <a:pt x="4431" y="14116"/>
                  <a:pt x="4188" y="16122"/>
                </a:cubicBezTo>
                <a:cubicBezTo>
                  <a:pt x="6908" y="16652"/>
                  <a:pt x="9240" y="18095"/>
                  <a:pt x="10748" y="20074"/>
                </a:cubicBezTo>
                <a:cubicBezTo>
                  <a:pt x="12275" y="18069"/>
                  <a:pt x="14648" y="16613"/>
                  <a:pt x="17413" y="16101"/>
                </a:cubicBezTo>
                <a:cubicBezTo>
                  <a:pt x="17170" y="14102"/>
                  <a:pt x="16740" y="12232"/>
                  <a:pt x="16068" y="1069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6" name="Book Stack"/>
          <p:cNvSpPr/>
          <p:nvPr/>
        </p:nvSpPr>
        <p:spPr>
          <a:xfrm>
            <a:off x="1452637" y="3248709"/>
            <a:ext cx="1500470" cy="1359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69" y="0"/>
                </a:moveTo>
                <a:cubicBezTo>
                  <a:pt x="3275" y="0"/>
                  <a:pt x="1896" y="1522"/>
                  <a:pt x="1896" y="3392"/>
                </a:cubicBezTo>
                <a:cubicBezTo>
                  <a:pt x="1896" y="5262"/>
                  <a:pt x="3275" y="6783"/>
                  <a:pt x="4969" y="6783"/>
                </a:cubicBezTo>
                <a:lnTo>
                  <a:pt x="21600" y="6783"/>
                </a:lnTo>
                <a:lnTo>
                  <a:pt x="21600" y="5757"/>
                </a:lnTo>
                <a:lnTo>
                  <a:pt x="4969" y="5757"/>
                </a:lnTo>
                <a:cubicBezTo>
                  <a:pt x="3788" y="5757"/>
                  <a:pt x="2827" y="4696"/>
                  <a:pt x="2827" y="3392"/>
                </a:cubicBezTo>
                <a:cubicBezTo>
                  <a:pt x="2827" y="2087"/>
                  <a:pt x="3788" y="1026"/>
                  <a:pt x="4969" y="1026"/>
                </a:cubicBezTo>
                <a:lnTo>
                  <a:pt x="21600" y="1026"/>
                </a:lnTo>
                <a:lnTo>
                  <a:pt x="21600" y="0"/>
                </a:lnTo>
                <a:lnTo>
                  <a:pt x="4969" y="0"/>
                </a:lnTo>
                <a:close/>
                <a:moveTo>
                  <a:pt x="4969" y="1852"/>
                </a:moveTo>
                <a:lnTo>
                  <a:pt x="4969" y="2269"/>
                </a:lnTo>
                <a:lnTo>
                  <a:pt x="20792" y="2269"/>
                </a:lnTo>
                <a:cubicBezTo>
                  <a:pt x="20843" y="2123"/>
                  <a:pt x="20903" y="1984"/>
                  <a:pt x="20972" y="1852"/>
                </a:cubicBezTo>
                <a:lnTo>
                  <a:pt x="4969" y="1852"/>
                </a:lnTo>
                <a:close/>
                <a:moveTo>
                  <a:pt x="4969" y="3215"/>
                </a:moveTo>
                <a:lnTo>
                  <a:pt x="4969" y="3632"/>
                </a:lnTo>
                <a:lnTo>
                  <a:pt x="20613" y="3632"/>
                </a:lnTo>
                <a:cubicBezTo>
                  <a:pt x="20608" y="3553"/>
                  <a:pt x="20605" y="3472"/>
                  <a:pt x="20605" y="3392"/>
                </a:cubicBezTo>
                <a:cubicBezTo>
                  <a:pt x="20605" y="3332"/>
                  <a:pt x="20607" y="3273"/>
                  <a:pt x="20610" y="3215"/>
                </a:cubicBezTo>
                <a:lnTo>
                  <a:pt x="4969" y="3215"/>
                </a:lnTo>
                <a:close/>
                <a:moveTo>
                  <a:pt x="4969" y="4575"/>
                </a:moveTo>
                <a:lnTo>
                  <a:pt x="4969" y="4992"/>
                </a:lnTo>
                <a:lnTo>
                  <a:pt x="21006" y="4992"/>
                </a:lnTo>
                <a:cubicBezTo>
                  <a:pt x="20933" y="4861"/>
                  <a:pt x="20869" y="4722"/>
                  <a:pt x="20814" y="4575"/>
                </a:cubicBezTo>
                <a:lnTo>
                  <a:pt x="4969" y="4575"/>
                </a:lnTo>
                <a:close/>
                <a:moveTo>
                  <a:pt x="1447" y="7349"/>
                </a:moveTo>
                <a:cubicBezTo>
                  <a:pt x="649" y="7349"/>
                  <a:pt x="0" y="8067"/>
                  <a:pt x="0" y="8948"/>
                </a:cubicBezTo>
                <a:lnTo>
                  <a:pt x="0" y="12535"/>
                </a:lnTo>
                <a:cubicBezTo>
                  <a:pt x="0" y="13416"/>
                  <a:pt x="649" y="14132"/>
                  <a:pt x="1447" y="14132"/>
                </a:cubicBezTo>
                <a:lnTo>
                  <a:pt x="1849" y="14132"/>
                </a:lnTo>
                <a:cubicBezTo>
                  <a:pt x="2061" y="14132"/>
                  <a:pt x="2248" y="14009"/>
                  <a:pt x="2355" y="13825"/>
                </a:cubicBezTo>
                <a:lnTo>
                  <a:pt x="2537" y="13825"/>
                </a:lnTo>
                <a:cubicBezTo>
                  <a:pt x="2644" y="14009"/>
                  <a:pt x="2831" y="14132"/>
                  <a:pt x="3043" y="14132"/>
                </a:cubicBezTo>
                <a:lnTo>
                  <a:pt x="19539" y="14132"/>
                </a:lnTo>
                <a:lnTo>
                  <a:pt x="19539" y="13106"/>
                </a:lnTo>
                <a:lnTo>
                  <a:pt x="3279" y="13106"/>
                </a:lnTo>
                <a:cubicBezTo>
                  <a:pt x="3173" y="12922"/>
                  <a:pt x="2986" y="12799"/>
                  <a:pt x="2773" y="12799"/>
                </a:cubicBezTo>
                <a:lnTo>
                  <a:pt x="2119" y="12799"/>
                </a:lnTo>
                <a:cubicBezTo>
                  <a:pt x="1906" y="12799"/>
                  <a:pt x="1719" y="12922"/>
                  <a:pt x="1613" y="13106"/>
                </a:cubicBezTo>
                <a:lnTo>
                  <a:pt x="1447" y="13106"/>
                </a:lnTo>
                <a:cubicBezTo>
                  <a:pt x="1161" y="13106"/>
                  <a:pt x="929" y="12850"/>
                  <a:pt x="929" y="12535"/>
                </a:cubicBezTo>
                <a:lnTo>
                  <a:pt x="929" y="8948"/>
                </a:lnTo>
                <a:cubicBezTo>
                  <a:pt x="929" y="8632"/>
                  <a:pt x="1161" y="8375"/>
                  <a:pt x="1447" y="8375"/>
                </a:cubicBezTo>
                <a:lnTo>
                  <a:pt x="1618" y="8375"/>
                </a:lnTo>
                <a:cubicBezTo>
                  <a:pt x="1725" y="8554"/>
                  <a:pt x="1910" y="8672"/>
                  <a:pt x="2119" y="8672"/>
                </a:cubicBezTo>
                <a:lnTo>
                  <a:pt x="2773" y="8672"/>
                </a:lnTo>
                <a:cubicBezTo>
                  <a:pt x="2982" y="8672"/>
                  <a:pt x="3167" y="8554"/>
                  <a:pt x="3274" y="8375"/>
                </a:cubicBezTo>
                <a:lnTo>
                  <a:pt x="19539" y="8375"/>
                </a:lnTo>
                <a:lnTo>
                  <a:pt x="19539" y="7349"/>
                </a:lnTo>
                <a:lnTo>
                  <a:pt x="3043" y="7349"/>
                </a:lnTo>
                <a:cubicBezTo>
                  <a:pt x="2834" y="7349"/>
                  <a:pt x="2649" y="7467"/>
                  <a:pt x="2542" y="7647"/>
                </a:cubicBezTo>
                <a:lnTo>
                  <a:pt x="2350" y="7647"/>
                </a:lnTo>
                <a:cubicBezTo>
                  <a:pt x="2242" y="7467"/>
                  <a:pt x="2058" y="7349"/>
                  <a:pt x="1849" y="7349"/>
                </a:cubicBezTo>
                <a:lnTo>
                  <a:pt x="1447" y="7349"/>
                </a:lnTo>
                <a:close/>
                <a:moveTo>
                  <a:pt x="3264" y="9173"/>
                </a:moveTo>
                <a:lnTo>
                  <a:pt x="3264" y="9590"/>
                </a:lnTo>
                <a:lnTo>
                  <a:pt x="19087" y="9590"/>
                </a:lnTo>
                <a:cubicBezTo>
                  <a:pt x="19138" y="9444"/>
                  <a:pt x="19198" y="9305"/>
                  <a:pt x="19267" y="9173"/>
                </a:cubicBezTo>
                <a:lnTo>
                  <a:pt x="3264" y="9173"/>
                </a:lnTo>
                <a:close/>
                <a:moveTo>
                  <a:pt x="3264" y="10534"/>
                </a:moveTo>
                <a:lnTo>
                  <a:pt x="3264" y="10951"/>
                </a:lnTo>
                <a:lnTo>
                  <a:pt x="18908" y="10951"/>
                </a:lnTo>
                <a:cubicBezTo>
                  <a:pt x="18902" y="10872"/>
                  <a:pt x="18899" y="10791"/>
                  <a:pt x="18899" y="10711"/>
                </a:cubicBezTo>
                <a:cubicBezTo>
                  <a:pt x="18899" y="10651"/>
                  <a:pt x="18901" y="10593"/>
                  <a:pt x="18904" y="10534"/>
                </a:cubicBezTo>
                <a:lnTo>
                  <a:pt x="3264" y="10534"/>
                </a:lnTo>
                <a:close/>
                <a:moveTo>
                  <a:pt x="3264" y="11896"/>
                </a:moveTo>
                <a:lnTo>
                  <a:pt x="3264" y="12313"/>
                </a:lnTo>
                <a:lnTo>
                  <a:pt x="19301" y="12313"/>
                </a:lnTo>
                <a:cubicBezTo>
                  <a:pt x="19227" y="12182"/>
                  <a:pt x="19163" y="12043"/>
                  <a:pt x="19109" y="11896"/>
                </a:cubicBezTo>
                <a:lnTo>
                  <a:pt x="3264" y="11896"/>
                </a:lnTo>
                <a:close/>
                <a:moveTo>
                  <a:pt x="4969" y="14817"/>
                </a:moveTo>
                <a:cubicBezTo>
                  <a:pt x="3275" y="14817"/>
                  <a:pt x="1896" y="16339"/>
                  <a:pt x="1896" y="18208"/>
                </a:cubicBezTo>
                <a:cubicBezTo>
                  <a:pt x="1896" y="20078"/>
                  <a:pt x="3275" y="21600"/>
                  <a:pt x="4969" y="21600"/>
                </a:cubicBezTo>
                <a:lnTo>
                  <a:pt x="21600" y="21600"/>
                </a:lnTo>
                <a:lnTo>
                  <a:pt x="21600" y="20574"/>
                </a:lnTo>
                <a:lnTo>
                  <a:pt x="4969" y="20574"/>
                </a:lnTo>
                <a:cubicBezTo>
                  <a:pt x="3788" y="20574"/>
                  <a:pt x="2827" y="19513"/>
                  <a:pt x="2827" y="18208"/>
                </a:cubicBezTo>
                <a:cubicBezTo>
                  <a:pt x="2827" y="16904"/>
                  <a:pt x="3788" y="15843"/>
                  <a:pt x="4969" y="15843"/>
                </a:cubicBezTo>
                <a:lnTo>
                  <a:pt x="21600" y="15843"/>
                </a:lnTo>
                <a:lnTo>
                  <a:pt x="21600" y="14817"/>
                </a:lnTo>
                <a:lnTo>
                  <a:pt x="4969" y="14817"/>
                </a:lnTo>
                <a:close/>
                <a:moveTo>
                  <a:pt x="4969" y="16669"/>
                </a:moveTo>
                <a:lnTo>
                  <a:pt x="4969" y="17086"/>
                </a:lnTo>
                <a:lnTo>
                  <a:pt x="20792" y="17086"/>
                </a:lnTo>
                <a:cubicBezTo>
                  <a:pt x="20843" y="16940"/>
                  <a:pt x="20903" y="16800"/>
                  <a:pt x="20972" y="16669"/>
                </a:cubicBezTo>
                <a:lnTo>
                  <a:pt x="4969" y="16669"/>
                </a:lnTo>
                <a:close/>
                <a:moveTo>
                  <a:pt x="4969" y="18030"/>
                </a:moveTo>
                <a:lnTo>
                  <a:pt x="4969" y="18447"/>
                </a:lnTo>
                <a:lnTo>
                  <a:pt x="20613" y="18447"/>
                </a:lnTo>
                <a:cubicBezTo>
                  <a:pt x="20608" y="18368"/>
                  <a:pt x="20605" y="18289"/>
                  <a:pt x="20605" y="18208"/>
                </a:cubicBezTo>
                <a:cubicBezTo>
                  <a:pt x="20605" y="18149"/>
                  <a:pt x="20607" y="18089"/>
                  <a:pt x="20610" y="18030"/>
                </a:cubicBezTo>
                <a:lnTo>
                  <a:pt x="4969" y="18030"/>
                </a:lnTo>
                <a:close/>
                <a:moveTo>
                  <a:pt x="4969" y="19392"/>
                </a:moveTo>
                <a:lnTo>
                  <a:pt x="4969" y="19809"/>
                </a:lnTo>
                <a:lnTo>
                  <a:pt x="21006" y="19809"/>
                </a:lnTo>
                <a:cubicBezTo>
                  <a:pt x="20933" y="19678"/>
                  <a:pt x="20869" y="19539"/>
                  <a:pt x="20814" y="19392"/>
                </a:cubicBezTo>
                <a:lnTo>
                  <a:pt x="4969" y="19392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7" name="Trophy"/>
          <p:cNvSpPr/>
          <p:nvPr/>
        </p:nvSpPr>
        <p:spPr>
          <a:xfrm>
            <a:off x="1547955" y="4924772"/>
            <a:ext cx="1309835" cy="1583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39" y="0"/>
                </a:moveTo>
                <a:cubicBezTo>
                  <a:pt x="4139" y="0"/>
                  <a:pt x="4149" y="623"/>
                  <a:pt x="4237" y="1589"/>
                </a:cubicBezTo>
                <a:cubicBezTo>
                  <a:pt x="2431" y="832"/>
                  <a:pt x="0" y="1725"/>
                  <a:pt x="0" y="3889"/>
                </a:cubicBezTo>
                <a:cubicBezTo>
                  <a:pt x="0" y="6026"/>
                  <a:pt x="2630" y="7372"/>
                  <a:pt x="4623" y="8623"/>
                </a:cubicBezTo>
                <a:cubicBezTo>
                  <a:pt x="6617" y="9874"/>
                  <a:pt x="5496" y="11300"/>
                  <a:pt x="5496" y="11300"/>
                </a:cubicBezTo>
                <a:cubicBezTo>
                  <a:pt x="5496" y="11300"/>
                  <a:pt x="5764" y="11446"/>
                  <a:pt x="6151" y="11655"/>
                </a:cubicBezTo>
                <a:cubicBezTo>
                  <a:pt x="6151" y="11655"/>
                  <a:pt x="6687" y="11060"/>
                  <a:pt x="6687" y="10290"/>
                </a:cubicBezTo>
                <a:cubicBezTo>
                  <a:pt x="6687" y="10138"/>
                  <a:pt x="6674" y="9995"/>
                  <a:pt x="6650" y="9857"/>
                </a:cubicBezTo>
                <a:cubicBezTo>
                  <a:pt x="7364" y="10917"/>
                  <a:pt x="8282" y="11742"/>
                  <a:pt x="9461" y="12100"/>
                </a:cubicBezTo>
                <a:lnTo>
                  <a:pt x="9461" y="14760"/>
                </a:lnTo>
                <a:lnTo>
                  <a:pt x="7250" y="14760"/>
                </a:lnTo>
                <a:lnTo>
                  <a:pt x="7250" y="18727"/>
                </a:lnTo>
                <a:lnTo>
                  <a:pt x="5761" y="18727"/>
                </a:lnTo>
                <a:lnTo>
                  <a:pt x="4147" y="20386"/>
                </a:lnTo>
                <a:lnTo>
                  <a:pt x="4127" y="20386"/>
                </a:lnTo>
                <a:lnTo>
                  <a:pt x="4127" y="21600"/>
                </a:lnTo>
                <a:lnTo>
                  <a:pt x="17475" y="21600"/>
                </a:lnTo>
                <a:lnTo>
                  <a:pt x="17475" y="20386"/>
                </a:lnTo>
                <a:lnTo>
                  <a:pt x="17455" y="20386"/>
                </a:lnTo>
                <a:lnTo>
                  <a:pt x="15839" y="18727"/>
                </a:lnTo>
                <a:lnTo>
                  <a:pt x="14352" y="18727"/>
                </a:lnTo>
                <a:lnTo>
                  <a:pt x="14352" y="14760"/>
                </a:lnTo>
                <a:lnTo>
                  <a:pt x="12141" y="14760"/>
                </a:lnTo>
                <a:lnTo>
                  <a:pt x="12141" y="12100"/>
                </a:lnTo>
                <a:cubicBezTo>
                  <a:pt x="13320" y="11742"/>
                  <a:pt x="14238" y="10917"/>
                  <a:pt x="14952" y="9857"/>
                </a:cubicBezTo>
                <a:cubicBezTo>
                  <a:pt x="14928" y="9994"/>
                  <a:pt x="14915" y="10138"/>
                  <a:pt x="14916" y="10290"/>
                </a:cubicBezTo>
                <a:cubicBezTo>
                  <a:pt x="14916" y="11060"/>
                  <a:pt x="15449" y="11655"/>
                  <a:pt x="15449" y="11655"/>
                </a:cubicBezTo>
                <a:cubicBezTo>
                  <a:pt x="15836" y="11446"/>
                  <a:pt x="16107" y="11300"/>
                  <a:pt x="16107" y="11300"/>
                </a:cubicBezTo>
                <a:cubicBezTo>
                  <a:pt x="16107" y="11300"/>
                  <a:pt x="14985" y="9874"/>
                  <a:pt x="16979" y="8623"/>
                </a:cubicBezTo>
                <a:cubicBezTo>
                  <a:pt x="18972" y="7372"/>
                  <a:pt x="21600" y="6026"/>
                  <a:pt x="21600" y="3889"/>
                </a:cubicBezTo>
                <a:cubicBezTo>
                  <a:pt x="21600" y="1725"/>
                  <a:pt x="19172" y="832"/>
                  <a:pt x="17365" y="1589"/>
                </a:cubicBezTo>
                <a:cubicBezTo>
                  <a:pt x="17453" y="623"/>
                  <a:pt x="17461" y="0"/>
                  <a:pt x="17461" y="0"/>
                </a:cubicBezTo>
                <a:lnTo>
                  <a:pt x="4139" y="0"/>
                </a:lnTo>
                <a:close/>
                <a:moveTo>
                  <a:pt x="2780" y="2437"/>
                </a:moveTo>
                <a:cubicBezTo>
                  <a:pt x="3886" y="2437"/>
                  <a:pt x="4325" y="3145"/>
                  <a:pt x="4499" y="3649"/>
                </a:cubicBezTo>
                <a:cubicBezTo>
                  <a:pt x="4748" y="5174"/>
                  <a:pt x="5172" y="6946"/>
                  <a:pt x="5886" y="8488"/>
                </a:cubicBezTo>
                <a:cubicBezTo>
                  <a:pt x="5216" y="7814"/>
                  <a:pt x="4193" y="7247"/>
                  <a:pt x="3073" y="6490"/>
                </a:cubicBezTo>
                <a:cubicBezTo>
                  <a:pt x="229" y="4570"/>
                  <a:pt x="1195" y="2437"/>
                  <a:pt x="2780" y="2437"/>
                </a:cubicBezTo>
                <a:close/>
                <a:moveTo>
                  <a:pt x="18822" y="2437"/>
                </a:moveTo>
                <a:cubicBezTo>
                  <a:pt x="20407" y="2437"/>
                  <a:pt x="21373" y="4570"/>
                  <a:pt x="18529" y="6490"/>
                </a:cubicBezTo>
                <a:cubicBezTo>
                  <a:pt x="17409" y="7247"/>
                  <a:pt x="16386" y="7814"/>
                  <a:pt x="15716" y="8488"/>
                </a:cubicBezTo>
                <a:cubicBezTo>
                  <a:pt x="16430" y="6947"/>
                  <a:pt x="16852" y="5174"/>
                  <a:pt x="17101" y="3649"/>
                </a:cubicBezTo>
                <a:cubicBezTo>
                  <a:pt x="17275" y="3145"/>
                  <a:pt x="17716" y="2437"/>
                  <a:pt x="18822" y="2437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adroTexto 6"/>
          <p:cNvSpPr txBox="1"/>
          <p:nvPr/>
        </p:nvSpPr>
        <p:spPr>
          <a:xfrm>
            <a:off x="2198088" y="374600"/>
            <a:ext cx="7233157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0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Disposición del proceso por módulos generales</a:t>
            </a:r>
          </a:p>
        </p:txBody>
      </p:sp>
      <p:sp>
        <p:nvSpPr>
          <p:cNvPr id="250" name="CuadroTexto 6"/>
          <p:cNvSpPr txBox="1"/>
          <p:nvPr/>
        </p:nvSpPr>
        <p:spPr>
          <a:xfrm>
            <a:off x="3261311" y="1892238"/>
            <a:ext cx="7753659" cy="451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20842" indent="-320842" algn="just">
              <a:buSzPct val="100000"/>
              <a:buAutoNum type="arabicPeriod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Formulación</a:t>
            </a:r>
            <a:r>
              <a:rPr dirty="0"/>
              <a:t> de </a:t>
            </a:r>
            <a:r>
              <a:rPr dirty="0" err="1"/>
              <a:t>problemas</a:t>
            </a:r>
            <a:r>
              <a:rPr dirty="0"/>
              <a:t> y </a:t>
            </a:r>
            <a:r>
              <a:rPr dirty="0" err="1"/>
              <a:t>preguntas</a:t>
            </a:r>
            <a:r>
              <a:rPr dirty="0"/>
              <a:t> de </a:t>
            </a:r>
            <a:r>
              <a:rPr dirty="0" err="1"/>
              <a:t>investigación</a:t>
            </a:r>
            <a:r>
              <a:rPr dirty="0"/>
              <a:t>.</a:t>
            </a:r>
          </a:p>
          <a:p>
            <a:pPr marL="320842" indent="-320842" algn="just">
              <a:buSzPct val="100000"/>
              <a:buAutoNum type="arabicPeriod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Construcción</a:t>
            </a:r>
            <a:r>
              <a:rPr dirty="0"/>
              <a:t> de </a:t>
            </a:r>
            <a:r>
              <a:rPr dirty="0" err="1"/>
              <a:t>marcos</a:t>
            </a:r>
            <a:r>
              <a:rPr dirty="0"/>
              <a:t> </a:t>
            </a:r>
            <a:r>
              <a:rPr dirty="0" err="1"/>
              <a:t>referenciales</a:t>
            </a:r>
            <a:r>
              <a:rPr dirty="0"/>
              <a:t> para la </a:t>
            </a:r>
            <a:r>
              <a:rPr dirty="0" err="1"/>
              <a:t>construcción</a:t>
            </a:r>
            <a:r>
              <a:rPr dirty="0"/>
              <a:t> del </a:t>
            </a:r>
            <a:r>
              <a:rPr dirty="0" err="1"/>
              <a:t>alcance</a:t>
            </a:r>
            <a:r>
              <a:rPr dirty="0"/>
              <a:t> de la </a:t>
            </a:r>
            <a:r>
              <a:rPr dirty="0" err="1"/>
              <a:t>investigación</a:t>
            </a:r>
            <a:r>
              <a:rPr dirty="0"/>
              <a:t> e </a:t>
            </a:r>
            <a:r>
              <a:rPr dirty="0" err="1"/>
              <a:t>hipótesis</a:t>
            </a:r>
            <a:r>
              <a:rPr dirty="0"/>
              <a:t>.</a:t>
            </a:r>
          </a:p>
          <a:p>
            <a:pPr marL="320842" indent="-320842" algn="just">
              <a:buSzPct val="100000"/>
              <a:buAutoNum type="arabicPeriod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Definición</a:t>
            </a:r>
            <a:r>
              <a:rPr dirty="0"/>
              <a:t> de la </a:t>
            </a:r>
            <a:r>
              <a:rPr dirty="0" err="1"/>
              <a:t>metodología</a:t>
            </a:r>
            <a:r>
              <a:rPr dirty="0"/>
              <a:t>; </a:t>
            </a:r>
            <a:r>
              <a:rPr dirty="0" err="1"/>
              <a:t>elección</a:t>
            </a:r>
            <a:r>
              <a:rPr dirty="0"/>
              <a:t> de </a:t>
            </a:r>
            <a:r>
              <a:rPr dirty="0" err="1"/>
              <a:t>enfoques</a:t>
            </a:r>
            <a:r>
              <a:rPr dirty="0"/>
              <a:t>, </a:t>
            </a:r>
            <a:r>
              <a:rPr dirty="0" err="1"/>
              <a:t>construcción</a:t>
            </a:r>
            <a:r>
              <a:rPr dirty="0"/>
              <a:t> de </a:t>
            </a:r>
            <a:r>
              <a:rPr dirty="0" err="1"/>
              <a:t>instrumentos</a:t>
            </a:r>
            <a:r>
              <a:rPr dirty="0"/>
              <a:t> y </a:t>
            </a:r>
            <a:r>
              <a:rPr dirty="0" err="1"/>
              <a:t>pilotaje</a:t>
            </a:r>
            <a:r>
              <a:rPr dirty="0"/>
              <a:t>.</a:t>
            </a:r>
          </a:p>
          <a:p>
            <a:pPr marL="320842" indent="-320842" algn="just">
              <a:buSzPct val="100000"/>
              <a:buAutoNum type="arabicPeriod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Implementación</a:t>
            </a:r>
            <a:r>
              <a:rPr dirty="0"/>
              <a:t> de </a:t>
            </a:r>
            <a:r>
              <a:rPr dirty="0" err="1"/>
              <a:t>herramientas</a:t>
            </a:r>
            <a:r>
              <a:rPr dirty="0"/>
              <a:t> </a:t>
            </a:r>
            <a:r>
              <a:rPr dirty="0" err="1"/>
              <a:t>tecnológicas</a:t>
            </a:r>
            <a:r>
              <a:rPr dirty="0"/>
              <a:t> para la </a:t>
            </a:r>
            <a:r>
              <a:rPr dirty="0" err="1"/>
              <a:t>investigación</a:t>
            </a:r>
            <a:r>
              <a:rPr dirty="0"/>
              <a:t> social.</a:t>
            </a:r>
          </a:p>
          <a:p>
            <a:pPr marL="320842" indent="-320842" algn="just">
              <a:buSzPct val="100000"/>
              <a:buAutoNum type="arabicPeriod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Presentación</a:t>
            </a:r>
            <a:r>
              <a:rPr dirty="0"/>
              <a:t> de </a:t>
            </a:r>
            <a:r>
              <a:rPr dirty="0" err="1"/>
              <a:t>resultados</a:t>
            </a:r>
            <a:r>
              <a:rPr dirty="0"/>
              <a:t> y </a:t>
            </a:r>
            <a:r>
              <a:rPr dirty="0" err="1"/>
              <a:t>elaboración</a:t>
            </a:r>
            <a:r>
              <a:rPr dirty="0"/>
              <a:t> de </a:t>
            </a:r>
            <a:r>
              <a:rPr dirty="0" err="1"/>
              <a:t>productos</a:t>
            </a:r>
            <a:r>
              <a:rPr dirty="0"/>
              <a:t> e </a:t>
            </a:r>
            <a:r>
              <a:rPr dirty="0" err="1"/>
              <a:t>informes</a:t>
            </a:r>
            <a:r>
              <a:rPr dirty="0"/>
              <a:t>.</a:t>
            </a:r>
          </a:p>
          <a:p>
            <a:pPr marL="320842" indent="-320842" algn="just">
              <a:buSzPct val="100000"/>
              <a:buAutoNum type="arabicPeriod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Citación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APA </a:t>
            </a:r>
            <a:r>
              <a:rPr dirty="0" err="1"/>
              <a:t>séptima</a:t>
            </a:r>
            <a:r>
              <a:rPr dirty="0"/>
              <a:t> </a:t>
            </a:r>
            <a:r>
              <a:rPr dirty="0" err="1"/>
              <a:t>edición</a:t>
            </a:r>
            <a:r>
              <a:rPr dirty="0"/>
              <a:t>.</a:t>
            </a:r>
          </a:p>
        </p:txBody>
      </p:sp>
      <p:sp>
        <p:nvSpPr>
          <p:cNvPr id="251" name="Open Book"/>
          <p:cNvSpPr/>
          <p:nvPr/>
        </p:nvSpPr>
        <p:spPr>
          <a:xfrm>
            <a:off x="406570" y="3052839"/>
            <a:ext cx="2365820" cy="2190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3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5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6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3" y="5127"/>
                </a:lnTo>
                <a:lnTo>
                  <a:pt x="10543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 u="sng"/>
            </a:pPr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adroTexto 6"/>
          <p:cNvSpPr txBox="1"/>
          <p:nvPr/>
        </p:nvSpPr>
        <p:spPr>
          <a:xfrm>
            <a:off x="2198088" y="374600"/>
            <a:ext cx="7233157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0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Definición de los problemas de investigación por línea </a:t>
            </a:r>
          </a:p>
        </p:txBody>
      </p:sp>
      <p:sp>
        <p:nvSpPr>
          <p:cNvPr id="254" name="CuadroTexto 6"/>
          <p:cNvSpPr txBox="1"/>
          <p:nvPr/>
        </p:nvSpPr>
        <p:spPr>
          <a:xfrm>
            <a:off x="2869372" y="2210892"/>
            <a:ext cx="7753660" cy="303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20842" indent="-320842" algn="just">
              <a:buSzPct val="100000"/>
              <a:buAutoNum type="arabicPeriod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Talleres</a:t>
            </a:r>
            <a:r>
              <a:rPr dirty="0"/>
              <a:t> </a:t>
            </a:r>
            <a:r>
              <a:rPr dirty="0" err="1"/>
              <a:t>específicos</a:t>
            </a:r>
            <a:r>
              <a:rPr dirty="0"/>
              <a:t> para la </a:t>
            </a:r>
            <a:r>
              <a:rPr dirty="0" err="1"/>
              <a:t>identificación</a:t>
            </a:r>
            <a:r>
              <a:rPr dirty="0"/>
              <a:t> de </a:t>
            </a:r>
            <a:r>
              <a:rPr dirty="0" err="1"/>
              <a:t>problemas</a:t>
            </a:r>
            <a:r>
              <a:rPr dirty="0"/>
              <a:t> de </a:t>
            </a:r>
            <a:r>
              <a:rPr dirty="0" err="1"/>
              <a:t>investigación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líneas</a:t>
            </a:r>
            <a:r>
              <a:rPr dirty="0"/>
              <a:t> (</a:t>
            </a:r>
            <a:r>
              <a:rPr dirty="0" err="1"/>
              <a:t>prevención</a:t>
            </a:r>
            <a:r>
              <a:rPr dirty="0"/>
              <a:t>, </a:t>
            </a:r>
            <a:r>
              <a:rPr dirty="0" err="1"/>
              <a:t>seguridad</a:t>
            </a:r>
            <a:r>
              <a:rPr dirty="0"/>
              <a:t> y </a:t>
            </a:r>
            <a:r>
              <a:rPr dirty="0" err="1"/>
              <a:t>protección</a:t>
            </a:r>
            <a:r>
              <a:rPr dirty="0"/>
              <a:t>).</a:t>
            </a:r>
          </a:p>
          <a:p>
            <a:pPr marL="320842" indent="-320842" algn="just">
              <a:buSzPct val="100000"/>
              <a:buAutoNum type="arabicPeriod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Sistematización</a:t>
            </a:r>
            <a:r>
              <a:rPr dirty="0"/>
              <a:t> de </a:t>
            </a:r>
            <a:r>
              <a:rPr dirty="0" err="1"/>
              <a:t>experiencias</a:t>
            </a:r>
            <a:r>
              <a:rPr dirty="0"/>
              <a:t> y </a:t>
            </a:r>
            <a:r>
              <a:rPr dirty="0" err="1"/>
              <a:t>casos</a:t>
            </a:r>
            <a:r>
              <a:rPr dirty="0"/>
              <a:t> </a:t>
            </a:r>
            <a:r>
              <a:rPr dirty="0" err="1"/>
              <a:t>relevantes</a:t>
            </a:r>
            <a:r>
              <a:rPr dirty="0"/>
              <a:t> para la </a:t>
            </a:r>
            <a:r>
              <a:rPr dirty="0" err="1"/>
              <a:t>construcción</a:t>
            </a:r>
            <a:r>
              <a:rPr dirty="0"/>
              <a:t> de los </a:t>
            </a:r>
            <a:r>
              <a:rPr dirty="0" err="1"/>
              <a:t>problemas</a:t>
            </a:r>
            <a:r>
              <a:rPr dirty="0"/>
              <a:t>.</a:t>
            </a:r>
          </a:p>
          <a:p>
            <a:pPr marL="320842" indent="-320842" algn="just">
              <a:buSzPct val="100000"/>
              <a:buAutoNum type="arabicPeriod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Identificación</a:t>
            </a:r>
            <a:r>
              <a:rPr dirty="0"/>
              <a:t> de </a:t>
            </a:r>
            <a:r>
              <a:rPr dirty="0" err="1"/>
              <a:t>datos</a:t>
            </a:r>
            <a:r>
              <a:rPr dirty="0"/>
              <a:t> e </a:t>
            </a:r>
            <a:r>
              <a:rPr dirty="0" err="1"/>
              <a:t>información</a:t>
            </a:r>
            <a:r>
              <a:rPr dirty="0"/>
              <a:t> clave para la </a:t>
            </a:r>
            <a:r>
              <a:rPr dirty="0" err="1"/>
              <a:t>construcción</a:t>
            </a:r>
            <a:r>
              <a:rPr dirty="0"/>
              <a:t> de la </a:t>
            </a:r>
            <a:r>
              <a:rPr dirty="0" err="1"/>
              <a:t>justificación</a:t>
            </a:r>
            <a:r>
              <a:rPr dirty="0"/>
              <a:t> de los </a:t>
            </a:r>
            <a:r>
              <a:rPr dirty="0" err="1"/>
              <a:t>problemas</a:t>
            </a:r>
            <a:r>
              <a:rPr dirty="0"/>
              <a:t> </a:t>
            </a:r>
            <a:r>
              <a:rPr dirty="0" err="1"/>
              <a:t>elegidos</a:t>
            </a:r>
            <a:r>
              <a:rPr dirty="0"/>
              <a:t>.</a:t>
            </a:r>
          </a:p>
        </p:txBody>
      </p:sp>
      <p:sp>
        <p:nvSpPr>
          <p:cNvPr id="255" name="Pencil"/>
          <p:cNvSpPr/>
          <p:nvPr/>
        </p:nvSpPr>
        <p:spPr>
          <a:xfrm>
            <a:off x="1652729" y="1937839"/>
            <a:ext cx="394467" cy="4131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80" y="0"/>
                </a:moveTo>
                <a:cubicBezTo>
                  <a:pt x="19219" y="0"/>
                  <a:pt x="21600" y="227"/>
                  <a:pt x="21600" y="508"/>
                </a:cubicBezTo>
                <a:lnTo>
                  <a:pt x="21600" y="1391"/>
                </a:lnTo>
                <a:lnTo>
                  <a:pt x="0" y="1391"/>
                </a:lnTo>
                <a:lnTo>
                  <a:pt x="0" y="508"/>
                </a:lnTo>
                <a:cubicBezTo>
                  <a:pt x="0" y="227"/>
                  <a:pt x="2399" y="0"/>
                  <a:pt x="5338" y="0"/>
                </a:cubicBezTo>
                <a:lnTo>
                  <a:pt x="16280" y="0"/>
                </a:lnTo>
                <a:close/>
                <a:moveTo>
                  <a:pt x="21600" y="1715"/>
                </a:moveTo>
                <a:lnTo>
                  <a:pt x="21600" y="4104"/>
                </a:lnTo>
                <a:lnTo>
                  <a:pt x="0" y="4104"/>
                </a:lnTo>
                <a:lnTo>
                  <a:pt x="0" y="1715"/>
                </a:lnTo>
                <a:lnTo>
                  <a:pt x="21600" y="1715"/>
                </a:lnTo>
                <a:close/>
                <a:moveTo>
                  <a:pt x="21600" y="4428"/>
                </a:moveTo>
                <a:lnTo>
                  <a:pt x="21600" y="16997"/>
                </a:lnTo>
                <a:cubicBezTo>
                  <a:pt x="20885" y="16978"/>
                  <a:pt x="20113" y="16968"/>
                  <a:pt x="19302" y="16968"/>
                </a:cubicBezTo>
                <a:cubicBezTo>
                  <a:pt x="17746" y="16968"/>
                  <a:pt x="16236" y="17008"/>
                  <a:pt x="15042" y="17079"/>
                </a:cubicBezTo>
                <a:cubicBezTo>
                  <a:pt x="13849" y="17008"/>
                  <a:pt x="12357" y="16968"/>
                  <a:pt x="10800" y="16968"/>
                </a:cubicBezTo>
                <a:cubicBezTo>
                  <a:pt x="9243" y="16968"/>
                  <a:pt x="7751" y="17008"/>
                  <a:pt x="6558" y="17079"/>
                </a:cubicBezTo>
                <a:cubicBezTo>
                  <a:pt x="5365" y="17008"/>
                  <a:pt x="3854" y="16968"/>
                  <a:pt x="2298" y="16968"/>
                </a:cubicBezTo>
                <a:cubicBezTo>
                  <a:pt x="1487" y="16968"/>
                  <a:pt x="716" y="16978"/>
                  <a:pt x="0" y="16997"/>
                </a:cubicBezTo>
                <a:lnTo>
                  <a:pt x="0" y="4428"/>
                </a:lnTo>
                <a:lnTo>
                  <a:pt x="21600" y="4428"/>
                </a:lnTo>
                <a:close/>
                <a:moveTo>
                  <a:pt x="19302" y="17292"/>
                </a:moveTo>
                <a:cubicBezTo>
                  <a:pt x="20039" y="17292"/>
                  <a:pt x="20693" y="17305"/>
                  <a:pt x="21229" y="17327"/>
                </a:cubicBezTo>
                <a:lnTo>
                  <a:pt x="16191" y="19388"/>
                </a:lnTo>
                <a:lnTo>
                  <a:pt x="15484" y="19678"/>
                </a:lnTo>
                <a:lnTo>
                  <a:pt x="6116" y="19678"/>
                </a:lnTo>
                <a:lnTo>
                  <a:pt x="5409" y="19388"/>
                </a:lnTo>
                <a:lnTo>
                  <a:pt x="371" y="17327"/>
                </a:lnTo>
                <a:cubicBezTo>
                  <a:pt x="907" y="17305"/>
                  <a:pt x="1562" y="17292"/>
                  <a:pt x="2298" y="17292"/>
                </a:cubicBezTo>
                <a:cubicBezTo>
                  <a:pt x="3518" y="17292"/>
                  <a:pt x="4669" y="17331"/>
                  <a:pt x="5303" y="17396"/>
                </a:cubicBezTo>
                <a:lnTo>
                  <a:pt x="6558" y="17525"/>
                </a:lnTo>
                <a:lnTo>
                  <a:pt x="7795" y="17396"/>
                </a:lnTo>
                <a:cubicBezTo>
                  <a:pt x="8430" y="17331"/>
                  <a:pt x="9580" y="17292"/>
                  <a:pt x="10800" y="17292"/>
                </a:cubicBezTo>
                <a:cubicBezTo>
                  <a:pt x="12019" y="17292"/>
                  <a:pt x="13171" y="17331"/>
                  <a:pt x="13805" y="17396"/>
                </a:cubicBezTo>
                <a:lnTo>
                  <a:pt x="15042" y="17525"/>
                </a:lnTo>
                <a:lnTo>
                  <a:pt x="16297" y="17396"/>
                </a:lnTo>
                <a:cubicBezTo>
                  <a:pt x="16932" y="17331"/>
                  <a:pt x="18083" y="17292"/>
                  <a:pt x="19302" y="17292"/>
                </a:cubicBezTo>
                <a:close/>
                <a:moveTo>
                  <a:pt x="14706" y="20002"/>
                </a:moveTo>
                <a:lnTo>
                  <a:pt x="10800" y="21600"/>
                </a:lnTo>
                <a:lnTo>
                  <a:pt x="6894" y="20002"/>
                </a:lnTo>
                <a:lnTo>
                  <a:pt x="14706" y="20002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adroTexto 6"/>
          <p:cNvSpPr txBox="1"/>
          <p:nvPr/>
        </p:nvSpPr>
        <p:spPr>
          <a:xfrm>
            <a:off x="2198088" y="374600"/>
            <a:ext cx="7233157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0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Elaboración de productos de investigación </a:t>
            </a:r>
          </a:p>
        </p:txBody>
      </p:sp>
      <p:sp>
        <p:nvSpPr>
          <p:cNvPr id="258" name="CuadroTexto 6"/>
          <p:cNvSpPr txBox="1"/>
          <p:nvPr/>
        </p:nvSpPr>
        <p:spPr>
          <a:xfrm>
            <a:off x="3272063" y="2202180"/>
            <a:ext cx="6308291" cy="245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434473" indent="-434473" algn="just">
              <a:buSzPct val="100000"/>
              <a:buAutoNum type="alphaUcPeriod"/>
              <a:defRPr sz="26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t>Artículos publicables.</a:t>
            </a:r>
          </a:p>
          <a:p>
            <a:pPr marL="434473" indent="-434473" algn="just">
              <a:buSzPct val="100000"/>
              <a:buAutoNum type="alphaUcPeriod"/>
              <a:defRPr sz="26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t>Material de corte audiovisual (Podcast, videos cortos, etc.).</a:t>
            </a:r>
          </a:p>
          <a:p>
            <a:pPr marL="434473" indent="-434473" algn="just">
              <a:buSzPct val="100000"/>
              <a:buAutoNum type="alphaUcPeriod"/>
              <a:defRPr sz="26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t>Elaboración de ponencias para congresos nacionales.</a:t>
            </a:r>
          </a:p>
          <a:p>
            <a:pPr marL="434473" indent="-434473" algn="just">
              <a:buSzPct val="100000"/>
              <a:buAutoNum type="alphaUcPeriod"/>
              <a:defRPr sz="26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t>Infografias y boletines de divulgación.</a:t>
            </a:r>
          </a:p>
        </p:txBody>
      </p:sp>
      <p:sp>
        <p:nvSpPr>
          <p:cNvPr id="259" name="Book"/>
          <p:cNvSpPr/>
          <p:nvPr/>
        </p:nvSpPr>
        <p:spPr>
          <a:xfrm>
            <a:off x="527456" y="1560045"/>
            <a:ext cx="2080437" cy="1688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703"/>
                </a:lnTo>
                <a:lnTo>
                  <a:pt x="0" y="17407"/>
                </a:lnTo>
                <a:cubicBezTo>
                  <a:pt x="7892" y="17407"/>
                  <a:pt x="10521" y="21600"/>
                  <a:pt x="10521" y="21600"/>
                </a:cubicBezTo>
                <a:lnTo>
                  <a:pt x="10521" y="13417"/>
                </a:lnTo>
                <a:lnTo>
                  <a:pt x="10521" y="5233"/>
                </a:lnTo>
                <a:cubicBezTo>
                  <a:pt x="10521" y="5233"/>
                  <a:pt x="7892" y="0"/>
                  <a:pt x="0" y="0"/>
                </a:cubicBezTo>
                <a:close/>
                <a:moveTo>
                  <a:pt x="21600" y="0"/>
                </a:moveTo>
                <a:cubicBezTo>
                  <a:pt x="13708" y="0"/>
                  <a:pt x="11079" y="5233"/>
                  <a:pt x="11079" y="5233"/>
                </a:cubicBezTo>
                <a:lnTo>
                  <a:pt x="11079" y="13417"/>
                </a:lnTo>
                <a:lnTo>
                  <a:pt x="11079" y="21600"/>
                </a:lnTo>
                <a:cubicBezTo>
                  <a:pt x="11079" y="21600"/>
                  <a:pt x="13708" y="17407"/>
                  <a:pt x="21600" y="17407"/>
                </a:cubicBezTo>
                <a:lnTo>
                  <a:pt x="21600" y="8703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0" name="Microphone"/>
          <p:cNvSpPr/>
          <p:nvPr/>
        </p:nvSpPr>
        <p:spPr>
          <a:xfrm>
            <a:off x="9917075" y="1222919"/>
            <a:ext cx="773406" cy="1470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1" name="Chart Document"/>
          <p:cNvSpPr/>
          <p:nvPr/>
        </p:nvSpPr>
        <p:spPr>
          <a:xfrm>
            <a:off x="5466719" y="4832578"/>
            <a:ext cx="1258563" cy="1629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3" y="21600"/>
                  <a:pt x="21599" y="21528"/>
                  <a:pt x="21599" y="21438"/>
                </a:cubicBezTo>
                <a:lnTo>
                  <a:pt x="21599" y="5895"/>
                </a:lnTo>
                <a:cubicBezTo>
                  <a:pt x="21600" y="5863"/>
                  <a:pt x="21565" y="5837"/>
                  <a:pt x="21524" y="5837"/>
                </a:cubicBezTo>
                <a:lnTo>
                  <a:pt x="14256" y="5837"/>
                </a:lnTo>
                <a:cubicBezTo>
                  <a:pt x="14139" y="5837"/>
                  <a:pt x="14043" y="5765"/>
                  <a:pt x="14043" y="5674"/>
                </a:cubicBezTo>
                <a:lnTo>
                  <a:pt x="14043" y="58"/>
                </a:lnTo>
                <a:cubicBezTo>
                  <a:pt x="14043" y="26"/>
                  <a:pt x="14009" y="0"/>
                  <a:pt x="13968" y="0"/>
                </a:cubicBezTo>
                <a:lnTo>
                  <a:pt x="213" y="0"/>
                </a:lnTo>
                <a:close/>
                <a:moveTo>
                  <a:pt x="15017" y="86"/>
                </a:moveTo>
                <a:cubicBezTo>
                  <a:pt x="14991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7" y="5120"/>
                  <a:pt x="15184" y="5120"/>
                </a:cubicBezTo>
                <a:lnTo>
                  <a:pt x="21418" y="5120"/>
                </a:lnTo>
                <a:cubicBezTo>
                  <a:pt x="21485" y="5120"/>
                  <a:pt x="21518" y="5058"/>
                  <a:pt x="21471" y="5021"/>
                </a:cubicBezTo>
                <a:lnTo>
                  <a:pt x="15100" y="99"/>
                </a:lnTo>
                <a:cubicBezTo>
                  <a:pt x="15076" y="81"/>
                  <a:pt x="15044" y="77"/>
                  <a:pt x="15017" y="86"/>
                </a:cubicBezTo>
                <a:close/>
                <a:moveTo>
                  <a:pt x="9656" y="7345"/>
                </a:moveTo>
                <a:lnTo>
                  <a:pt x="11938" y="7345"/>
                </a:lnTo>
                <a:cubicBezTo>
                  <a:pt x="11983" y="7345"/>
                  <a:pt x="12018" y="7374"/>
                  <a:pt x="12018" y="7408"/>
                </a:cubicBezTo>
                <a:lnTo>
                  <a:pt x="12018" y="15086"/>
                </a:lnTo>
                <a:cubicBezTo>
                  <a:pt x="12018" y="15120"/>
                  <a:pt x="11983" y="15149"/>
                  <a:pt x="11938" y="15149"/>
                </a:cubicBezTo>
                <a:lnTo>
                  <a:pt x="9656" y="15149"/>
                </a:lnTo>
                <a:cubicBezTo>
                  <a:pt x="9611" y="15149"/>
                  <a:pt x="9574" y="15120"/>
                  <a:pt x="9574" y="15086"/>
                </a:cubicBezTo>
                <a:lnTo>
                  <a:pt x="9574" y="7408"/>
                </a:lnTo>
                <a:cubicBezTo>
                  <a:pt x="9574" y="7374"/>
                  <a:pt x="9611" y="7345"/>
                  <a:pt x="9656" y="7345"/>
                </a:cubicBezTo>
                <a:close/>
                <a:moveTo>
                  <a:pt x="13164" y="9590"/>
                </a:moveTo>
                <a:lnTo>
                  <a:pt x="15445" y="9590"/>
                </a:lnTo>
                <a:cubicBezTo>
                  <a:pt x="15490" y="9590"/>
                  <a:pt x="15527" y="9617"/>
                  <a:pt x="15527" y="9652"/>
                </a:cubicBezTo>
                <a:lnTo>
                  <a:pt x="15527" y="15088"/>
                </a:lnTo>
                <a:cubicBezTo>
                  <a:pt x="15527" y="15122"/>
                  <a:pt x="15490" y="15149"/>
                  <a:pt x="15445" y="15149"/>
                </a:cubicBezTo>
                <a:lnTo>
                  <a:pt x="13164" y="15149"/>
                </a:lnTo>
                <a:cubicBezTo>
                  <a:pt x="13119" y="15149"/>
                  <a:pt x="13084" y="15122"/>
                  <a:pt x="13084" y="15088"/>
                </a:cubicBezTo>
                <a:lnTo>
                  <a:pt x="13084" y="9652"/>
                </a:lnTo>
                <a:cubicBezTo>
                  <a:pt x="13084" y="9617"/>
                  <a:pt x="13119" y="9590"/>
                  <a:pt x="13164" y="9590"/>
                </a:cubicBezTo>
                <a:close/>
                <a:moveTo>
                  <a:pt x="6147" y="11440"/>
                </a:moveTo>
                <a:lnTo>
                  <a:pt x="8428" y="11440"/>
                </a:lnTo>
                <a:cubicBezTo>
                  <a:pt x="8473" y="11440"/>
                  <a:pt x="8511" y="11467"/>
                  <a:pt x="8511" y="11502"/>
                </a:cubicBezTo>
                <a:lnTo>
                  <a:pt x="8511" y="15086"/>
                </a:lnTo>
                <a:cubicBezTo>
                  <a:pt x="8511" y="15120"/>
                  <a:pt x="8473" y="15149"/>
                  <a:pt x="8428" y="15149"/>
                </a:cubicBezTo>
                <a:lnTo>
                  <a:pt x="6147" y="15149"/>
                </a:lnTo>
                <a:cubicBezTo>
                  <a:pt x="6102" y="15149"/>
                  <a:pt x="6067" y="15120"/>
                  <a:pt x="6067" y="15086"/>
                </a:cubicBezTo>
                <a:lnTo>
                  <a:pt x="6067" y="11502"/>
                </a:lnTo>
                <a:cubicBezTo>
                  <a:pt x="6067" y="11467"/>
                  <a:pt x="6102" y="11440"/>
                  <a:pt x="6147" y="11440"/>
                </a:cubicBezTo>
                <a:close/>
                <a:moveTo>
                  <a:pt x="3933" y="15866"/>
                </a:moveTo>
                <a:lnTo>
                  <a:pt x="17662" y="15866"/>
                </a:lnTo>
                <a:cubicBezTo>
                  <a:pt x="17707" y="15866"/>
                  <a:pt x="17742" y="15895"/>
                  <a:pt x="17742" y="15929"/>
                </a:cubicBezTo>
                <a:lnTo>
                  <a:pt x="17746" y="16878"/>
                </a:lnTo>
                <a:cubicBezTo>
                  <a:pt x="17746" y="16913"/>
                  <a:pt x="17709" y="16941"/>
                  <a:pt x="17664" y="16941"/>
                </a:cubicBezTo>
                <a:lnTo>
                  <a:pt x="3935" y="16941"/>
                </a:lnTo>
                <a:cubicBezTo>
                  <a:pt x="3890" y="16941"/>
                  <a:pt x="3853" y="16912"/>
                  <a:pt x="3853" y="16878"/>
                </a:cubicBezTo>
                <a:lnTo>
                  <a:pt x="3850" y="15929"/>
                </a:lnTo>
                <a:cubicBezTo>
                  <a:pt x="3850" y="15895"/>
                  <a:pt x="3888" y="15866"/>
                  <a:pt x="3933" y="15866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adroTexto 6"/>
          <p:cNvSpPr txBox="1"/>
          <p:nvPr/>
        </p:nvSpPr>
        <p:spPr>
          <a:xfrm>
            <a:off x="2198088" y="374600"/>
            <a:ext cx="7233157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3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Entregables y avances a corto y mediano plazo</a:t>
            </a:r>
          </a:p>
        </p:txBody>
      </p:sp>
      <p:graphicFrame>
        <p:nvGraphicFramePr>
          <p:cNvPr id="264" name="Tabla 1"/>
          <p:cNvGraphicFramePr/>
          <p:nvPr>
            <p:extLst>
              <p:ext uri="{D42A27DB-BD31-4B8C-83A1-F6EECF244321}">
                <p14:modId xmlns:p14="http://schemas.microsoft.com/office/powerpoint/2010/main" val="655641868"/>
              </p:ext>
            </p:extLst>
          </p:nvPr>
        </p:nvGraphicFramePr>
        <p:xfrm>
          <a:off x="807281" y="1627948"/>
          <a:ext cx="10577436" cy="492209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644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4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4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148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sz="2400" b="1" noProof="0" dirty="0">
                          <a:solidFill>
                            <a:srgbClr val="FFFFFF"/>
                          </a:solidFill>
                        </a:rPr>
                        <a:t>Actividad </a:t>
                      </a:r>
                    </a:p>
                  </a:txBody>
                  <a:tcPr marL="0" marR="0" marT="0" marB="0" horzOverflow="overflow">
                    <a:solidFill>
                      <a:srgbClr val="FF40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sz="2400" b="1" noProof="0" dirty="0">
                          <a:solidFill>
                            <a:srgbClr val="FFFFFF"/>
                          </a:solidFill>
                        </a:rPr>
                        <a:t>Plazo</a:t>
                      </a:r>
                    </a:p>
                  </a:txBody>
                  <a:tcPr marL="0" marR="0" marT="0" marB="0" horzOverflow="overflow">
                    <a:solidFill>
                      <a:srgbClr val="FF40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sz="2400" b="1" noProof="0" dirty="0">
                          <a:solidFill>
                            <a:srgbClr val="FFFFFF"/>
                          </a:solidFill>
                        </a:rPr>
                        <a:t>Indicador </a:t>
                      </a:r>
                    </a:p>
                  </a:txBody>
                  <a:tcPr marL="0" marR="0" marT="0" marB="0" horzOverflow="overflow">
                    <a:solidFill>
                      <a:srgbClr val="FF40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sz="2400" b="1" noProof="0" dirty="0">
                          <a:solidFill>
                            <a:srgbClr val="FFFFFF"/>
                          </a:solidFill>
                        </a:rPr>
                        <a:t>Fuente de verificación </a:t>
                      </a:r>
                    </a:p>
                  </a:txBody>
                  <a:tcPr marL="0" marR="0" marT="0" marB="0" horzOverflow="overflow">
                    <a:solidFill>
                      <a:srgbClr val="FF40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7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b="0" noProof="0" dirty="0"/>
                        <a:t>Desarrollo de competencias investigativas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b="0" noProof="0" dirty="0"/>
                        <a:t>Marzo - Agosto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b="0" noProof="0" dirty="0"/>
                        <a:t>Número de personas cualificadas en competencias investigativas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b="0" noProof="0" dirty="0"/>
                        <a:t>Certificados entregados 
Listados de asistencia diligenciados 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19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b="0" noProof="0" dirty="0"/>
                        <a:t>Elaborar propuestas de investigación en las tres (3) líneas de investigación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b="0" noProof="0" dirty="0"/>
                        <a:t>Mayo - Octubre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b="0" noProof="0" dirty="0"/>
                        <a:t>Número de proyectos de investigación formulados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b="0" noProof="0" dirty="0"/>
                        <a:t>Ficha para la formulación del proyecto diligenciada 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271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b="0" noProof="0" dirty="0"/>
                        <a:t>Elaboración de productos de investigación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b="0" noProof="0" dirty="0"/>
                        <a:t>Septiembre - Diciembre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b="0" noProof="0" dirty="0"/>
                        <a:t>Número de artículos publicables elaborados 
Número de podcast o similares elaborados 
Número ponencias elaboradas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_tradnl" b="0" noProof="0" dirty="0"/>
                        <a:t>Documentos para publicación elaborados
Grabaciones de los podcast o similares 
Certificados de las ponencias presentadas 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adroTexto 6"/>
          <p:cNvSpPr txBox="1"/>
          <p:nvPr/>
        </p:nvSpPr>
        <p:spPr>
          <a:xfrm>
            <a:off x="2198088" y="374600"/>
            <a:ext cx="7233157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Metas para la vigencia 2025</a:t>
            </a:r>
          </a:p>
        </p:txBody>
      </p:sp>
      <p:graphicFrame>
        <p:nvGraphicFramePr>
          <p:cNvPr id="267" name="Tabla 1"/>
          <p:cNvGraphicFramePr/>
          <p:nvPr>
            <p:extLst>
              <p:ext uri="{D42A27DB-BD31-4B8C-83A1-F6EECF244321}">
                <p14:modId xmlns:p14="http://schemas.microsoft.com/office/powerpoint/2010/main" val="1352058585"/>
              </p:ext>
            </p:extLst>
          </p:nvPr>
        </p:nvGraphicFramePr>
        <p:xfrm>
          <a:off x="807282" y="1286734"/>
          <a:ext cx="10577436" cy="492209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644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4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4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1488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b="1" dirty="0" err="1">
                          <a:solidFill>
                            <a:srgbClr val="FFFFFF"/>
                          </a:solidFill>
                        </a:rPr>
                        <a:t>Actividad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solidFill>
                      <a:srgbClr val="FF401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b="1">
                          <a:solidFill>
                            <a:srgbClr val="FFFFFF"/>
                          </a:solidFill>
                        </a:rPr>
                        <a:t>Indicador </a:t>
                      </a:r>
                    </a:p>
                  </a:txBody>
                  <a:tcPr marL="0" marR="0" marT="0" marB="0" anchor="ctr" horzOverflow="overflow">
                    <a:solidFill>
                      <a:srgbClr val="FF40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b="1">
                          <a:solidFill>
                            <a:srgbClr val="FFFFFF"/>
                          </a:solidFill>
                        </a:rPr>
                        <a:t>Meta</a:t>
                      </a:r>
                    </a:p>
                  </a:txBody>
                  <a:tcPr marL="0" marR="0" marT="0" marB="0" anchor="ctr" horzOverflow="overflow">
                    <a:solidFill>
                      <a:srgbClr val="FF40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700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/>
                        <a:t>Desarrollo de competencias investigativas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/>
                        <a:t>Número de personas cualificadas en competencias investigativas 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/>
                        <a:t>30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192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/>
                        <a:t>Elaborar propuestas de investigación en las tres (3) líneas de investigación 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/>
                        <a:t>Número de proyectos de investigación formulados 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/>
                        <a:t>3 ( una por línea)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2714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/>
                        <a:t>Elaboración de productos de investigación 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/>
                        <a:t>Número de artículos publicables elaborados 
Número de podcast o similares elaborados 
Número ponencias elaboradas 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 dirty="0"/>
                        <a:t>2 </a:t>
                      </a:r>
                      <a:r>
                        <a:rPr b="0" dirty="0" err="1"/>
                        <a:t>artículos</a:t>
                      </a:r>
                      <a:r>
                        <a:rPr b="0" dirty="0"/>
                        <a:t> 
6 podcast o </a:t>
                      </a:r>
                      <a:r>
                        <a:rPr b="0" dirty="0" err="1"/>
                        <a:t>similares</a:t>
                      </a:r>
                      <a:r>
                        <a:rPr b="0" dirty="0"/>
                        <a:t> 
3 </a:t>
                      </a:r>
                      <a:r>
                        <a:rPr b="0" dirty="0" err="1"/>
                        <a:t>ponencias</a:t>
                      </a:r>
                      <a:r>
                        <a:rPr b="0" dirty="0"/>
                        <a:t> 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4505"/>
            <a:ext cx="2616685" cy="5903496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CuadroTexto 2"/>
          <p:cNvSpPr txBox="1"/>
          <p:nvPr/>
        </p:nvSpPr>
        <p:spPr>
          <a:xfrm>
            <a:off x="3093717" y="985825"/>
            <a:ext cx="7461775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Objetivos</a:t>
            </a:r>
          </a:p>
        </p:txBody>
      </p:sp>
      <p:sp>
        <p:nvSpPr>
          <p:cNvPr id="100" name="CuadroTexto 2"/>
          <p:cNvSpPr txBox="1"/>
          <p:nvPr/>
        </p:nvSpPr>
        <p:spPr>
          <a:xfrm>
            <a:off x="3318307" y="1887414"/>
            <a:ext cx="7705026" cy="303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just">
              <a:buClr>
                <a:srgbClr val="003870"/>
              </a:buClr>
              <a:buSzPct val="100000"/>
              <a:buAutoNum type="arabicPeriod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Exponer</a:t>
            </a:r>
            <a:r>
              <a:rPr dirty="0"/>
              <a:t>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avances</a:t>
            </a:r>
            <a:r>
              <a:rPr dirty="0"/>
              <a:t> y </a:t>
            </a:r>
            <a:r>
              <a:rPr dirty="0" err="1"/>
              <a:t>logros</a:t>
            </a:r>
            <a:r>
              <a:rPr dirty="0"/>
              <a:t> del </a:t>
            </a:r>
            <a:r>
              <a:rPr dirty="0" err="1"/>
              <a:t>Semillero</a:t>
            </a:r>
            <a:r>
              <a:rPr dirty="0"/>
              <a:t> de </a:t>
            </a:r>
            <a:r>
              <a:rPr dirty="0" err="1"/>
              <a:t>Investigación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prevención</a:t>
            </a:r>
            <a:r>
              <a:rPr dirty="0"/>
              <a:t>, </a:t>
            </a:r>
            <a:r>
              <a:rPr dirty="0" err="1"/>
              <a:t>seguridad</a:t>
            </a:r>
            <a:r>
              <a:rPr dirty="0"/>
              <a:t> y </a:t>
            </a:r>
            <a:r>
              <a:rPr dirty="0" err="1"/>
              <a:t>protección</a:t>
            </a:r>
            <a:r>
              <a:rPr lang="es-ES" dirty="0"/>
              <a:t>.</a:t>
            </a:r>
            <a:endParaRPr dirty="0"/>
          </a:p>
          <a:p>
            <a:pPr marL="457200" indent="-457200" algn="just">
              <a:buClr>
                <a:srgbClr val="44546A"/>
              </a:buClr>
              <a:buSzPct val="100000"/>
              <a:buAutoNum type="arabicPeriod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endParaRPr dirty="0"/>
          </a:p>
          <a:p>
            <a:pPr marL="457200" indent="-457200" algn="just">
              <a:buClr>
                <a:srgbClr val="44546A"/>
              </a:buClr>
              <a:buSzPct val="100000"/>
              <a:buAutoNum type="arabicPeriod" startAt="2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Definir</a:t>
            </a:r>
            <a:r>
              <a:rPr dirty="0"/>
              <a:t>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objetivos</a:t>
            </a:r>
            <a:r>
              <a:rPr dirty="0"/>
              <a:t> </a:t>
            </a:r>
            <a:r>
              <a:rPr dirty="0" err="1"/>
              <a:t>estratégicos</a:t>
            </a:r>
            <a:r>
              <a:rPr dirty="0"/>
              <a:t> y </a:t>
            </a:r>
            <a:r>
              <a:rPr dirty="0" err="1"/>
              <a:t>propósitos</a:t>
            </a:r>
            <a:r>
              <a:rPr dirty="0"/>
              <a:t> del </a:t>
            </a:r>
            <a:r>
              <a:rPr dirty="0" err="1"/>
              <a:t>Semillero</a:t>
            </a:r>
            <a:r>
              <a:rPr dirty="0"/>
              <a:t> de </a:t>
            </a:r>
            <a:r>
              <a:rPr dirty="0" err="1"/>
              <a:t>Investigación</a:t>
            </a:r>
            <a:r>
              <a:rPr lang="es-ES" dirty="0"/>
              <a:t>.</a:t>
            </a:r>
            <a:endParaRPr dirty="0"/>
          </a:p>
          <a:p>
            <a:pPr marL="457200" indent="-457200" algn="just">
              <a:buClr>
                <a:srgbClr val="44546A"/>
              </a:buClr>
              <a:buSzPct val="100000"/>
              <a:buAutoNum type="arabicPeriod" startAt="2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endParaRPr dirty="0"/>
          </a:p>
          <a:p>
            <a:pPr marL="457200" indent="-457200" algn="just">
              <a:buClr>
                <a:srgbClr val="44546A"/>
              </a:buClr>
              <a:buSzPct val="100000"/>
              <a:buAutoNum type="arabicPeriod" startAt="3"/>
              <a:defRPr sz="2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Presentar</a:t>
            </a:r>
            <a:r>
              <a:rPr dirty="0"/>
              <a:t> </a:t>
            </a:r>
            <a:r>
              <a:rPr dirty="0" err="1"/>
              <a:t>los</a:t>
            </a:r>
            <a:r>
              <a:rPr dirty="0"/>
              <a:t> pasos a </a:t>
            </a:r>
            <a:r>
              <a:rPr dirty="0" err="1"/>
              <a:t>seguir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materia</a:t>
            </a:r>
            <a:r>
              <a:rPr dirty="0"/>
              <a:t> de </a:t>
            </a:r>
            <a:r>
              <a:rPr dirty="0" err="1"/>
              <a:t>formación</a:t>
            </a:r>
            <a:r>
              <a:rPr dirty="0"/>
              <a:t> y </a:t>
            </a:r>
            <a:r>
              <a:rPr dirty="0" err="1"/>
              <a:t>generación</a:t>
            </a:r>
            <a:r>
              <a:rPr dirty="0"/>
              <a:t> de </a:t>
            </a:r>
            <a:r>
              <a:rPr dirty="0" err="1"/>
              <a:t>productos</a:t>
            </a:r>
            <a:r>
              <a:rPr dirty="0"/>
              <a:t> </a:t>
            </a:r>
            <a:r>
              <a:rPr dirty="0" err="1"/>
              <a:t>académicos</a:t>
            </a:r>
            <a:r>
              <a:rPr lang="es-ES" dirty="0"/>
              <a:t>.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adroTexto 2"/>
          <p:cNvSpPr txBox="1"/>
          <p:nvPr/>
        </p:nvSpPr>
        <p:spPr>
          <a:xfrm>
            <a:off x="927009" y="2951945"/>
            <a:ext cx="10337980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Contextualización del Semillero de Investigación en prevención, seguridad y protección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adroTexto 6"/>
          <p:cNvSpPr txBox="1"/>
          <p:nvPr/>
        </p:nvSpPr>
        <p:spPr>
          <a:xfrm>
            <a:off x="3098701" y="1043256"/>
            <a:ext cx="71866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¿Por qué hablar de investigación en la UNP?</a:t>
            </a:r>
          </a:p>
        </p:txBody>
      </p:sp>
      <p:pic>
        <p:nvPicPr>
          <p:cNvPr id="119" name="Imagen 10" descr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064" y="2394953"/>
            <a:ext cx="2610322" cy="2610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258" y="2052926"/>
            <a:ext cx="2963511" cy="9144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3" name="Elipse 11"/>
          <p:cNvGrpSpPr/>
          <p:nvPr/>
        </p:nvGrpSpPr>
        <p:grpSpPr>
          <a:xfrm>
            <a:off x="3485368" y="2281008"/>
            <a:ext cx="710233" cy="705242"/>
            <a:chOff x="-1" y="0"/>
            <a:chExt cx="710232" cy="705240"/>
          </a:xfrm>
        </p:grpSpPr>
        <p:sp>
          <p:nvSpPr>
            <p:cNvPr id="121" name="Circle"/>
            <p:cNvSpPr/>
            <p:nvPr/>
          </p:nvSpPr>
          <p:spPr>
            <a:xfrm>
              <a:off x="-1" y="0"/>
              <a:ext cx="710232" cy="705240"/>
            </a:xfrm>
            <a:prstGeom prst="ellipse">
              <a:avLst/>
            </a:prstGeom>
            <a:solidFill>
              <a:srgbClr val="C00000"/>
            </a:solidFill>
            <a:ln w="12700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" name="1"/>
            <p:cNvSpPr txBox="1"/>
            <p:nvPr/>
          </p:nvSpPr>
          <p:spPr>
            <a:xfrm>
              <a:off x="156080" y="156385"/>
              <a:ext cx="398069" cy="3924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124" name="Conector: angular 13"/>
          <p:cNvSpPr/>
          <p:nvPr/>
        </p:nvSpPr>
        <p:spPr>
          <a:xfrm>
            <a:off x="4508038" y="2933225"/>
            <a:ext cx="529197" cy="274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25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571" y="3254295"/>
            <a:ext cx="512135" cy="542675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CuadroTexto 2"/>
          <p:cNvSpPr txBox="1"/>
          <p:nvPr/>
        </p:nvSpPr>
        <p:spPr>
          <a:xfrm>
            <a:off x="5758040" y="3183770"/>
            <a:ext cx="451975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VI Dimensión – Gestión del conocimiento y la innovación</a:t>
            </a:r>
          </a:p>
        </p:txBody>
      </p:sp>
      <p:sp>
        <p:nvSpPr>
          <p:cNvPr id="127" name="Conector: angular 17"/>
          <p:cNvSpPr/>
          <p:nvPr/>
        </p:nvSpPr>
        <p:spPr>
          <a:xfrm>
            <a:off x="5086324" y="4004371"/>
            <a:ext cx="529197" cy="274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8" name="CuadroTexto 2"/>
          <p:cNvSpPr txBox="1"/>
          <p:nvPr/>
        </p:nvSpPr>
        <p:spPr>
          <a:xfrm>
            <a:off x="5765639" y="4119738"/>
            <a:ext cx="4519757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Política 15 – Gestión del conocimiento y la innovación </a:t>
            </a:r>
          </a:p>
        </p:txBody>
      </p:sp>
      <p:sp>
        <p:nvSpPr>
          <p:cNvPr id="129" name="Conector: angular 19"/>
          <p:cNvSpPr/>
          <p:nvPr/>
        </p:nvSpPr>
        <p:spPr>
          <a:xfrm>
            <a:off x="5913673" y="5005159"/>
            <a:ext cx="529197" cy="274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" name="CuadroTexto 2"/>
          <p:cNvSpPr txBox="1"/>
          <p:nvPr/>
        </p:nvSpPr>
        <p:spPr>
          <a:xfrm>
            <a:off x="6555441" y="5069980"/>
            <a:ext cx="372235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Eje 1 – Generación y producción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adroTexto 6"/>
          <p:cNvSpPr txBox="1"/>
          <p:nvPr/>
        </p:nvSpPr>
        <p:spPr>
          <a:xfrm>
            <a:off x="1489979" y="845682"/>
            <a:ext cx="71866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¿Por qué hablar de investigación en la UNP?</a:t>
            </a:r>
          </a:p>
        </p:txBody>
      </p:sp>
      <p:sp>
        <p:nvSpPr>
          <p:cNvPr id="133" name="CuadroTexto 106"/>
          <p:cNvSpPr txBox="1"/>
          <p:nvPr/>
        </p:nvSpPr>
        <p:spPr>
          <a:xfrm>
            <a:off x="2923834" y="1647556"/>
            <a:ext cx="346823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Resolución 1023 de 2022</a:t>
            </a:r>
          </a:p>
        </p:txBody>
      </p:sp>
      <p:pic>
        <p:nvPicPr>
          <p:cNvPr id="134" name="Imagen 107" descr="Imagen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23" y="2805552"/>
            <a:ext cx="1900311" cy="19003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7" name="Elipse 109"/>
          <p:cNvGrpSpPr/>
          <p:nvPr/>
        </p:nvGrpSpPr>
        <p:grpSpPr>
          <a:xfrm>
            <a:off x="671204" y="1611390"/>
            <a:ext cx="710233" cy="705242"/>
            <a:chOff x="-1" y="0"/>
            <a:chExt cx="710232" cy="705240"/>
          </a:xfrm>
        </p:grpSpPr>
        <p:sp>
          <p:nvSpPr>
            <p:cNvPr id="135" name="Circle"/>
            <p:cNvSpPr/>
            <p:nvPr/>
          </p:nvSpPr>
          <p:spPr>
            <a:xfrm>
              <a:off x="-1" y="0"/>
              <a:ext cx="710232" cy="705240"/>
            </a:xfrm>
            <a:prstGeom prst="ellipse">
              <a:avLst/>
            </a:prstGeom>
            <a:solidFill>
              <a:srgbClr val="C00000"/>
            </a:solidFill>
            <a:ln w="12700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" name="2"/>
            <p:cNvSpPr txBox="1"/>
            <p:nvPr/>
          </p:nvSpPr>
          <p:spPr>
            <a:xfrm>
              <a:off x="156080" y="156385"/>
              <a:ext cx="398069" cy="3924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2</a:t>
              </a:r>
            </a:p>
          </p:txBody>
        </p:sp>
      </p:grpSp>
      <p:pic>
        <p:nvPicPr>
          <p:cNvPr id="138" name="Imagen 121" descr="Imagen 1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829" y="1611390"/>
            <a:ext cx="982182" cy="98218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Conector: angular 122"/>
          <p:cNvSpPr/>
          <p:nvPr/>
        </p:nvSpPr>
        <p:spPr>
          <a:xfrm>
            <a:off x="3042751" y="1986110"/>
            <a:ext cx="529197" cy="274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0" name="CuadroTexto 123"/>
          <p:cNvSpPr txBox="1"/>
          <p:nvPr/>
        </p:nvSpPr>
        <p:spPr>
          <a:xfrm>
            <a:off x="3767206" y="2086461"/>
            <a:ext cx="4599554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Asigna como responsable de alta dirección de la política de Gestión del conocimiento a la Subdirección de Talento Humano</a:t>
            </a:r>
          </a:p>
        </p:txBody>
      </p:sp>
      <p:sp>
        <p:nvSpPr>
          <p:cNvPr id="141" name="CuadroTexto 129"/>
          <p:cNvSpPr txBox="1"/>
          <p:nvPr/>
        </p:nvSpPr>
        <p:spPr>
          <a:xfrm>
            <a:off x="2923834" y="5056482"/>
            <a:ext cx="346823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Resolución 0091 de 2025</a:t>
            </a:r>
          </a:p>
        </p:txBody>
      </p:sp>
      <p:grpSp>
        <p:nvGrpSpPr>
          <p:cNvPr id="144" name="Elipse 130"/>
          <p:cNvGrpSpPr/>
          <p:nvPr/>
        </p:nvGrpSpPr>
        <p:grpSpPr>
          <a:xfrm>
            <a:off x="671204" y="5020316"/>
            <a:ext cx="710233" cy="705242"/>
            <a:chOff x="-1" y="0"/>
            <a:chExt cx="710232" cy="705240"/>
          </a:xfrm>
        </p:grpSpPr>
        <p:sp>
          <p:nvSpPr>
            <p:cNvPr id="142" name="Circle"/>
            <p:cNvSpPr/>
            <p:nvPr/>
          </p:nvSpPr>
          <p:spPr>
            <a:xfrm>
              <a:off x="-1" y="0"/>
              <a:ext cx="710232" cy="705240"/>
            </a:xfrm>
            <a:prstGeom prst="ellipse">
              <a:avLst/>
            </a:prstGeom>
            <a:solidFill>
              <a:srgbClr val="C00000"/>
            </a:solidFill>
            <a:ln w="12700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3" name="4"/>
            <p:cNvSpPr txBox="1"/>
            <p:nvPr/>
          </p:nvSpPr>
          <p:spPr>
            <a:xfrm>
              <a:off x="156080" y="156385"/>
              <a:ext cx="398069" cy="3924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4</a:t>
              </a:r>
            </a:p>
          </p:txBody>
        </p:sp>
      </p:grpSp>
      <p:pic>
        <p:nvPicPr>
          <p:cNvPr id="145" name="Imagen 131" descr="Imagen 1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829" y="5020316"/>
            <a:ext cx="982182" cy="98218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Conector: angular 132"/>
          <p:cNvSpPr/>
          <p:nvPr/>
        </p:nvSpPr>
        <p:spPr>
          <a:xfrm>
            <a:off x="3042751" y="5395036"/>
            <a:ext cx="529197" cy="274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7" name="CuadroTexto 133"/>
          <p:cNvSpPr txBox="1"/>
          <p:nvPr/>
        </p:nvSpPr>
        <p:spPr>
          <a:xfrm>
            <a:off x="3767206" y="5495387"/>
            <a:ext cx="4599554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Regula los semilleros y el repositorio del conocimiento e investigación en la Unidad Nacional de Protección</a:t>
            </a:r>
          </a:p>
        </p:txBody>
      </p:sp>
      <p:grpSp>
        <p:nvGrpSpPr>
          <p:cNvPr id="150" name="Elipse 134"/>
          <p:cNvGrpSpPr/>
          <p:nvPr/>
        </p:nvGrpSpPr>
        <p:grpSpPr>
          <a:xfrm>
            <a:off x="9954875" y="3386377"/>
            <a:ext cx="710233" cy="705242"/>
            <a:chOff x="-1" y="0"/>
            <a:chExt cx="710232" cy="705240"/>
          </a:xfrm>
        </p:grpSpPr>
        <p:sp>
          <p:nvSpPr>
            <p:cNvPr id="148" name="Circle"/>
            <p:cNvSpPr/>
            <p:nvPr/>
          </p:nvSpPr>
          <p:spPr>
            <a:xfrm>
              <a:off x="-1" y="0"/>
              <a:ext cx="710232" cy="705240"/>
            </a:xfrm>
            <a:prstGeom prst="ellipse">
              <a:avLst/>
            </a:prstGeom>
            <a:solidFill>
              <a:srgbClr val="C00000"/>
            </a:solidFill>
            <a:ln w="12700" cap="flat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" name="3"/>
            <p:cNvSpPr txBox="1"/>
            <p:nvPr/>
          </p:nvSpPr>
          <p:spPr>
            <a:xfrm>
              <a:off x="156080" y="156385"/>
              <a:ext cx="398069" cy="3924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3</a:t>
              </a:r>
            </a:p>
          </p:txBody>
        </p:sp>
      </p:grpSp>
      <p:pic>
        <p:nvPicPr>
          <p:cNvPr id="151" name="Imagen 135" descr="Imagen 1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2393" y="3386377"/>
            <a:ext cx="982182" cy="98218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CuadroTexto 136"/>
          <p:cNvSpPr txBox="1"/>
          <p:nvPr/>
        </p:nvSpPr>
        <p:spPr>
          <a:xfrm>
            <a:off x="5083288" y="3386377"/>
            <a:ext cx="346823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b="1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Resolución 0054 de 2024</a:t>
            </a:r>
          </a:p>
        </p:txBody>
      </p:sp>
      <p:sp>
        <p:nvSpPr>
          <p:cNvPr id="153" name="Conector: angular 138"/>
          <p:cNvSpPr/>
          <p:nvPr/>
        </p:nvSpPr>
        <p:spPr>
          <a:xfrm rot="10800000" flipV="1">
            <a:off x="7769866" y="3780764"/>
            <a:ext cx="598516" cy="214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4" name="CuadroTexto 140"/>
          <p:cNvSpPr txBox="1"/>
          <p:nvPr/>
        </p:nvSpPr>
        <p:spPr>
          <a:xfrm>
            <a:off x="3088470" y="3738996"/>
            <a:ext cx="459955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600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Plataforma estratégica</a:t>
            </a:r>
          </a:p>
        </p:txBody>
      </p:sp>
      <p:sp>
        <p:nvSpPr>
          <p:cNvPr id="155" name="Conector: angular 141"/>
          <p:cNvSpPr/>
          <p:nvPr/>
        </p:nvSpPr>
        <p:spPr>
          <a:xfrm rot="10800000" flipV="1">
            <a:off x="6991240" y="4091616"/>
            <a:ext cx="598516" cy="214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6" name="CuadroTexto 142"/>
          <p:cNvSpPr txBox="1"/>
          <p:nvPr/>
        </p:nvSpPr>
        <p:spPr>
          <a:xfrm>
            <a:off x="4019203" y="4072795"/>
            <a:ext cx="289599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600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Objetivo 1.1: Talento Humano</a:t>
            </a:r>
          </a:p>
        </p:txBody>
      </p:sp>
      <p:sp>
        <p:nvSpPr>
          <p:cNvPr id="157" name="Conector recto 144"/>
          <p:cNvSpPr/>
          <p:nvPr/>
        </p:nvSpPr>
        <p:spPr>
          <a:xfrm flipV="1">
            <a:off x="3973483" y="3281044"/>
            <a:ext cx="1" cy="1130307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" name="CuadroTexto 145"/>
          <p:cNvSpPr txBox="1"/>
          <p:nvPr/>
        </p:nvSpPr>
        <p:spPr>
          <a:xfrm>
            <a:off x="2787122" y="3497989"/>
            <a:ext cx="1009356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4400" b="1"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rPr dirty="0"/>
              <a:t>PEI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adroTexto 2"/>
          <p:cNvSpPr txBox="1"/>
          <p:nvPr/>
        </p:nvSpPr>
        <p:spPr>
          <a:xfrm>
            <a:off x="1917494" y="2123118"/>
            <a:ext cx="2941546" cy="171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6</a:t>
            </a:r>
            <a:r>
              <a:rPr sz="2800" dirty="0">
                <a:solidFill>
                  <a:srgbClr val="003A74"/>
                </a:solidFill>
              </a:rPr>
              <a:t> </a:t>
            </a:r>
            <a:r>
              <a:rPr sz="2400" b="0" dirty="0">
                <a:solidFill>
                  <a:srgbClr val="000000"/>
                </a:solidFill>
              </a:rPr>
              <a:t>Encuentros</a:t>
            </a:r>
          </a:p>
          <a:p>
            <a:pPr marL="914400" lvl="1" indent="-457200">
              <a:buSzPct val="100000"/>
              <a:buFont typeface="Arial"/>
              <a:buChar char="•"/>
              <a:defRPr sz="1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Julio</a:t>
            </a:r>
          </a:p>
          <a:p>
            <a:pPr marL="914400" lvl="1" indent="-457200">
              <a:buSzPct val="100000"/>
              <a:buFont typeface="Arial"/>
              <a:buChar char="•"/>
              <a:defRPr sz="1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Agosto</a:t>
            </a:r>
          </a:p>
          <a:p>
            <a:pPr marL="914400" lvl="1" indent="-457200">
              <a:buSzPct val="100000"/>
              <a:buFont typeface="Arial"/>
              <a:buChar char="•"/>
              <a:defRPr sz="1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Septiembre</a:t>
            </a:r>
            <a:r>
              <a:rPr dirty="0"/>
              <a:t> (2)</a:t>
            </a:r>
          </a:p>
          <a:p>
            <a:pPr marL="914400" lvl="1" indent="-457200">
              <a:buSzPct val="100000"/>
              <a:buFont typeface="Arial"/>
              <a:buChar char="•"/>
              <a:defRPr sz="1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Octubre</a:t>
            </a:r>
            <a:r>
              <a:rPr dirty="0"/>
              <a:t> </a:t>
            </a:r>
          </a:p>
          <a:p>
            <a:pPr marL="914400" lvl="1" indent="-457200">
              <a:buSzPct val="100000"/>
              <a:buFont typeface="Arial"/>
              <a:buChar char="•"/>
              <a:defRPr sz="1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Noviembre</a:t>
            </a:r>
            <a:endParaRPr dirty="0"/>
          </a:p>
        </p:txBody>
      </p:sp>
      <p:sp>
        <p:nvSpPr>
          <p:cNvPr id="161" name="Conector: curvado 7"/>
          <p:cNvSpPr/>
          <p:nvPr/>
        </p:nvSpPr>
        <p:spPr>
          <a:xfrm rot="5400000">
            <a:off x="851296" y="2056142"/>
            <a:ext cx="415252" cy="324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 w="19050">
            <a:solidFill>
              <a:schemeClr val="accent1"/>
            </a:solidFill>
            <a:prstDash val="dash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62" name="CuadroTexto 2"/>
          <p:cNvSpPr txBox="1"/>
          <p:nvPr/>
        </p:nvSpPr>
        <p:spPr>
          <a:xfrm>
            <a:off x="1906685" y="941643"/>
            <a:ext cx="2941546" cy="1069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1</a:t>
            </a:r>
            <a:r>
              <a:rPr sz="2800" dirty="0">
                <a:solidFill>
                  <a:srgbClr val="003A74"/>
                </a:solidFill>
              </a:rPr>
              <a:t> </a:t>
            </a:r>
            <a:r>
              <a:rPr sz="2400" b="0" dirty="0" err="1">
                <a:solidFill>
                  <a:srgbClr val="000000"/>
                </a:solidFill>
              </a:rPr>
              <a:t>Propuesta</a:t>
            </a:r>
            <a:endParaRPr sz="2400" b="0" dirty="0">
              <a:solidFill>
                <a:srgbClr val="000000"/>
              </a:solidFill>
            </a:endParaRPr>
          </a:p>
          <a:p>
            <a:pPr marL="914400" lvl="1" indent="-457200">
              <a:buSzPct val="100000"/>
              <a:buFont typeface="Arial"/>
              <a:buChar char="•"/>
              <a:defRPr sz="1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Subdirección</a:t>
            </a:r>
            <a:r>
              <a:rPr dirty="0"/>
              <a:t> de </a:t>
            </a:r>
            <a:r>
              <a:rPr dirty="0" err="1"/>
              <a:t>Protección</a:t>
            </a:r>
            <a:endParaRPr dirty="0"/>
          </a:p>
        </p:txBody>
      </p:sp>
      <p:sp>
        <p:nvSpPr>
          <p:cNvPr id="163" name="Conector: curvado 9"/>
          <p:cNvSpPr/>
          <p:nvPr/>
        </p:nvSpPr>
        <p:spPr>
          <a:xfrm rot="16200000" flipH="1">
            <a:off x="935726" y="3637441"/>
            <a:ext cx="571327" cy="53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 w="19050">
            <a:solidFill>
              <a:schemeClr val="accent1"/>
            </a:solidFill>
            <a:prstDash val="dash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164" name="Imagen 12" descr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51" y="4261414"/>
            <a:ext cx="1543741" cy="154374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CuadroTexto 2"/>
          <p:cNvSpPr txBox="1"/>
          <p:nvPr/>
        </p:nvSpPr>
        <p:spPr>
          <a:xfrm>
            <a:off x="1906685" y="4062595"/>
            <a:ext cx="5403479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3</a:t>
            </a:r>
            <a:r>
              <a:rPr sz="2800" dirty="0">
                <a:solidFill>
                  <a:srgbClr val="003A74"/>
                </a:solidFill>
              </a:rPr>
              <a:t> </a:t>
            </a:r>
            <a:r>
              <a:rPr sz="2400" b="0" dirty="0" err="1">
                <a:solidFill>
                  <a:srgbClr val="000000"/>
                </a:solidFill>
              </a:rPr>
              <a:t>Líneas</a:t>
            </a:r>
            <a:r>
              <a:rPr sz="2400" b="0" dirty="0">
                <a:solidFill>
                  <a:srgbClr val="000000"/>
                </a:solidFill>
              </a:rPr>
              <a:t> de </a:t>
            </a:r>
            <a:r>
              <a:rPr sz="2400" b="0" dirty="0" err="1">
                <a:solidFill>
                  <a:srgbClr val="000000"/>
                </a:solidFill>
              </a:rPr>
              <a:t>estudio</a:t>
            </a:r>
            <a:endParaRPr sz="2400" b="0" dirty="0">
              <a:solidFill>
                <a:srgbClr val="000000"/>
              </a:solidFill>
            </a:endParaRPr>
          </a:p>
          <a:p>
            <a:pPr marL="914400" lvl="1" indent="-457200">
              <a:buSzPct val="100000"/>
              <a:buFont typeface="Arial"/>
              <a:buChar char="•"/>
              <a:defRPr sz="1400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Prevención</a:t>
            </a:r>
            <a:r>
              <a:rPr dirty="0">
                <a:solidFill>
                  <a:srgbClr val="000000"/>
                </a:solidFill>
              </a:rPr>
              <a:t> </a:t>
            </a:r>
          </a:p>
          <a:p>
            <a:pPr marL="1371600" lvl="2" indent="-457200">
              <a:buSzPct val="100000"/>
              <a:buChar char="✓"/>
              <a:defRPr sz="12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Política </a:t>
            </a:r>
            <a:r>
              <a:rPr dirty="0" err="1"/>
              <a:t>pública</a:t>
            </a:r>
            <a:r>
              <a:rPr dirty="0"/>
              <a:t> de </a:t>
            </a:r>
            <a:r>
              <a:rPr dirty="0" err="1"/>
              <a:t>prevención</a:t>
            </a:r>
            <a:endParaRPr dirty="0"/>
          </a:p>
          <a:p>
            <a:pPr marL="1371600" lvl="2" indent="-457200">
              <a:buSzPct val="100000"/>
              <a:buChar char="✓"/>
              <a:defRPr sz="12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Prevención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marco</a:t>
            </a:r>
            <a:r>
              <a:rPr dirty="0"/>
              <a:t> de los </a:t>
            </a:r>
            <a:r>
              <a:rPr dirty="0" err="1"/>
              <a:t>programas</a:t>
            </a:r>
            <a:endParaRPr dirty="0"/>
          </a:p>
          <a:p>
            <a:pPr marL="914400" lvl="1" indent="-457200">
              <a:buSzPct val="100000"/>
              <a:buFont typeface="Arial"/>
              <a:buChar char="•"/>
              <a:defRPr sz="1400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Seguridad</a:t>
            </a:r>
          </a:p>
          <a:p>
            <a:pPr marL="1371600" lvl="2" indent="-457200">
              <a:buSzPct val="100000"/>
              <a:buChar char="✓"/>
              <a:defRPr sz="12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Ámbito</a:t>
            </a:r>
            <a:r>
              <a:rPr dirty="0"/>
              <a:t> </a:t>
            </a:r>
            <a:r>
              <a:rPr dirty="0" err="1"/>
              <a:t>Psicológico</a:t>
            </a:r>
            <a:r>
              <a:rPr dirty="0"/>
              <a:t> (</a:t>
            </a:r>
            <a:r>
              <a:rPr dirty="0" err="1"/>
              <a:t>Inteligencia</a:t>
            </a:r>
            <a:r>
              <a:rPr dirty="0"/>
              <a:t> </a:t>
            </a:r>
            <a:r>
              <a:rPr dirty="0" err="1"/>
              <a:t>emocional</a:t>
            </a:r>
            <a:r>
              <a:rPr dirty="0"/>
              <a:t>)</a:t>
            </a:r>
          </a:p>
          <a:p>
            <a:pPr marL="1371600" lvl="2" indent="-457200">
              <a:buSzPct val="100000"/>
              <a:buChar char="✓"/>
              <a:defRPr sz="12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Seguridad Nacional</a:t>
            </a:r>
          </a:p>
          <a:p>
            <a:pPr marL="914400" lvl="1" indent="-457200">
              <a:buSzPct val="100000"/>
              <a:buFont typeface="Arial"/>
              <a:buChar char="•"/>
              <a:defRPr sz="1400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Protección</a:t>
            </a:r>
            <a:r>
              <a:rPr dirty="0"/>
              <a:t> </a:t>
            </a:r>
          </a:p>
          <a:p>
            <a:pPr marL="1371600" lvl="2" indent="-457200">
              <a:buSzPct val="100000"/>
              <a:buChar char="✓"/>
              <a:defRPr sz="12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Componente</a:t>
            </a:r>
            <a:r>
              <a:rPr dirty="0"/>
              <a:t> integral del </a:t>
            </a:r>
            <a:r>
              <a:rPr dirty="0" err="1"/>
              <a:t>esquema</a:t>
            </a:r>
            <a:r>
              <a:rPr dirty="0"/>
              <a:t> de </a:t>
            </a:r>
            <a:r>
              <a:rPr dirty="0" err="1"/>
              <a:t>protección</a:t>
            </a:r>
            <a:r>
              <a:rPr dirty="0"/>
              <a:t> </a:t>
            </a:r>
          </a:p>
          <a:p>
            <a:pPr marL="1371600" lvl="2" indent="-457200">
              <a:buSzPct val="100000"/>
              <a:buChar char="✓"/>
              <a:defRPr sz="12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Protección</a:t>
            </a:r>
            <a:r>
              <a:rPr dirty="0"/>
              <a:t> de la </a:t>
            </a:r>
            <a:r>
              <a:rPr dirty="0" err="1"/>
              <a:t>vida</a:t>
            </a:r>
            <a:r>
              <a:rPr dirty="0"/>
              <a:t> </a:t>
            </a:r>
            <a:r>
              <a:rPr dirty="0" err="1"/>
              <a:t>desde</a:t>
            </a:r>
            <a:r>
              <a:rPr dirty="0"/>
              <a:t> </a:t>
            </a:r>
            <a:r>
              <a:rPr dirty="0" err="1"/>
              <a:t>contextos</a:t>
            </a:r>
            <a:r>
              <a:rPr dirty="0"/>
              <a:t> </a:t>
            </a:r>
            <a:r>
              <a:rPr dirty="0" err="1"/>
              <a:t>silenciados</a:t>
            </a:r>
            <a:endParaRPr dirty="0"/>
          </a:p>
        </p:txBody>
      </p:sp>
      <p:sp>
        <p:nvSpPr>
          <p:cNvPr id="166" name="CuadroTexto 2"/>
          <p:cNvSpPr txBox="1"/>
          <p:nvPr/>
        </p:nvSpPr>
        <p:spPr>
          <a:xfrm>
            <a:off x="5217655" y="490053"/>
            <a:ext cx="5403478" cy="277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3600" b="1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43</a:t>
            </a:r>
            <a:r>
              <a:rPr sz="3200" dirty="0">
                <a:solidFill>
                  <a:srgbClr val="003A74"/>
                </a:solidFill>
              </a:rPr>
              <a:t> </a:t>
            </a:r>
            <a:r>
              <a:rPr sz="2400" b="0" dirty="0" err="1">
                <a:solidFill>
                  <a:srgbClr val="000000"/>
                </a:solidFill>
              </a:rPr>
              <a:t>Participantes</a:t>
            </a:r>
            <a:endParaRPr sz="2400" b="0" dirty="0">
              <a:solidFill>
                <a:srgbClr val="000000"/>
              </a:solidFill>
            </a:endParaRPr>
          </a:p>
          <a:p>
            <a:pPr lvl="1" algn="just">
              <a:defRPr sz="2000" b="1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14</a:t>
            </a:r>
            <a:r>
              <a:rPr sz="1600" dirty="0">
                <a:solidFill>
                  <a:srgbClr val="003A74"/>
                </a:solidFill>
              </a:rPr>
              <a:t> </a:t>
            </a:r>
            <a:r>
              <a:rPr sz="1400" b="0" dirty="0" err="1">
                <a:solidFill>
                  <a:srgbClr val="000000"/>
                </a:solidFill>
              </a:rPr>
              <a:t>Subdirección</a:t>
            </a:r>
            <a:r>
              <a:rPr sz="1400" b="0" dirty="0">
                <a:solidFill>
                  <a:srgbClr val="000000"/>
                </a:solidFill>
              </a:rPr>
              <a:t> </a:t>
            </a:r>
            <a:r>
              <a:rPr sz="1400" b="0" dirty="0" err="1">
                <a:solidFill>
                  <a:srgbClr val="000000"/>
                </a:solidFill>
              </a:rPr>
              <a:t>Especializada</a:t>
            </a:r>
            <a:r>
              <a:rPr sz="1400" b="0" dirty="0">
                <a:solidFill>
                  <a:srgbClr val="000000"/>
                </a:solidFill>
              </a:rPr>
              <a:t> de Seguridad y </a:t>
            </a:r>
            <a:r>
              <a:rPr sz="1400" b="0" dirty="0" err="1">
                <a:solidFill>
                  <a:srgbClr val="000000"/>
                </a:solidFill>
              </a:rPr>
              <a:t>Protección</a:t>
            </a:r>
            <a:endParaRPr sz="1400" b="0" dirty="0">
              <a:solidFill>
                <a:srgbClr val="000000"/>
              </a:solidFill>
            </a:endParaRPr>
          </a:p>
          <a:p>
            <a:pPr lvl="1" algn="just">
              <a:defRPr sz="2000" b="1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13</a:t>
            </a:r>
            <a:r>
              <a:rPr sz="1600" dirty="0">
                <a:solidFill>
                  <a:srgbClr val="003A74"/>
                </a:solidFill>
              </a:rPr>
              <a:t> </a:t>
            </a:r>
            <a:r>
              <a:rPr sz="1400" b="0" dirty="0" err="1">
                <a:solidFill>
                  <a:srgbClr val="000000"/>
                </a:solidFill>
              </a:rPr>
              <a:t>Subdirección</a:t>
            </a:r>
            <a:r>
              <a:rPr sz="1400" b="0" dirty="0">
                <a:solidFill>
                  <a:srgbClr val="000000"/>
                </a:solidFill>
              </a:rPr>
              <a:t> de </a:t>
            </a:r>
            <a:r>
              <a:rPr sz="1400" b="0" dirty="0" err="1">
                <a:solidFill>
                  <a:srgbClr val="000000"/>
                </a:solidFill>
              </a:rPr>
              <a:t>Protección</a:t>
            </a:r>
            <a:endParaRPr sz="1400" b="0" dirty="0">
              <a:solidFill>
                <a:srgbClr val="000000"/>
              </a:solidFill>
            </a:endParaRPr>
          </a:p>
          <a:p>
            <a:pPr lvl="1" algn="just">
              <a:defRPr sz="2000" b="1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7</a:t>
            </a:r>
            <a:r>
              <a:rPr sz="1600" dirty="0">
                <a:solidFill>
                  <a:srgbClr val="003A74"/>
                </a:solidFill>
              </a:rPr>
              <a:t>   </a:t>
            </a:r>
            <a:r>
              <a:rPr sz="1400" b="0" dirty="0" err="1">
                <a:solidFill>
                  <a:srgbClr val="000000"/>
                </a:solidFill>
              </a:rPr>
              <a:t>Subdirección</a:t>
            </a:r>
            <a:r>
              <a:rPr sz="1400" b="0" dirty="0">
                <a:solidFill>
                  <a:srgbClr val="000000"/>
                </a:solidFill>
              </a:rPr>
              <a:t> de Talento Humano</a:t>
            </a:r>
          </a:p>
          <a:p>
            <a:pPr lvl="1" algn="just">
              <a:defRPr sz="2000" b="1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6</a:t>
            </a:r>
            <a:r>
              <a:rPr sz="1600" dirty="0">
                <a:solidFill>
                  <a:srgbClr val="003A74"/>
                </a:solidFill>
              </a:rPr>
              <a:t>   </a:t>
            </a:r>
            <a:r>
              <a:rPr sz="1400" b="0" dirty="0" err="1">
                <a:solidFill>
                  <a:srgbClr val="000000"/>
                </a:solidFill>
              </a:rPr>
              <a:t>Subdirección</a:t>
            </a:r>
            <a:r>
              <a:rPr sz="1400" b="0" dirty="0">
                <a:solidFill>
                  <a:srgbClr val="000000"/>
                </a:solidFill>
              </a:rPr>
              <a:t> de </a:t>
            </a:r>
            <a:r>
              <a:rPr sz="1400" b="0" dirty="0" err="1">
                <a:solidFill>
                  <a:srgbClr val="000000"/>
                </a:solidFill>
              </a:rPr>
              <a:t>Evaluación</a:t>
            </a:r>
            <a:r>
              <a:rPr sz="1400" b="0" dirty="0">
                <a:solidFill>
                  <a:srgbClr val="000000"/>
                </a:solidFill>
              </a:rPr>
              <a:t> del </a:t>
            </a:r>
            <a:r>
              <a:rPr sz="1400" b="0" dirty="0" err="1">
                <a:solidFill>
                  <a:srgbClr val="000000"/>
                </a:solidFill>
              </a:rPr>
              <a:t>Riesgo</a:t>
            </a:r>
            <a:endParaRPr sz="1400" b="0" dirty="0">
              <a:solidFill>
                <a:srgbClr val="000000"/>
              </a:solidFill>
            </a:endParaRPr>
          </a:p>
          <a:p>
            <a:pPr lvl="1" algn="just">
              <a:defRPr sz="2000" b="1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1</a:t>
            </a:r>
            <a:r>
              <a:rPr sz="1600" dirty="0">
                <a:solidFill>
                  <a:srgbClr val="003A74"/>
                </a:solidFill>
              </a:rPr>
              <a:t>   </a:t>
            </a:r>
            <a:r>
              <a:rPr sz="1400" b="0" dirty="0" err="1">
                <a:solidFill>
                  <a:srgbClr val="000000"/>
                </a:solidFill>
              </a:rPr>
              <a:t>Dirección</a:t>
            </a:r>
            <a:r>
              <a:rPr sz="1400" b="0" dirty="0">
                <a:solidFill>
                  <a:srgbClr val="000000"/>
                </a:solidFill>
              </a:rPr>
              <a:t> General</a:t>
            </a:r>
          </a:p>
          <a:p>
            <a:pPr lvl="1" algn="just">
              <a:defRPr sz="2000" b="1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1</a:t>
            </a:r>
            <a:r>
              <a:rPr sz="1600" dirty="0">
                <a:solidFill>
                  <a:srgbClr val="003A74"/>
                </a:solidFill>
              </a:rPr>
              <a:t>   </a:t>
            </a:r>
            <a:r>
              <a:rPr sz="1400" b="0" dirty="0" err="1">
                <a:solidFill>
                  <a:srgbClr val="000000"/>
                </a:solidFill>
              </a:rPr>
              <a:t>Oficina</a:t>
            </a:r>
            <a:r>
              <a:rPr sz="1400" b="0" dirty="0">
                <a:solidFill>
                  <a:srgbClr val="000000"/>
                </a:solidFill>
              </a:rPr>
              <a:t> </a:t>
            </a:r>
            <a:r>
              <a:rPr sz="1400" b="0" dirty="0" err="1">
                <a:solidFill>
                  <a:srgbClr val="000000"/>
                </a:solidFill>
              </a:rPr>
              <a:t>Asesora</a:t>
            </a:r>
            <a:r>
              <a:rPr sz="1400" b="0" dirty="0">
                <a:solidFill>
                  <a:srgbClr val="000000"/>
                </a:solidFill>
              </a:rPr>
              <a:t> de </a:t>
            </a:r>
            <a:r>
              <a:rPr sz="1400" b="0" dirty="0" err="1">
                <a:solidFill>
                  <a:srgbClr val="000000"/>
                </a:solidFill>
              </a:rPr>
              <a:t>Planeación</a:t>
            </a:r>
            <a:r>
              <a:rPr sz="1400" b="0" dirty="0">
                <a:solidFill>
                  <a:srgbClr val="000000"/>
                </a:solidFill>
              </a:rPr>
              <a:t> e </a:t>
            </a:r>
            <a:r>
              <a:rPr sz="1400" b="0" dirty="0" err="1">
                <a:solidFill>
                  <a:srgbClr val="000000"/>
                </a:solidFill>
              </a:rPr>
              <a:t>Información</a:t>
            </a:r>
            <a:endParaRPr sz="1400" b="0" dirty="0">
              <a:solidFill>
                <a:srgbClr val="000000"/>
              </a:solidFill>
            </a:endParaRPr>
          </a:p>
          <a:p>
            <a:pPr lvl="1" algn="just">
              <a:defRPr sz="2000" b="1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1</a:t>
            </a:r>
            <a:r>
              <a:rPr sz="1600" dirty="0">
                <a:solidFill>
                  <a:srgbClr val="003A74"/>
                </a:solidFill>
              </a:rPr>
              <a:t>   </a:t>
            </a:r>
            <a:r>
              <a:rPr sz="1400" b="0" dirty="0" err="1">
                <a:solidFill>
                  <a:srgbClr val="000000"/>
                </a:solidFill>
              </a:rPr>
              <a:t>Oficina</a:t>
            </a:r>
            <a:r>
              <a:rPr sz="1400" b="0" dirty="0">
                <a:solidFill>
                  <a:srgbClr val="000000"/>
                </a:solidFill>
              </a:rPr>
              <a:t> </a:t>
            </a:r>
            <a:r>
              <a:rPr sz="1400" b="0" dirty="0" err="1">
                <a:solidFill>
                  <a:srgbClr val="000000"/>
                </a:solidFill>
              </a:rPr>
              <a:t>Asesora</a:t>
            </a:r>
            <a:r>
              <a:rPr sz="1400" b="0" dirty="0">
                <a:solidFill>
                  <a:srgbClr val="000000"/>
                </a:solidFill>
              </a:rPr>
              <a:t> </a:t>
            </a:r>
            <a:r>
              <a:rPr sz="1400" b="0" dirty="0" err="1">
                <a:solidFill>
                  <a:srgbClr val="000000"/>
                </a:solidFill>
              </a:rPr>
              <a:t>Jurídica</a:t>
            </a:r>
            <a:endParaRPr sz="1400" b="0" dirty="0">
              <a:solidFill>
                <a:srgbClr val="000000"/>
              </a:solidFill>
            </a:endParaRPr>
          </a:p>
        </p:txBody>
      </p:sp>
      <p:sp>
        <p:nvSpPr>
          <p:cNvPr id="168" name="CuadroTexto 6"/>
          <p:cNvSpPr txBox="1"/>
          <p:nvPr/>
        </p:nvSpPr>
        <p:spPr>
          <a:xfrm>
            <a:off x="1977684" y="404802"/>
            <a:ext cx="71866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Antecedentes </a:t>
            </a:r>
          </a:p>
        </p:txBody>
      </p:sp>
      <p:pic>
        <p:nvPicPr>
          <p:cNvPr id="169" name="Imagen 3" descr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99" y="939603"/>
            <a:ext cx="954063" cy="954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n 10" descr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599" y="2487445"/>
            <a:ext cx="1063558" cy="1063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n 13" descr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8544" y="1688387"/>
            <a:ext cx="1330836" cy="13308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4" name="Rectángulo: esquinas redondeadas 16"/>
          <p:cNvGrpSpPr/>
          <p:nvPr/>
        </p:nvGrpSpPr>
        <p:grpSpPr>
          <a:xfrm>
            <a:off x="6633978" y="3483630"/>
            <a:ext cx="2237969" cy="917289"/>
            <a:chOff x="0" y="0"/>
            <a:chExt cx="2237968" cy="917288"/>
          </a:xfrm>
        </p:grpSpPr>
        <p:sp>
          <p:nvSpPr>
            <p:cNvPr id="172" name="Rounded Rectangle"/>
            <p:cNvSpPr/>
            <p:nvPr/>
          </p:nvSpPr>
          <p:spPr>
            <a:xfrm>
              <a:off x="0" y="10639"/>
              <a:ext cx="2237968" cy="896010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3" name="26 Contratistas…"/>
            <p:cNvSpPr txBox="1"/>
            <p:nvPr/>
          </p:nvSpPr>
          <p:spPr>
            <a:xfrm>
              <a:off x="94222" y="0"/>
              <a:ext cx="2049523" cy="917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chemeClr val="accent5"/>
                  </a:solidFill>
                </a:defRPr>
              </a:pPr>
              <a:r>
                <a:t>26 </a:t>
              </a:r>
              <a:r>
                <a:rPr b="0">
                  <a:solidFill>
                    <a:srgbClr val="000000"/>
                  </a:solidFill>
                </a:rPr>
                <a:t>Contratistas</a:t>
              </a:r>
            </a:p>
            <a:p>
              <a:pPr algn="ctr">
                <a:defRPr b="1">
                  <a:solidFill>
                    <a:schemeClr val="accent5"/>
                  </a:solidFill>
                </a:defRPr>
              </a:pPr>
              <a:r>
                <a:t>17</a:t>
              </a:r>
              <a:r>
                <a:rPr b="0"/>
                <a:t> </a:t>
              </a:r>
              <a:r>
                <a:rPr b="0">
                  <a:solidFill>
                    <a:srgbClr val="000000"/>
                  </a:solidFill>
                </a:rPr>
                <a:t>servidores públicos</a:t>
              </a:r>
            </a:p>
          </p:txBody>
        </p:sp>
      </p:grpSp>
      <p:sp>
        <p:nvSpPr>
          <p:cNvPr id="175" name="Conector: angular 17"/>
          <p:cNvSpPr/>
          <p:nvPr/>
        </p:nvSpPr>
        <p:spPr>
          <a:xfrm>
            <a:off x="5758364" y="3363204"/>
            <a:ext cx="857977" cy="527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cxnSp>
        <p:nvCxnSpPr>
          <p:cNvPr id="4" name="Conector: curvado 3">
            <a:extLst>
              <a:ext uri="{FF2B5EF4-FFF2-40B4-BE49-F238E27FC236}">
                <a16:creationId xmlns:a16="http://schemas.microsoft.com/office/drawing/2014/main" id="{633DC5F7-E9C7-CE53-9455-3BF0B7D982A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819555" y="2664495"/>
            <a:ext cx="2186971" cy="609230"/>
          </a:xfrm>
          <a:prstGeom prst="curvedConnector2">
            <a:avLst/>
          </a:prstGeom>
          <a:ln w="19050">
            <a:solidFill>
              <a:schemeClr val="accent1"/>
            </a:solidFill>
            <a:prstDash val="dash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cxnSp>
      <p:sp>
        <p:nvSpPr>
          <p:cNvPr id="7" name="CuadroTexto 2">
            <a:extLst>
              <a:ext uri="{FF2B5EF4-FFF2-40B4-BE49-F238E27FC236}">
                <a16:creationId xmlns:a16="http://schemas.microsoft.com/office/drawing/2014/main" id="{ECD838FD-7379-30A4-3661-449C538EA85D}"/>
              </a:ext>
            </a:extLst>
          </p:cNvPr>
          <p:cNvSpPr txBox="1"/>
          <p:nvPr/>
        </p:nvSpPr>
        <p:spPr>
          <a:xfrm>
            <a:off x="8678831" y="4649120"/>
            <a:ext cx="2941546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solidFill>
                  <a:srgbClr val="C00000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1</a:t>
            </a:r>
            <a:r>
              <a:rPr sz="2800" dirty="0">
                <a:solidFill>
                  <a:srgbClr val="003A74"/>
                </a:solidFill>
              </a:rPr>
              <a:t> </a:t>
            </a:r>
            <a:r>
              <a:rPr lang="es-ES" sz="2400" b="0" dirty="0">
                <a:solidFill>
                  <a:srgbClr val="000000"/>
                </a:solidFill>
              </a:rPr>
              <a:t>Mesa de trabajo con directivos</a:t>
            </a:r>
            <a:endParaRPr sz="2400" b="0" dirty="0">
              <a:solidFill>
                <a:srgbClr val="000000"/>
              </a:solidFill>
            </a:endParaRPr>
          </a:p>
          <a:p>
            <a:pPr marL="914400" lvl="1" indent="-457200">
              <a:buSzPct val="100000"/>
              <a:buFont typeface="Arial"/>
              <a:buChar char="•"/>
              <a:defRPr sz="1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lang="es-ES" dirty="0"/>
              <a:t>SP</a:t>
            </a:r>
          </a:p>
          <a:p>
            <a:pPr marL="914400" lvl="1" indent="-457200">
              <a:buSzPct val="100000"/>
              <a:buFont typeface="Arial"/>
              <a:buChar char="•"/>
              <a:defRPr sz="1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lang="es-ES" dirty="0"/>
              <a:t>SESP</a:t>
            </a:r>
          </a:p>
          <a:p>
            <a:pPr marL="914400" lvl="1" indent="-457200">
              <a:buSzPct val="100000"/>
              <a:buFont typeface="Arial"/>
              <a:buChar char="•"/>
              <a:defRPr sz="1400"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lang="es-ES" dirty="0"/>
              <a:t>STH</a:t>
            </a:r>
            <a:endParaRPr dirty="0"/>
          </a:p>
        </p:txBody>
      </p:sp>
      <p:cxnSp>
        <p:nvCxnSpPr>
          <p:cNvPr id="9" name="Conector: curvado 8">
            <a:extLst>
              <a:ext uri="{FF2B5EF4-FFF2-40B4-BE49-F238E27FC236}">
                <a16:creationId xmlns:a16="http://schemas.microsoft.com/office/drawing/2014/main" id="{190B1A06-80D5-A272-0E5A-9501765246EA}"/>
              </a:ext>
            </a:extLst>
          </p:cNvPr>
          <p:cNvCxnSpPr>
            <a:cxnSpLocks/>
          </p:cNvCxnSpPr>
          <p:nvPr/>
        </p:nvCxnSpPr>
        <p:spPr>
          <a:xfrm>
            <a:off x="8795903" y="3350526"/>
            <a:ext cx="1353701" cy="1298594"/>
          </a:xfrm>
          <a:prstGeom prst="curvedConnector2">
            <a:avLst/>
          </a:prstGeom>
          <a:ln w="19050">
            <a:solidFill>
              <a:schemeClr val="accent1"/>
            </a:solidFill>
            <a:prstDash val="dash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cxnSp>
      <p:pic>
        <p:nvPicPr>
          <p:cNvPr id="13" name="Imagen 10" descr="Imagen 10">
            <a:extLst>
              <a:ext uri="{FF2B5EF4-FFF2-40B4-BE49-F238E27FC236}">
                <a16:creationId xmlns:a16="http://schemas.microsoft.com/office/drawing/2014/main" id="{A81D47B9-87EF-C74A-4FBB-CCE5089DF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8239" y="4895322"/>
            <a:ext cx="1169588" cy="1169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adroTexto 2"/>
          <p:cNvSpPr txBox="1"/>
          <p:nvPr/>
        </p:nvSpPr>
        <p:spPr>
          <a:xfrm>
            <a:off x="927009" y="2951945"/>
            <a:ext cx="10337980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t>Defini</a:t>
            </a:r>
            <a:r>
              <a:rPr>
                <a:solidFill>
                  <a:srgbClr val="003870"/>
                </a:solidFill>
              </a:rPr>
              <a:t>ción</a:t>
            </a:r>
            <a:r>
              <a:t> </a:t>
            </a:r>
            <a:r>
              <a:rPr>
                <a:solidFill>
                  <a:srgbClr val="003870"/>
                </a:solidFill>
              </a:rPr>
              <a:t>de los objetivos estratégicos y propósitos del Semillero de Investigación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adroTexto 6"/>
          <p:cNvSpPr txBox="1"/>
          <p:nvPr/>
        </p:nvSpPr>
        <p:spPr>
          <a:xfrm>
            <a:off x="1180064" y="948900"/>
            <a:ext cx="71866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Elementos importantes a considerar</a:t>
            </a:r>
          </a:p>
        </p:txBody>
      </p:sp>
      <p:grpSp>
        <p:nvGrpSpPr>
          <p:cNvPr id="182" name="Rectángulo: esquinas redondeadas 1"/>
          <p:cNvGrpSpPr/>
          <p:nvPr/>
        </p:nvGrpSpPr>
        <p:grpSpPr>
          <a:xfrm>
            <a:off x="1261042" y="1650292"/>
            <a:ext cx="8907431" cy="1064608"/>
            <a:chOff x="0" y="0"/>
            <a:chExt cx="8907430" cy="1585483"/>
          </a:xfrm>
        </p:grpSpPr>
        <p:sp>
          <p:nvSpPr>
            <p:cNvPr id="180" name="Rounded Rectangle"/>
            <p:cNvSpPr/>
            <p:nvPr/>
          </p:nvSpPr>
          <p:spPr>
            <a:xfrm>
              <a:off x="0" y="0"/>
              <a:ext cx="8907430" cy="1585483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2000"/>
            </a:p>
          </p:txBody>
        </p:sp>
        <p:sp>
          <p:nvSpPr>
            <p:cNvPr id="181" name="La propuesta presentada por la Subdirección de Protección fue elaborada utilizando la metodología de marco lógico. Para su análisis, se aplicó esta metodología; sin embargo, se realizaron ajustes tomando como referencia los postulados de Juan Camilo Aria"/>
            <p:cNvSpPr txBox="1"/>
            <p:nvPr/>
          </p:nvSpPr>
          <p:spPr>
            <a:xfrm>
              <a:off x="123116" y="438800"/>
              <a:ext cx="8661197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sz="2000" dirty="0"/>
                <a:t>La </a:t>
              </a:r>
              <a:r>
                <a:rPr sz="2000" dirty="0" err="1"/>
                <a:t>propuesta</a:t>
              </a:r>
              <a:r>
                <a:rPr sz="2000" dirty="0"/>
                <a:t> </a:t>
              </a:r>
              <a:r>
                <a:rPr sz="2000" dirty="0" err="1"/>
                <a:t>presentada</a:t>
              </a:r>
              <a:r>
                <a:rPr sz="2000" dirty="0"/>
                <a:t> </a:t>
              </a:r>
              <a:r>
                <a:rPr sz="2000" dirty="0" err="1"/>
                <a:t>por</a:t>
              </a:r>
              <a:r>
                <a:rPr sz="2000" dirty="0"/>
                <a:t> la </a:t>
              </a:r>
              <a:r>
                <a:rPr sz="2000" dirty="0" err="1"/>
                <a:t>Subdirección</a:t>
              </a:r>
              <a:r>
                <a:rPr sz="2000" dirty="0"/>
                <a:t> de </a:t>
              </a:r>
              <a:r>
                <a:rPr sz="2000" dirty="0" err="1"/>
                <a:t>Protección</a:t>
              </a:r>
              <a:r>
                <a:rPr sz="2000" dirty="0"/>
                <a:t> </a:t>
              </a:r>
              <a:r>
                <a:rPr sz="2000" dirty="0" err="1"/>
                <a:t>fue</a:t>
              </a:r>
              <a:r>
                <a:rPr sz="2000" dirty="0"/>
                <a:t> </a:t>
              </a:r>
              <a:r>
                <a:rPr sz="2000" dirty="0" err="1"/>
                <a:t>elaborada</a:t>
              </a:r>
              <a:r>
                <a:rPr sz="2000" dirty="0"/>
                <a:t> </a:t>
              </a:r>
              <a:r>
                <a:rPr sz="2000" dirty="0" err="1"/>
                <a:t>utilizando</a:t>
              </a:r>
              <a:r>
                <a:rPr sz="2000" dirty="0"/>
                <a:t> la </a:t>
              </a:r>
              <a:r>
                <a:rPr sz="2000" dirty="0" err="1"/>
                <a:t>metodología</a:t>
              </a:r>
              <a:r>
                <a:rPr sz="2000" dirty="0"/>
                <a:t> </a:t>
              </a:r>
              <a:r>
                <a:rPr sz="2000" b="1" dirty="0"/>
                <a:t>de </a:t>
              </a:r>
              <a:r>
                <a:rPr sz="2000" b="1" dirty="0" err="1"/>
                <a:t>marco</a:t>
              </a:r>
              <a:r>
                <a:rPr sz="2000" b="1" dirty="0"/>
                <a:t> </a:t>
              </a:r>
              <a:r>
                <a:rPr sz="2000" b="1" dirty="0" err="1"/>
                <a:t>lógico</a:t>
              </a:r>
              <a:r>
                <a:rPr sz="2000" dirty="0"/>
                <a:t>.</a:t>
              </a:r>
              <a:endParaRPr sz="2000" i="1" dirty="0"/>
            </a:p>
          </p:txBody>
        </p:sp>
      </p:grpSp>
      <p:pic>
        <p:nvPicPr>
          <p:cNvPr id="183" name="Imagen 3" descr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89" y="1229266"/>
            <a:ext cx="842053" cy="842053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CuadroTexto 6"/>
          <p:cNvSpPr txBox="1"/>
          <p:nvPr/>
        </p:nvSpPr>
        <p:spPr>
          <a:xfrm>
            <a:off x="1180064" y="2821127"/>
            <a:ext cx="983187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003A74"/>
                </a:solidFill>
                <a:latin typeface="Nunito Sans Normal"/>
                <a:ea typeface="Nunito Sans Normal"/>
                <a:cs typeface="Nunito Sans Normal"/>
                <a:sym typeface="Nunito Sans Normal"/>
              </a:defRPr>
            </a:lvl1pPr>
          </a:lstStyle>
          <a:p>
            <a:r>
              <a:t>Fuentes y referencias para el planteamiento del problema</a:t>
            </a:r>
          </a:p>
        </p:txBody>
      </p:sp>
      <p:sp>
        <p:nvSpPr>
          <p:cNvPr id="185" name="CuadroTexto 2"/>
          <p:cNvSpPr txBox="1"/>
          <p:nvPr/>
        </p:nvSpPr>
        <p:spPr>
          <a:xfrm>
            <a:off x="1180064" y="3522519"/>
            <a:ext cx="9426170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Clr>
                <a:srgbClr val="003870"/>
              </a:buClr>
              <a:buSzPct val="100000"/>
              <a:buFont typeface="Arial"/>
              <a:buChar char="•"/>
              <a:defRPr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El </a:t>
            </a:r>
            <a:r>
              <a:rPr dirty="0" err="1"/>
              <a:t>proyecto</a:t>
            </a:r>
            <a:r>
              <a:rPr dirty="0"/>
              <a:t> de </a:t>
            </a:r>
            <a:r>
              <a:rPr dirty="0" err="1"/>
              <a:t>investigación</a:t>
            </a:r>
            <a:r>
              <a:rPr dirty="0"/>
              <a:t> </a:t>
            </a:r>
            <a:r>
              <a:rPr dirty="0" err="1"/>
              <a:t>sobre</a:t>
            </a:r>
            <a:r>
              <a:rPr dirty="0"/>
              <a:t> la “</a:t>
            </a:r>
            <a:r>
              <a:rPr b="1" dirty="0" err="1"/>
              <a:t>protección</a:t>
            </a:r>
            <a:r>
              <a:rPr b="1" dirty="0"/>
              <a:t> a </a:t>
            </a:r>
            <a:r>
              <a:rPr b="1" dirty="0" err="1"/>
              <a:t>Víctimas</a:t>
            </a:r>
            <a:r>
              <a:rPr b="1" dirty="0"/>
              <a:t> y </a:t>
            </a:r>
            <a:r>
              <a:rPr b="1" dirty="0" err="1"/>
              <a:t>Testigos</a:t>
            </a:r>
            <a:r>
              <a:rPr dirty="0"/>
              <a:t>” </a:t>
            </a:r>
            <a:r>
              <a:rPr dirty="0" err="1"/>
              <a:t>en</a:t>
            </a:r>
            <a:r>
              <a:rPr dirty="0"/>
              <a:t> Colombia </a:t>
            </a:r>
            <a:r>
              <a:rPr dirty="0" err="1"/>
              <a:t>implementado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ideaborn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marco</a:t>
            </a:r>
            <a:r>
              <a:rPr dirty="0"/>
              <a:t> del </a:t>
            </a:r>
            <a:r>
              <a:rPr dirty="0" err="1"/>
              <a:t>Programa</a:t>
            </a:r>
            <a:r>
              <a:rPr dirty="0"/>
              <a:t> </a:t>
            </a:r>
            <a:r>
              <a:rPr dirty="0" err="1"/>
              <a:t>Profis</a:t>
            </a:r>
            <a:r>
              <a:rPr dirty="0"/>
              <a:t> de la Agencia de </a:t>
            </a:r>
            <a:r>
              <a:rPr b="1" dirty="0"/>
              <a:t>Cooperación del </a:t>
            </a:r>
            <a:r>
              <a:rPr b="1" dirty="0" err="1"/>
              <a:t>Gobierno</a:t>
            </a:r>
            <a:r>
              <a:rPr b="1" dirty="0"/>
              <a:t> Federal Alemán </a:t>
            </a:r>
            <a:r>
              <a:rPr dirty="0"/>
              <a:t>(GIZ)</a:t>
            </a:r>
            <a:r>
              <a:rPr lang="es-ES" dirty="0"/>
              <a:t>.</a:t>
            </a:r>
          </a:p>
          <a:p>
            <a:pPr marL="342900" indent="-342900" algn="just">
              <a:buClr>
                <a:srgbClr val="003870"/>
              </a:buClr>
              <a:buSzPct val="100000"/>
              <a:buFont typeface="Arial"/>
              <a:buChar char="•"/>
              <a:defRPr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endParaRPr lang="es-ES" dirty="0"/>
          </a:p>
          <a:p>
            <a:pPr marL="342900" indent="-342900" algn="just">
              <a:buClr>
                <a:srgbClr val="003870"/>
              </a:buClr>
              <a:buSzPct val="100000"/>
              <a:buFont typeface="Arial"/>
              <a:buChar char="•"/>
              <a:defRPr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 err="1"/>
              <a:t>Informes</a:t>
            </a:r>
            <a:r>
              <a:rPr dirty="0"/>
              <a:t> del plan de </a:t>
            </a:r>
            <a:r>
              <a:rPr dirty="0" err="1"/>
              <a:t>trabajo</a:t>
            </a:r>
            <a:r>
              <a:rPr dirty="0"/>
              <a:t> 2016 - 2022 “</a:t>
            </a:r>
            <a:r>
              <a:rPr b="1" dirty="0"/>
              <a:t>Diligencias de </a:t>
            </a:r>
            <a:r>
              <a:rPr b="1" dirty="0" err="1"/>
              <a:t>Seguimiento</a:t>
            </a:r>
            <a:r>
              <a:rPr b="1" dirty="0"/>
              <a:t> y Control al </a:t>
            </a:r>
            <a:r>
              <a:rPr b="1" dirty="0" err="1"/>
              <a:t>Uso</a:t>
            </a:r>
            <a:r>
              <a:rPr b="1" dirty="0"/>
              <a:t> de las </a:t>
            </a:r>
            <a:r>
              <a:rPr b="1" dirty="0" err="1"/>
              <a:t>Medidas</a:t>
            </a:r>
            <a:r>
              <a:rPr b="1" dirty="0"/>
              <a:t> de </a:t>
            </a:r>
            <a:r>
              <a:rPr b="1" dirty="0" err="1"/>
              <a:t>Protección</a:t>
            </a:r>
            <a:r>
              <a:rPr b="1" dirty="0"/>
              <a:t>”</a:t>
            </a:r>
            <a:r>
              <a:rPr dirty="0"/>
              <a:t>, de la </a:t>
            </a:r>
            <a:r>
              <a:rPr dirty="0" err="1"/>
              <a:t>Subdirección</a:t>
            </a:r>
            <a:r>
              <a:rPr dirty="0"/>
              <a:t> de </a:t>
            </a:r>
            <a:r>
              <a:rPr dirty="0" err="1"/>
              <a:t>Protección</a:t>
            </a:r>
            <a:r>
              <a:rPr dirty="0"/>
              <a:t> de la Unidad Nacional de </a:t>
            </a:r>
            <a:r>
              <a:rPr dirty="0" err="1"/>
              <a:t>Protección</a:t>
            </a:r>
            <a:r>
              <a:rPr dirty="0"/>
              <a:t>.</a:t>
            </a:r>
            <a:endParaRPr lang="es-ES" dirty="0"/>
          </a:p>
          <a:p>
            <a:pPr marL="342900" indent="-342900" algn="just">
              <a:buClr>
                <a:srgbClr val="003870"/>
              </a:buClr>
              <a:buSzPct val="100000"/>
              <a:buFont typeface="Arial"/>
              <a:buChar char="•"/>
              <a:defRPr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endParaRPr dirty="0"/>
          </a:p>
          <a:p>
            <a:pPr marL="342900" indent="-342900" algn="just">
              <a:buClr>
                <a:srgbClr val="003870"/>
              </a:buClr>
              <a:buSzPct val="100000"/>
              <a:buFont typeface="Arial"/>
              <a:buChar char="•"/>
              <a:defRPr>
                <a:latin typeface="Nunito Sans Normal"/>
                <a:ea typeface="Nunito Sans Normal"/>
                <a:cs typeface="Nunito Sans Normal"/>
                <a:sym typeface="Nunito Sans Normal"/>
              </a:defRPr>
            </a:pPr>
            <a:r>
              <a:rPr dirty="0"/>
              <a:t> </a:t>
            </a:r>
            <a:r>
              <a:rPr dirty="0" err="1"/>
              <a:t>Informes</a:t>
            </a:r>
            <a:r>
              <a:rPr dirty="0"/>
              <a:t> del plan de </a:t>
            </a:r>
            <a:r>
              <a:rPr dirty="0" err="1"/>
              <a:t>trabajo</a:t>
            </a:r>
            <a:r>
              <a:rPr dirty="0"/>
              <a:t> 2022 - 2024 </a:t>
            </a:r>
            <a:r>
              <a:rPr b="1" dirty="0"/>
              <a:t>“</a:t>
            </a:r>
            <a:r>
              <a:rPr b="1" dirty="0" err="1"/>
              <a:t>Acciones</a:t>
            </a:r>
            <a:r>
              <a:rPr b="1" dirty="0"/>
              <a:t> </a:t>
            </a:r>
            <a:r>
              <a:rPr b="1" dirty="0" err="1"/>
              <a:t>Preventivas</a:t>
            </a:r>
            <a:r>
              <a:rPr b="1" dirty="0"/>
              <a:t> </a:t>
            </a:r>
            <a:r>
              <a:rPr b="1" dirty="0" err="1"/>
              <a:t>en</a:t>
            </a:r>
            <a:r>
              <a:rPr b="1" dirty="0"/>
              <a:t> </a:t>
            </a:r>
            <a:r>
              <a:rPr b="1" dirty="0" err="1"/>
              <a:t>el</a:t>
            </a:r>
            <a:r>
              <a:rPr b="1" dirty="0"/>
              <a:t> </a:t>
            </a:r>
            <a:r>
              <a:rPr b="1" dirty="0" err="1"/>
              <a:t>marco</a:t>
            </a:r>
            <a:r>
              <a:rPr b="1" dirty="0"/>
              <a:t> de </a:t>
            </a:r>
            <a:r>
              <a:rPr b="1" dirty="0" err="1"/>
              <a:t>los</a:t>
            </a:r>
            <a:r>
              <a:rPr b="1" dirty="0"/>
              <a:t> </a:t>
            </a:r>
            <a:r>
              <a:rPr b="1" dirty="0" err="1"/>
              <a:t>Programas</a:t>
            </a:r>
            <a:r>
              <a:rPr b="1" dirty="0"/>
              <a:t>”</a:t>
            </a:r>
            <a:r>
              <a:rPr dirty="0"/>
              <a:t>, de la </a:t>
            </a:r>
            <a:r>
              <a:rPr dirty="0" err="1"/>
              <a:t>Subdirección</a:t>
            </a:r>
            <a:r>
              <a:rPr dirty="0"/>
              <a:t> de </a:t>
            </a:r>
            <a:r>
              <a:rPr dirty="0" err="1"/>
              <a:t>Protección</a:t>
            </a:r>
            <a:r>
              <a:rPr dirty="0"/>
              <a:t> de la Unidad Nacional de </a:t>
            </a:r>
            <a:r>
              <a:rPr dirty="0" err="1"/>
              <a:t>Protección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CAB1538BCB24D872BFF6C025C7C91" ma:contentTypeVersion="17" ma:contentTypeDescription="Crear nuevo documento." ma:contentTypeScope="" ma:versionID="26493cb4f6ea159ebd6878512499a8fe">
  <xsd:schema xmlns:xsd="http://www.w3.org/2001/XMLSchema" xmlns:xs="http://www.w3.org/2001/XMLSchema" xmlns:p="http://schemas.microsoft.com/office/2006/metadata/properties" xmlns:ns1="http://schemas.microsoft.com/sharepoint/v3" xmlns:ns2="b61d6a7d-9cff-4fa8-ac7e-c8e11781a326" xmlns:ns3="435a11ef-c2bf-4d1e-b58b-639ade20a33f" targetNamespace="http://schemas.microsoft.com/office/2006/metadata/properties" ma:root="true" ma:fieldsID="f833bdda316ee9d93aecb423397f5215" ns1:_="" ns2:_="" ns3:_="">
    <xsd:import namespace="http://schemas.microsoft.com/sharepoint/v3"/>
    <xsd:import namespace="b61d6a7d-9cff-4fa8-ac7e-c8e11781a326"/>
    <xsd:import namespace="435a11ef-c2bf-4d1e-b58b-639ade20a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d6a7d-9cff-4fa8-ac7e-c8e11781a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a7d64430-ea87-422f-8994-68a2babe3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a11ef-c2bf-4d1e-b58b-639ade20a33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a0a844e-30ed-483a-bf2b-182cd547dc13}" ma:internalName="TaxCatchAll" ma:showField="CatchAllData" ma:web="435a11ef-c2bf-4d1e-b58b-639ade20a3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435a11ef-c2bf-4d1e-b58b-639ade20a33f" xsi:nil="true"/>
    <_ip_UnifiedCompliancePolicyProperties xmlns="http://schemas.microsoft.com/sharepoint/v3" xsi:nil="true"/>
    <lcf76f155ced4ddcb4097134ff3c332f xmlns="b61d6a7d-9cff-4fa8-ac7e-c8e11781a326">
      <Terms xmlns="http://schemas.microsoft.com/office/infopath/2007/PartnerControls"/>
    </lcf76f155ced4ddcb4097134ff3c332f>
    <SharedWithUsers xmlns="435a11ef-c2bf-4d1e-b58b-639ade20a33f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5CC36D3-4161-47C3-B4AB-CA25BEDFCF17}"/>
</file>

<file path=customXml/itemProps2.xml><?xml version="1.0" encoding="utf-8"?>
<ds:datastoreItem xmlns:ds="http://schemas.openxmlformats.org/officeDocument/2006/customXml" ds:itemID="{3E94172C-DEA9-4B80-A4D2-2FE7109B65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64FDC2-4681-428D-A342-35F53AFC6DB7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435a11ef-c2bf-4d1e-b58b-639ade20a33f"/>
    <ds:schemaRef ds:uri="ed32f7cc-c8ba-4ef3-9753-a7d7dfcb484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921</Words>
  <Application>Microsoft Office PowerPoint</Application>
  <PresentationFormat>Widescreen</PresentationFormat>
  <Paragraphs>140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John Edison Santamaria Plazas</cp:lastModifiedBy>
  <cp:revision>4</cp:revision>
  <dcterms:modified xsi:type="dcterms:W3CDTF">2025-03-27T15:47:22Z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0x01010094BCAB1538BCB24D872BFF6C025C7C91</vt:lpwstr>
  </property>
  <property fmtid="{D5CDD505-2E9C-101B-9397-08002B2CF9AE}" pid="3" name="MediaServiceImageTags">
    <vt:lpwstr/>
  </property>
  <property fmtid="{D5CDD505-2E9C-101B-9397-08002B2CF9AE}" pid="4" name="Order">
    <vt:r8>12855000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