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67" r:id="rId7"/>
    <p:sldId id="268" r:id="rId8"/>
    <p:sldId id="269" r:id="rId9"/>
    <p:sldId id="279" r:id="rId10"/>
    <p:sldId id="280" r:id="rId11"/>
    <p:sldId id="273" r:id="rId12"/>
    <p:sldId id="274" r:id="rId13"/>
    <p:sldId id="271" r:id="rId14"/>
    <p:sldId id="270" r:id="rId15"/>
    <p:sldId id="275" r:id="rId16"/>
    <p:sldId id="276" r:id="rId17"/>
    <p:sldId id="277" r:id="rId18"/>
    <p:sldId id="278" r:id="rId19"/>
    <p:sldId id="272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9DDD0-8572-5887-1A3D-5D080FF6FD1E}" v="2244" dt="2024-09-26T19:34:41.58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"/>
          <p:cNvGrpSpPr/>
          <p:nvPr/>
        </p:nvGrpSpPr>
        <p:grpSpPr>
          <a:xfrm>
            <a:off x="11300546" y="12670611"/>
            <a:ext cx="1782908" cy="152401"/>
            <a:chOff x="0" y="0"/>
            <a:chExt cx="1782907" cy="152400"/>
          </a:xfrm>
        </p:grpSpPr>
        <p:sp>
          <p:nvSpPr>
            <p:cNvPr id="19" name="Rectángulo"/>
            <p:cNvSpPr/>
            <p:nvPr/>
          </p:nvSpPr>
          <p:spPr>
            <a:xfrm>
              <a:off x="-1" y="-1"/>
              <a:ext cx="890605" cy="152401"/>
            </a:xfrm>
            <a:prstGeom prst="rect">
              <a:avLst/>
            </a:prstGeom>
            <a:solidFill>
              <a:srgbClr val="F6C94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Rectángulo"/>
            <p:cNvSpPr/>
            <p:nvPr/>
          </p:nvSpPr>
          <p:spPr>
            <a:xfrm>
              <a:off x="887685" y="0"/>
              <a:ext cx="447946" cy="152401"/>
            </a:xfrm>
            <a:prstGeom prst="rect">
              <a:avLst/>
            </a:prstGeom>
            <a:solidFill>
              <a:srgbClr val="27437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Rectángulo"/>
            <p:cNvSpPr/>
            <p:nvPr/>
          </p:nvSpPr>
          <p:spPr>
            <a:xfrm>
              <a:off x="1334962" y="0"/>
              <a:ext cx="447946" cy="152401"/>
            </a:xfrm>
            <a:prstGeom prst="rect">
              <a:avLst/>
            </a:prstGeom>
            <a:solidFill>
              <a:srgbClr val="CB363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3" name="Rectángulo"/>
          <p:cNvSpPr/>
          <p:nvPr/>
        </p:nvSpPr>
        <p:spPr>
          <a:xfrm>
            <a:off x="0" y="1587500"/>
            <a:ext cx="24384000" cy="10541000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203201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anal.png" descr="Panal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8486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61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ángulo"/>
          <p:cNvSpPr/>
          <p:nvPr/>
        </p:nvSpPr>
        <p:spPr>
          <a:xfrm>
            <a:off x="0" y="1562100"/>
            <a:ext cx="24384000" cy="10591800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203201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14" name="Grupo"/>
          <p:cNvGrpSpPr/>
          <p:nvPr/>
        </p:nvGrpSpPr>
        <p:grpSpPr>
          <a:xfrm>
            <a:off x="11509595" y="12850817"/>
            <a:ext cx="1364810" cy="117564"/>
            <a:chOff x="0" y="0"/>
            <a:chExt cx="1364809" cy="117563"/>
          </a:xfrm>
        </p:grpSpPr>
        <p:sp>
          <p:nvSpPr>
            <p:cNvPr id="111" name="Rectángulo"/>
            <p:cNvSpPr/>
            <p:nvPr/>
          </p:nvSpPr>
          <p:spPr>
            <a:xfrm>
              <a:off x="0" y="0"/>
              <a:ext cx="681754" cy="117564"/>
            </a:xfrm>
            <a:prstGeom prst="rect">
              <a:avLst/>
            </a:prstGeom>
            <a:solidFill>
              <a:srgbClr val="F6C94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" name="Rectángulo"/>
            <p:cNvSpPr/>
            <p:nvPr/>
          </p:nvSpPr>
          <p:spPr>
            <a:xfrm>
              <a:off x="679520" y="0"/>
              <a:ext cx="342901" cy="117564"/>
            </a:xfrm>
            <a:prstGeom prst="rect">
              <a:avLst/>
            </a:prstGeom>
            <a:solidFill>
              <a:srgbClr val="27437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3" name="Rectángulo"/>
            <p:cNvSpPr/>
            <p:nvPr/>
          </p:nvSpPr>
          <p:spPr>
            <a:xfrm>
              <a:off x="1021909" y="0"/>
              <a:ext cx="342901" cy="117564"/>
            </a:xfrm>
            <a:prstGeom prst="rect">
              <a:avLst/>
            </a:prstGeom>
            <a:solidFill>
              <a:srgbClr val="CB363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5" name="¡MUCHAS GRACIAS!"/>
          <p:cNvSpPr txBox="1"/>
          <p:nvPr/>
        </p:nvSpPr>
        <p:spPr>
          <a:xfrm>
            <a:off x="7468368" y="6242050"/>
            <a:ext cx="97012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¡MUCHAS GRACIAS!</a:t>
            </a:r>
          </a:p>
        </p:txBody>
      </p:sp>
      <p:sp>
        <p:nvSpPr>
          <p:cNvPr id="1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P I.png" descr="UNP I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47546" y="4586882"/>
            <a:ext cx="6489053" cy="4542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533918" y="7717366"/>
            <a:ext cx="20828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355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711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066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422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2A8F1FB6-5DB0-758A-9917-47B8EE52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855" y="3202492"/>
            <a:ext cx="15933642" cy="97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85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63C84A-7D35-9FD4-E3CC-EA337F6FC369}"/>
              </a:ext>
            </a:extLst>
          </p:cNvPr>
          <p:cNvSpPr txBox="1"/>
          <p:nvPr/>
        </p:nvSpPr>
        <p:spPr>
          <a:xfrm>
            <a:off x="6936715" y="2841734"/>
            <a:ext cx="15824215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600" b="1" dirty="0">
                <a:solidFill>
                  <a:srgbClr val="7030A0"/>
                </a:solidFill>
                <a:latin typeface="Times New Roman"/>
              </a:rPr>
              <a:t>TIPOGRAFÍA LEGIBLE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endParaRPr lang="es-ES" sz="24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81D470-F588-5BF6-E059-0A39EDC86E85}"/>
              </a:ext>
            </a:extLst>
          </p:cNvPr>
          <p:cNvSpPr txBox="1"/>
          <p:nvPr/>
        </p:nvSpPr>
        <p:spPr>
          <a:xfrm>
            <a:off x="1670236" y="4213510"/>
            <a:ext cx="15824215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600" b="1" dirty="0">
                <a:solidFill>
                  <a:srgbClr val="7030A0"/>
                </a:solidFill>
                <a:latin typeface="Times New Roman"/>
              </a:rPr>
              <a:t>Fuente clara y grande: </a:t>
            </a:r>
            <a:r>
              <a:rPr lang="es-ES" sz="46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utilizar fuentes fáciles de leer</a:t>
            </a:r>
          </a:p>
        </p:txBody>
      </p:sp>
      <p:pic>
        <p:nvPicPr>
          <p:cNvPr id="6" name="Imagen 5" descr="Resultado de imagen de iamgenes de letra time new roman">
            <a:extLst>
              <a:ext uri="{FF2B5EF4-FFF2-40B4-BE49-F238E27FC236}">
                <a16:creationId xmlns:a16="http://schemas.microsoft.com/office/drawing/2014/main" id="{B6264AC1-A5CA-BC99-E74F-2FA8DFEB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03" y="6357709"/>
            <a:ext cx="4439557" cy="2453821"/>
          </a:xfrm>
          <a:prstGeom prst="rect">
            <a:avLst/>
          </a:prstGeom>
        </p:spPr>
      </p:pic>
      <p:pic>
        <p:nvPicPr>
          <p:cNvPr id="7" name="Imagen 6" descr="Resultado de imagen de iamgenes de letra calibri ">
            <a:extLst>
              <a:ext uri="{FF2B5EF4-FFF2-40B4-BE49-F238E27FC236}">
                <a16:creationId xmlns:a16="http://schemas.microsoft.com/office/drawing/2014/main" id="{DBAFC0D7-C710-CB73-64C1-AD2F22EC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216" y="7079259"/>
            <a:ext cx="3333750" cy="952500"/>
          </a:xfrm>
          <a:prstGeom prst="rect">
            <a:avLst/>
          </a:prstGeom>
        </p:spPr>
      </p:pic>
      <p:pic>
        <p:nvPicPr>
          <p:cNvPr id="8" name="Imagen 7" descr="Historia de la tipografía Arial | Creativos Online">
            <a:extLst>
              <a:ext uri="{FF2B5EF4-FFF2-40B4-BE49-F238E27FC236}">
                <a16:creationId xmlns:a16="http://schemas.microsoft.com/office/drawing/2014/main" id="{C68040FA-D373-E70E-3B70-B4A2D5DA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12" t="7077" r="5263" b="64923"/>
          <a:stretch/>
        </p:blipFill>
        <p:spPr>
          <a:xfrm>
            <a:off x="12082180" y="6736564"/>
            <a:ext cx="4712386" cy="1300200"/>
          </a:xfrm>
          <a:prstGeom prst="rect">
            <a:avLst/>
          </a:prstGeom>
        </p:spPr>
      </p:pic>
      <p:pic>
        <p:nvPicPr>
          <p:cNvPr id="2" name="Imagen 1" descr="Font Alphabet Styles: Georgia">
            <a:extLst>
              <a:ext uri="{FF2B5EF4-FFF2-40B4-BE49-F238E27FC236}">
                <a16:creationId xmlns:a16="http://schemas.microsoft.com/office/drawing/2014/main" id="{E1F6892B-7E10-171D-C469-BDDAADE74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8035" y="5701416"/>
            <a:ext cx="4590144" cy="34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835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55E700-2D7A-624F-7A89-85E405CCD538}"/>
              </a:ext>
            </a:extLst>
          </p:cNvPr>
          <p:cNvSpPr txBox="1"/>
          <p:nvPr/>
        </p:nvSpPr>
        <p:spPr>
          <a:xfrm>
            <a:off x="8405274" y="2681486"/>
            <a:ext cx="1323364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dirty="0">
                <a:solidFill>
                  <a:schemeClr val="accent5">
                    <a:lumMod val="76000"/>
                  </a:schemeClr>
                </a:solidFill>
                <a:latin typeface="Times New Roman"/>
              </a:rPr>
              <a:t>JERARQUIA DE TEXTO</a:t>
            </a:r>
            <a:r>
              <a:rPr lang="es-ES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D39B73-AF15-28B6-F7B3-79157641FB97}"/>
              </a:ext>
            </a:extLst>
          </p:cNvPr>
          <p:cNvSpPr txBox="1"/>
          <p:nvPr/>
        </p:nvSpPr>
        <p:spPr>
          <a:xfrm>
            <a:off x="1478033" y="3940297"/>
            <a:ext cx="1323364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0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Hace referencia al estilo en el que manejen la presentación</a:t>
            </a:r>
            <a:endParaRPr lang="es-ES" dirty="0">
              <a:solidFill>
                <a:schemeClr val="tx1">
                  <a:lumMod val="49000"/>
                </a:schemeClr>
              </a:solidFill>
              <a:latin typeface="Helvetica Neue"/>
            </a:endParaRPr>
          </a:p>
          <a:p>
            <a:pPr algn="l"/>
            <a:r>
              <a:rPr lang="es-ES" sz="3000" b="1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Ejemplo: </a:t>
            </a:r>
          </a:p>
          <a:p>
            <a:pPr algn="l"/>
            <a:endParaRPr lang="es-ES" sz="3000" b="1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  <a:p>
            <a:pPr algn="l"/>
            <a:endParaRPr lang="es-ES" sz="3000" b="1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C281C9-1983-F44A-CF22-D5D6729AB372}"/>
              </a:ext>
            </a:extLst>
          </p:cNvPr>
          <p:cNvSpPr txBox="1"/>
          <p:nvPr/>
        </p:nvSpPr>
        <p:spPr>
          <a:xfrm>
            <a:off x="4457368" y="5881506"/>
            <a:ext cx="56721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000" b="1" dirty="0">
                <a:solidFill>
                  <a:srgbClr val="FF0000"/>
                </a:solidFill>
                <a:latin typeface="Times New Roman"/>
              </a:rPr>
              <a:t>TITULOS </a:t>
            </a:r>
            <a:endParaRPr kumimoji="0" lang="es-ES" sz="3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/>
              <a:ea typeface="+mn-ea"/>
              <a:cs typeface="+mn-cs"/>
              <a:sym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27BAF9-DC4C-0DC6-E95C-8FA90BCAC358}"/>
              </a:ext>
            </a:extLst>
          </p:cNvPr>
          <p:cNvSpPr txBox="1"/>
          <p:nvPr/>
        </p:nvSpPr>
        <p:spPr>
          <a:xfrm>
            <a:off x="15878550" y="5882758"/>
            <a:ext cx="56721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000" b="1" dirty="0">
                <a:solidFill>
                  <a:srgbClr val="FF0000"/>
                </a:solidFill>
                <a:latin typeface="Times New Roman"/>
              </a:rPr>
              <a:t>TEXTOS </a:t>
            </a:r>
            <a:endParaRPr lang="es-ES" sz="3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Imagen 7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504A1456-C597-6915-9530-20BC6059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67" t="395" r="24000" b="50148"/>
          <a:stretch/>
        </p:blipFill>
        <p:spPr>
          <a:xfrm>
            <a:off x="792435" y="6790025"/>
            <a:ext cx="9570705" cy="5087581"/>
          </a:xfrm>
          <a:prstGeom prst="rect">
            <a:avLst/>
          </a:prstGeom>
        </p:spPr>
      </p:pic>
      <p:pic>
        <p:nvPicPr>
          <p:cNvPr id="10" name="Imagen 9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36775585-D4B0-1C2D-EC40-452F99614A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84" t="31335" r="29902" b="45652"/>
          <a:stretch/>
        </p:blipFill>
        <p:spPr>
          <a:xfrm>
            <a:off x="13118889" y="7244330"/>
            <a:ext cx="10721433" cy="33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706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9ECE40-48D1-8415-73FC-D5C2F2153730}"/>
              </a:ext>
            </a:extLst>
          </p:cNvPr>
          <p:cNvSpPr txBox="1"/>
          <p:nvPr/>
        </p:nvSpPr>
        <p:spPr>
          <a:xfrm>
            <a:off x="6971455" y="3074824"/>
            <a:ext cx="1182465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b="1" dirty="0">
                <a:solidFill>
                  <a:schemeClr val="accent6">
                    <a:lumMod val="76000"/>
                  </a:schemeClr>
                </a:solidFill>
                <a:latin typeface="Times New Roman"/>
              </a:rPr>
              <a:t>USO EFECTIVO DE IMÁGENES Y GRÁFICOS</a:t>
            </a:r>
            <a:r>
              <a:rPr lang="es-ES" sz="3600" dirty="0">
                <a:latin typeface="Times New Roman"/>
              </a:rPr>
              <a:t> 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Times New Roman"/>
              <a:ea typeface="+mn-ea"/>
              <a:cs typeface="+mn-cs"/>
              <a:sym typeface="Helvetica Neue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22A4BC-2E4A-BB8F-C683-8480F0A25F73}"/>
              </a:ext>
            </a:extLst>
          </p:cNvPr>
          <p:cNvSpPr txBox="1"/>
          <p:nvPr/>
        </p:nvSpPr>
        <p:spPr>
          <a:xfrm>
            <a:off x="1111686" y="4008668"/>
            <a:ext cx="22106578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b="1" dirty="0">
                <a:solidFill>
                  <a:schemeClr val="accent6">
                    <a:lumMod val="76000"/>
                  </a:schemeClr>
                </a:solidFill>
                <a:latin typeface="Times New Roman"/>
              </a:rPr>
              <a:t>IMAGENES DE CALIDAD: </a:t>
            </a:r>
            <a:r>
              <a:rPr lang="es-ES" sz="28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Utilizar imágenes de alta resolución, evitando implementar imágenes pixeladas o de baja calidad. Estas imágenes deben ser relevantes al contenido. </a:t>
            </a:r>
            <a:r>
              <a:rPr lang="es-ES" sz="2800" b="1" dirty="0">
                <a:solidFill>
                  <a:schemeClr val="accent6">
                    <a:lumMod val="76000"/>
                  </a:schemeClr>
                </a:solidFill>
                <a:latin typeface="Times New Roman"/>
              </a:rPr>
              <a:t> </a:t>
            </a:r>
            <a:endParaRPr lang="es-ES" sz="2800" b="1" i="0" u="none" strike="noStrike" cap="none" spc="0" normalizeH="0" baseline="0" dirty="0">
              <a:ln>
                <a:noFill/>
              </a:ln>
              <a:solidFill>
                <a:schemeClr val="accent6">
                  <a:lumMod val="76000"/>
                </a:schemeClr>
              </a:solidFill>
              <a:effectLst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Imagen 3" descr="Resultado de imagen de imágenes de paisajes bonitos animados ">
            <a:extLst>
              <a:ext uri="{FF2B5EF4-FFF2-40B4-BE49-F238E27FC236}">
                <a16:creationId xmlns:a16="http://schemas.microsoft.com/office/drawing/2014/main" id="{6D4DB6E9-14ED-A962-FD7D-42B2C697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241" y="5085461"/>
            <a:ext cx="10009716" cy="7457440"/>
          </a:xfrm>
          <a:prstGeom prst="rect">
            <a:avLst/>
          </a:prstGeom>
        </p:spPr>
      </p:pic>
      <p:pic>
        <p:nvPicPr>
          <p:cNvPr id="8" name="Imagen 7" descr="Resultado de imagen de imágenes de monos animada">
            <a:extLst>
              <a:ext uri="{FF2B5EF4-FFF2-40B4-BE49-F238E27FC236}">
                <a16:creationId xmlns:a16="http://schemas.microsoft.com/office/drawing/2014/main" id="{B06D2DE8-8E42-7CF9-56F9-055D26D3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6278" y="5797052"/>
            <a:ext cx="5917141" cy="52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861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4D4E44-B86D-50C8-B508-C551D4DF7299}"/>
              </a:ext>
            </a:extLst>
          </p:cNvPr>
          <p:cNvSpPr txBox="1"/>
          <p:nvPr/>
        </p:nvSpPr>
        <p:spPr>
          <a:xfrm>
            <a:off x="8812282" y="2546502"/>
            <a:ext cx="5863182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3000" dirty="0">
              <a:solidFill>
                <a:srgbClr val="F00079"/>
              </a:solidFill>
              <a:latin typeface="Times New Roman"/>
            </a:endParaRPr>
          </a:p>
          <a:p>
            <a:r>
              <a:rPr lang="es-ES" sz="4000" b="1" dirty="0">
                <a:solidFill>
                  <a:srgbClr val="F00079"/>
                </a:solidFill>
                <a:latin typeface="Times New Roman"/>
              </a:rPr>
              <a:t>GRÁFICOS </a:t>
            </a:r>
            <a:endParaRPr lang="es-ES" sz="4000" b="1" i="0" u="none" strike="noStrike" cap="none" spc="0" normalizeH="0" baseline="0" dirty="0">
              <a:ln>
                <a:noFill/>
              </a:ln>
              <a:solidFill>
                <a:srgbClr val="F00079"/>
              </a:solidFill>
              <a:effectLst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09AFD9-0E3E-5F7F-A09A-3A7783BBB92A}"/>
              </a:ext>
            </a:extLst>
          </p:cNvPr>
          <p:cNvSpPr txBox="1"/>
          <p:nvPr/>
        </p:nvSpPr>
        <p:spPr>
          <a:xfrm>
            <a:off x="3028700" y="4134751"/>
            <a:ext cx="1822451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3000" dirty="0">
              <a:solidFill>
                <a:srgbClr val="F00079"/>
              </a:solidFill>
              <a:latin typeface="Times New Roman"/>
            </a:endParaRPr>
          </a:p>
          <a:p>
            <a:pPr algn="l"/>
            <a:r>
              <a:rPr lang="es-ES" sz="30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Cuando presente datos, utilice gráficos (barras, tortas y líneas) para hacer la información visualmente atractiva y </a:t>
            </a:r>
            <a:r>
              <a:rPr lang="es-ES" sz="300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fácil</a:t>
            </a:r>
            <a:r>
              <a:rPr lang="es-ES" sz="30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 de entender  </a:t>
            </a:r>
            <a:r>
              <a:rPr lang="es-ES" sz="4000" b="1" dirty="0">
                <a:solidFill>
                  <a:srgbClr val="F00079"/>
                </a:solidFill>
                <a:latin typeface="Times New Roman"/>
              </a:rPr>
              <a:t> </a:t>
            </a:r>
            <a:endParaRPr lang="es-ES" sz="4000" b="1" i="0" u="none" strike="noStrike" cap="none" spc="0" normalizeH="0" baseline="0" dirty="0">
              <a:ln>
                <a:noFill/>
              </a:ln>
              <a:solidFill>
                <a:srgbClr val="F00079"/>
              </a:solidFill>
              <a:effectLst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Imagen 5" descr="ESTADÍSTICAS DESCRIPTIVAS Y GRÁFICOS: Gráfico de Tortas">
            <a:extLst>
              <a:ext uri="{FF2B5EF4-FFF2-40B4-BE49-F238E27FC236}">
                <a16:creationId xmlns:a16="http://schemas.microsoft.com/office/drawing/2014/main" id="{2FD52D58-B2EA-0446-FEDB-013B0E6D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4" t="-417" r="2963" b="3750"/>
          <a:stretch/>
        </p:blipFill>
        <p:spPr>
          <a:xfrm>
            <a:off x="1138543" y="6141470"/>
            <a:ext cx="6159508" cy="4453891"/>
          </a:xfrm>
          <a:prstGeom prst="rect">
            <a:avLst/>
          </a:prstGeom>
        </p:spPr>
      </p:pic>
      <p:pic>
        <p:nvPicPr>
          <p:cNvPr id="7" name="Imagen 6" descr="Gráfico de barras: Qué es, cómo hacerlo y ejemplos | Miro">
            <a:extLst>
              <a:ext uri="{FF2B5EF4-FFF2-40B4-BE49-F238E27FC236}">
                <a16:creationId xmlns:a16="http://schemas.microsoft.com/office/drawing/2014/main" id="{A4D58F9F-1DE2-5178-8E7A-5FF6794D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05" y="6535937"/>
            <a:ext cx="5723467" cy="3693585"/>
          </a:xfrm>
          <a:prstGeom prst="rect">
            <a:avLst/>
          </a:prstGeom>
        </p:spPr>
      </p:pic>
      <p:pic>
        <p:nvPicPr>
          <p:cNvPr id="8" name="Imagen 7" descr="Qué es un gráfico de líneas: Todo lo que necesitas saber - EdrawMax">
            <a:extLst>
              <a:ext uri="{FF2B5EF4-FFF2-40B4-BE49-F238E27FC236}">
                <a16:creationId xmlns:a16="http://schemas.microsoft.com/office/drawing/2014/main" id="{354FE8D6-E4FF-5477-DAFD-7166C9179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195" y="6344702"/>
            <a:ext cx="80962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35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100D6D-99E3-988F-6301-31DA0E42918F}"/>
              </a:ext>
            </a:extLst>
          </p:cNvPr>
          <p:cNvSpPr txBox="1"/>
          <p:nvPr/>
        </p:nvSpPr>
        <p:spPr>
          <a:xfrm>
            <a:off x="8089252" y="3048118"/>
            <a:ext cx="731178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>
                <a:solidFill>
                  <a:srgbClr val="7030A0"/>
                </a:solidFill>
                <a:latin typeface="Times New Roman"/>
              </a:rPr>
              <a:t>COLOR Y CONTRASTE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DA43CB-F10A-D953-1976-99EEF8995650}"/>
              </a:ext>
            </a:extLst>
          </p:cNvPr>
          <p:cNvSpPr txBox="1"/>
          <p:nvPr/>
        </p:nvSpPr>
        <p:spPr>
          <a:xfrm>
            <a:off x="1563597" y="4732097"/>
            <a:ext cx="7821390" cy="4657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7000" b="1" dirty="0">
                <a:solidFill>
                  <a:srgbClr val="7030A0"/>
                </a:solidFill>
                <a:latin typeface="Times New Roman"/>
              </a:rPr>
              <a:t>CONTRASTE ADECUADO</a:t>
            </a:r>
            <a:endParaRPr lang="es-ES" sz="7000" dirty="0"/>
          </a:p>
          <a:p>
            <a:pPr algn="l"/>
            <a:endParaRPr lang="es-ES" sz="3600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  <a:p>
            <a:pPr algn="l"/>
            <a:r>
              <a:rPr lang="es-ES" sz="40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Asegúrate que el texto tenga un buen contraste con el fondo para que sea legible. </a:t>
            </a:r>
            <a:endParaRPr lang="es-ES" sz="3600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B299E1-1791-7529-56BB-75DFA7E7A34B}"/>
              </a:ext>
            </a:extLst>
          </p:cNvPr>
          <p:cNvSpPr txBox="1"/>
          <p:nvPr/>
        </p:nvSpPr>
        <p:spPr>
          <a:xfrm>
            <a:off x="11454065" y="4975507"/>
            <a:ext cx="7821390" cy="2964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7000" b="1" dirty="0">
                <a:solidFill>
                  <a:srgbClr val="7030A0"/>
                </a:solidFill>
                <a:latin typeface="Times New Roman"/>
              </a:rPr>
              <a:t>Ejemplo: </a:t>
            </a:r>
          </a:p>
          <a:p>
            <a:pPr algn="l"/>
            <a:endParaRPr lang="es-ES" sz="3600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  <a:p>
            <a:pPr marL="571500" indent="-571500" algn="l">
              <a:buFont typeface="Arial"/>
              <a:buChar char="•"/>
            </a:pPr>
            <a:r>
              <a:rPr lang="es-ES" sz="40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Texto oscuro sobre fondo claro</a:t>
            </a:r>
          </a:p>
          <a:p>
            <a:pPr marL="571500" indent="-571500" algn="l">
              <a:buFont typeface="Arial"/>
              <a:buChar char="•"/>
            </a:pPr>
            <a:r>
              <a:rPr lang="es-ES" sz="40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Texto claro sobre fondo oscuro</a:t>
            </a:r>
          </a:p>
        </p:txBody>
      </p:sp>
      <p:pic>
        <p:nvPicPr>
          <p:cNvPr id="7" name="Imagen 6" descr="Plantillas gratis Elegantes para Google Slides y PowerPoint">
            <a:extLst>
              <a:ext uri="{FF2B5EF4-FFF2-40B4-BE49-F238E27FC236}">
                <a16:creationId xmlns:a16="http://schemas.microsoft.com/office/drawing/2014/main" id="{4EC2DEBB-B2A0-C25A-EF93-A547E7BAC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893" y="8845788"/>
            <a:ext cx="5953760" cy="3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36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1563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adroTexto 4"/>
          <p:cNvSpPr txBox="1"/>
          <p:nvPr/>
        </p:nvSpPr>
        <p:spPr>
          <a:xfrm>
            <a:off x="1658814" y="5288340"/>
            <a:ext cx="20574001" cy="3139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40" tIns="91439" rIns="91440" bIns="91439" anchor="ctr">
            <a:spAutoFit/>
          </a:bodyPr>
          <a:lstStyle>
            <a:lvl1pPr defTabSz="1828800">
              <a:defRPr sz="9600" spc="576">
                <a:solidFill>
                  <a:srgbClr val="FFFFFF"/>
                </a:solidFill>
                <a:latin typeface="Nunito Sans 12pt ExtraLight Bold"/>
                <a:ea typeface="Nunito Sans 12pt ExtraLight Bold"/>
                <a:cs typeface="Nunito Sans 12pt ExtraLight Bold"/>
                <a:sym typeface="Nunito Sans 12pt ExtraLight Bold"/>
              </a:defRPr>
            </a:lvl1pPr>
          </a:lstStyle>
          <a:p>
            <a:pPr>
              <a:defRPr spc="0"/>
            </a:pPr>
            <a:r>
              <a:rPr lang="es-ES"/>
              <a:t>“Normas APA – 7 edición”</a:t>
            </a:r>
          </a:p>
          <a:p>
            <a:pPr>
              <a:defRPr spc="0"/>
            </a:pPr>
            <a:r>
              <a:rPr lang="es-ES"/>
              <a:t>Auxilios Educativos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19F569-76CA-D91B-BEFA-C00DE6857666}"/>
              </a:ext>
            </a:extLst>
          </p:cNvPr>
          <p:cNvSpPr txBox="1"/>
          <p:nvPr/>
        </p:nvSpPr>
        <p:spPr>
          <a:xfrm>
            <a:off x="13504251" y="10017699"/>
            <a:ext cx="942478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b="1">
                <a:solidFill>
                  <a:schemeClr val="bg1"/>
                </a:solidFill>
                <a:latin typeface="Times New Roman"/>
              </a:rPr>
              <a:t>Mg. Anyela Dayana Suárez Cruz </a:t>
            </a:r>
          </a:p>
          <a:p>
            <a:pPr algn="l"/>
            <a:r>
              <a:rPr lang="es-ES" sz="3600" b="1">
                <a:solidFill>
                  <a:schemeClr val="bg1"/>
                </a:solidFill>
                <a:latin typeface="Times New Roman"/>
              </a:rPr>
              <a:t>STH - GC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B689FA-B9A4-333D-3834-2894C3959253}"/>
              </a:ext>
            </a:extLst>
          </p:cNvPr>
          <p:cNvSpPr txBox="1"/>
          <p:nvPr/>
        </p:nvSpPr>
        <p:spPr>
          <a:xfrm>
            <a:off x="5556738" y="2803972"/>
            <a:ext cx="1287193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CLAVES DE LAS NORMAS APA </a:t>
            </a:r>
            <a:endParaRPr kumimoji="0" lang="es-CO" sz="30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87F8F0-3F36-2091-DC75-4D59897E8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92470"/>
              </p:ext>
            </p:extLst>
          </p:nvPr>
        </p:nvGraphicFramePr>
        <p:xfrm>
          <a:off x="2788137" y="5096209"/>
          <a:ext cx="4820138" cy="5974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20138">
                  <a:extLst>
                    <a:ext uri="{9D8B030D-6E8A-4147-A177-3AD203B41FA5}">
                      <a16:colId xmlns:a16="http://schemas.microsoft.com/office/drawing/2014/main" val="190010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5000"/>
                        <a:t>1. Portada</a:t>
                      </a:r>
                      <a:endParaRPr lang="es-CO" sz="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58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5000"/>
                        <a:t>2. Resumen </a:t>
                      </a:r>
                      <a:endParaRPr lang="es-CO" sz="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184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5000"/>
                        <a:t>3. Introducción </a:t>
                      </a:r>
                      <a:endParaRPr lang="es-CO" sz="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88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5000"/>
                        <a:t>4. Método </a:t>
                      </a:r>
                      <a:endParaRPr lang="es-CO" sz="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61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5000"/>
                        <a:t>5. Resultados </a:t>
                      </a:r>
                      <a:endParaRPr lang="es-CO" sz="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34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5000"/>
                        <a:t>6. Discusión </a:t>
                      </a:r>
                      <a:endParaRPr lang="es-CO" sz="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16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5000"/>
                        <a:t>7. Referencias </a:t>
                      </a:r>
                      <a:endParaRPr lang="es-CO" sz="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204952"/>
                  </a:ext>
                </a:extLst>
              </a:tr>
            </a:tbl>
          </a:graphicData>
        </a:graphic>
      </p:graphicFrame>
      <p:pic>
        <p:nvPicPr>
          <p:cNvPr id="1028" name="Picture 4" descr="▷ Portada y Contraportada con Normas APA &gt; Ejemplos【2024 】">
            <a:extLst>
              <a:ext uri="{FF2B5EF4-FFF2-40B4-BE49-F238E27FC236}">
                <a16:creationId xmlns:a16="http://schemas.microsoft.com/office/drawing/2014/main" id="{94151B7A-212C-0FB7-949A-8A5E8DF4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550543"/>
            <a:ext cx="6678613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3ABBEA5-039A-C505-9A4E-853B0E2B02CB}"/>
              </a:ext>
            </a:extLst>
          </p:cNvPr>
          <p:cNvSpPr/>
          <p:nvPr/>
        </p:nvSpPr>
        <p:spPr>
          <a:xfrm>
            <a:off x="7807568" y="4763510"/>
            <a:ext cx="4185139" cy="1182013"/>
          </a:xfrm>
          <a:prstGeom prst="rightArrow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1" i="0" u="none" strike="noStrike" normalizeH="0" baseline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90307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FFA9B4-935A-5876-1FDC-2E9E1D7E0EF5}"/>
              </a:ext>
            </a:extLst>
          </p:cNvPr>
          <p:cNvSpPr txBox="1"/>
          <p:nvPr/>
        </p:nvSpPr>
        <p:spPr>
          <a:xfrm>
            <a:off x="5556738" y="2803972"/>
            <a:ext cx="1287193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000" b="1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INFORMA</a:t>
            </a:r>
            <a:r>
              <a:rPr lang="es-ES" sz="3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CIÓN GENERAL DEL DOCUMENTO </a:t>
            </a:r>
            <a:endParaRPr kumimoji="0" lang="es-CO" sz="30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9C52CC-8CAE-292D-E1B5-AC3F400BA23D}"/>
              </a:ext>
            </a:extLst>
          </p:cNvPr>
          <p:cNvSpPr txBox="1"/>
          <p:nvPr/>
        </p:nvSpPr>
        <p:spPr>
          <a:xfrm>
            <a:off x="938239" y="4446083"/>
            <a:ext cx="329712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MARGENES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050" name="Picture 2" descr="Normas APA 2021 - CODEINEP">
            <a:extLst>
              <a:ext uri="{FF2B5EF4-FFF2-40B4-BE49-F238E27FC236}">
                <a16:creationId xmlns:a16="http://schemas.microsoft.com/office/drawing/2014/main" id="{9673C46E-C7D8-63ED-7456-8BC206659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46"/>
          <a:stretch/>
        </p:blipFill>
        <p:spPr bwMode="auto">
          <a:xfrm>
            <a:off x="661284" y="5093882"/>
            <a:ext cx="3851031" cy="465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828FE7-B301-8155-23B2-57BB4C40FB0E}"/>
              </a:ext>
            </a:extLst>
          </p:cNvPr>
          <p:cNvSpPr txBox="1"/>
          <p:nvPr/>
        </p:nvSpPr>
        <p:spPr>
          <a:xfrm>
            <a:off x="3516922" y="9721418"/>
            <a:ext cx="37235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 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2F9E5-3BA2-20E4-9FCF-DD3F001082BA}"/>
              </a:ext>
            </a:extLst>
          </p:cNvPr>
          <p:cNvSpPr txBox="1"/>
          <p:nvPr/>
        </p:nvSpPr>
        <p:spPr>
          <a:xfrm>
            <a:off x="6994896" y="4561261"/>
            <a:ext cx="37235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INTERLINEADO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E233E7-8888-0359-7050-EF5A52F42154}"/>
              </a:ext>
            </a:extLst>
          </p:cNvPr>
          <p:cNvSpPr txBox="1"/>
          <p:nvPr/>
        </p:nvSpPr>
        <p:spPr>
          <a:xfrm>
            <a:off x="13772920" y="4699869"/>
            <a:ext cx="520504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SANGRIA 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35B21D-8591-D2D8-5626-77C7ADBF2404}"/>
              </a:ext>
            </a:extLst>
          </p:cNvPr>
          <p:cNvSpPr txBox="1"/>
          <p:nvPr/>
        </p:nvSpPr>
        <p:spPr>
          <a:xfrm>
            <a:off x="9879937" y="9629483"/>
            <a:ext cx="520504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6021BB-ECE0-17AA-0FCF-30859459049D}"/>
              </a:ext>
            </a:extLst>
          </p:cNvPr>
          <p:cNvSpPr txBox="1"/>
          <p:nvPr/>
        </p:nvSpPr>
        <p:spPr>
          <a:xfrm>
            <a:off x="18754749" y="9503210"/>
            <a:ext cx="520504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PÁGINAS 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A48E431D-14A1-F8C9-746B-7B2D6A737E7B}"/>
              </a:ext>
            </a:extLst>
          </p:cNvPr>
          <p:cNvSpPr/>
          <p:nvPr/>
        </p:nvSpPr>
        <p:spPr>
          <a:xfrm>
            <a:off x="3464169" y="10353612"/>
            <a:ext cx="773723" cy="2567354"/>
          </a:xfrm>
          <a:prstGeom prst="leftBrace">
            <a:avLst/>
          </a:prstGeom>
          <a:noFill/>
          <a:ln w="5715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6080936-EADD-33CB-DC3D-90BACC4419EC}"/>
              </a:ext>
            </a:extLst>
          </p:cNvPr>
          <p:cNvSpPr txBox="1"/>
          <p:nvPr/>
        </p:nvSpPr>
        <p:spPr>
          <a:xfrm>
            <a:off x="3026726" y="10531636"/>
            <a:ext cx="37235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Calibri 11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9B2258-2900-F7C5-C45F-6970ED985653}"/>
              </a:ext>
            </a:extLst>
          </p:cNvPr>
          <p:cNvSpPr txBox="1"/>
          <p:nvPr/>
        </p:nvSpPr>
        <p:spPr>
          <a:xfrm>
            <a:off x="2820113" y="11324100"/>
            <a:ext cx="37235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 11 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E8A08D-7772-E8BE-C5AA-83029C7A8D21}"/>
              </a:ext>
            </a:extLst>
          </p:cNvPr>
          <p:cNvSpPr txBox="1"/>
          <p:nvPr/>
        </p:nvSpPr>
        <p:spPr>
          <a:xfrm>
            <a:off x="3603999" y="12079710"/>
            <a:ext cx="274319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New </a:t>
            </a:r>
            <a:r>
              <a:rPr lang="es-ES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r>
              <a:rPr lang="es-E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lang="es-E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s-CO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054" name="Picture 6" descr="Cómo APLICAR el INTERLINEADO en WORD según Normas APA 7ma Edición - YouTube">
            <a:extLst>
              <a:ext uri="{FF2B5EF4-FFF2-40B4-BE49-F238E27FC236}">
                <a16:creationId xmlns:a16="http://schemas.microsoft.com/office/drawing/2014/main" id="{58494F92-AC24-99BC-4932-9BDA8C69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790" y="5393914"/>
            <a:ext cx="4797321" cy="39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✓👨‍🏫Cómo ALINEAR a la IZQUIERDA un TEXTO según NORMAS APA 7ma. (SÉPTIMA  EDICIÓN) - YouTube">
            <a:extLst>
              <a:ext uri="{FF2B5EF4-FFF2-40B4-BE49-F238E27FC236}">
                <a16:creationId xmlns:a16="http://schemas.microsoft.com/office/drawing/2014/main" id="{0361720B-36BF-2DAD-0F92-5E7954110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19509"/>
          <a:stretch/>
        </p:blipFill>
        <p:spPr bwMode="auto">
          <a:xfrm>
            <a:off x="10879867" y="10104070"/>
            <a:ext cx="3205189" cy="33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angría según normas APA - YouTube">
            <a:extLst>
              <a:ext uri="{FF2B5EF4-FFF2-40B4-BE49-F238E27FC236}">
                <a16:creationId xmlns:a16="http://schemas.microsoft.com/office/drawing/2014/main" id="{236BCF9E-EBD3-8A1C-B733-2E46E24B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98" y="5391251"/>
            <a:ext cx="4929554" cy="39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ÓMO NUMERAR LAS PÁGINAS EN WORD | NORMAS APA 6° EDICIÓN - YouTube">
            <a:extLst>
              <a:ext uri="{FF2B5EF4-FFF2-40B4-BE49-F238E27FC236}">
                <a16:creationId xmlns:a16="http://schemas.microsoft.com/office/drawing/2014/main" id="{7D090D6C-1313-0E13-C26A-25CED217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111" y="10077554"/>
            <a:ext cx="4866325" cy="27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805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488ED0D-C312-8893-56D9-02BA2EFF9EDB}"/>
              </a:ext>
            </a:extLst>
          </p:cNvPr>
          <p:cNvSpPr txBox="1"/>
          <p:nvPr/>
        </p:nvSpPr>
        <p:spPr>
          <a:xfrm>
            <a:off x="10629735" y="2844883"/>
            <a:ext cx="1369632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b="1">
                <a:solidFill>
                  <a:schemeClr val="accent1">
                    <a:lumMod val="49000"/>
                  </a:schemeClr>
                </a:solidFill>
                <a:latin typeface="Times New Roman"/>
              </a:rPr>
              <a:t>CITAS</a:t>
            </a:r>
            <a:endParaRPr kumimoji="0" lang="es-ES" sz="3600" b="1" i="0" u="none" strike="noStrike" cap="none" spc="0" normalizeH="0" baseline="0">
              <a:ln>
                <a:noFill/>
              </a:ln>
              <a:solidFill>
                <a:schemeClr val="accent1">
                  <a:lumMod val="49000"/>
                </a:schemeClr>
              </a:solidFill>
              <a:effectLst/>
              <a:uFillTx/>
              <a:latin typeface="Times New Roman"/>
              <a:ea typeface="+mn-ea"/>
              <a:cs typeface="+mn-cs"/>
              <a:sym typeface="Helvetica Neu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7AA071-C7F5-2E59-64E4-D7FD1F04FBC2}"/>
              </a:ext>
            </a:extLst>
          </p:cNvPr>
          <p:cNvSpPr txBox="1"/>
          <p:nvPr/>
        </p:nvSpPr>
        <p:spPr>
          <a:xfrm>
            <a:off x="2098245" y="3679108"/>
            <a:ext cx="19012178" cy="7396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000" b="1">
                <a:solidFill>
                  <a:srgbClr val="2F2F2F"/>
                </a:solidFill>
                <a:latin typeface="Times New Roman"/>
              </a:rPr>
              <a:t>CITAS </a:t>
            </a:r>
          </a:p>
          <a:p>
            <a:pPr algn="l"/>
            <a:endParaRPr lang="es-ES" sz="3000" b="1">
              <a:solidFill>
                <a:srgbClr val="2F2F2F"/>
              </a:solidFill>
              <a:latin typeface="Times New Roman"/>
            </a:endParaRPr>
          </a:p>
          <a:p>
            <a:pPr algn="l"/>
            <a:r>
              <a:rPr lang="es-ES" sz="3000" b="1">
                <a:solidFill>
                  <a:srgbClr val="2F2F2F"/>
                </a:solidFill>
                <a:latin typeface="Times New Roman"/>
              </a:rPr>
              <a:t>1. Cita directa (menos de 40 palabras), se debe incluir: </a:t>
            </a:r>
          </a:p>
          <a:p>
            <a:pPr marL="342900" indent="-342900" algn="l">
              <a:buFont typeface="Arial"/>
              <a:buChar char="•"/>
            </a:pPr>
            <a:r>
              <a:rPr lang="es-ES" sz="3000">
                <a:solidFill>
                  <a:srgbClr val="2F2F2F"/>
                </a:solidFill>
                <a:latin typeface="Times New Roman"/>
              </a:rPr>
              <a:t>El apellido del autor </a:t>
            </a:r>
          </a:p>
          <a:p>
            <a:pPr marL="342900" indent="-342900" algn="l">
              <a:buFont typeface="Arial"/>
              <a:buChar char="•"/>
            </a:pPr>
            <a:r>
              <a:rPr lang="es-ES" sz="3000">
                <a:solidFill>
                  <a:srgbClr val="2F2F2F"/>
                </a:solidFill>
                <a:latin typeface="Times New Roman"/>
              </a:rPr>
              <a:t>El año de publicación y</a:t>
            </a:r>
          </a:p>
          <a:p>
            <a:pPr marL="342900" indent="-342900" algn="l">
              <a:buFont typeface="Arial"/>
              <a:buChar char="•"/>
            </a:pPr>
            <a:r>
              <a:rPr lang="es-ES" sz="3000">
                <a:solidFill>
                  <a:srgbClr val="2F2F2F"/>
                </a:solidFill>
                <a:latin typeface="Times New Roman"/>
              </a:rPr>
              <a:t>El número de pagina </a:t>
            </a:r>
          </a:p>
          <a:p>
            <a:pPr algn="l"/>
            <a:endParaRPr lang="es-ES" sz="3000">
              <a:solidFill>
                <a:srgbClr val="2F2F2F"/>
              </a:solidFill>
              <a:latin typeface="Times New Roman"/>
            </a:endParaRPr>
          </a:p>
          <a:p>
            <a:pPr algn="l"/>
            <a:r>
              <a:rPr lang="es-ES" sz="3000" b="1">
                <a:solidFill>
                  <a:srgbClr val="2F2F2F"/>
                </a:solidFill>
                <a:latin typeface="Times New Roman"/>
              </a:rPr>
              <a:t>Ejemplo: (</a:t>
            </a:r>
            <a:r>
              <a:rPr lang="es-ES" sz="3000">
                <a:solidFill>
                  <a:srgbClr val="2F2F2F"/>
                </a:solidFill>
                <a:latin typeface="Times New Roman"/>
              </a:rPr>
              <a:t>González, 2020, p. 40</a:t>
            </a:r>
            <a:r>
              <a:rPr lang="es-ES" sz="3000" b="1">
                <a:solidFill>
                  <a:srgbClr val="2F2F2F"/>
                </a:solidFill>
                <a:latin typeface="Times New Roman"/>
              </a:rPr>
              <a:t>)</a:t>
            </a:r>
          </a:p>
          <a:p>
            <a:pPr algn="l"/>
            <a:endParaRPr lang="es-ES" sz="3000" b="1">
              <a:solidFill>
                <a:srgbClr val="2F2F2F"/>
              </a:solidFill>
              <a:latin typeface="Times New Roman"/>
            </a:endParaRPr>
          </a:p>
          <a:p>
            <a:pPr algn="l"/>
            <a:r>
              <a:rPr lang="es-ES" sz="3000" b="1">
                <a:solidFill>
                  <a:srgbClr val="2F2F2F"/>
                </a:solidFill>
                <a:latin typeface="Times New Roman"/>
              </a:rPr>
              <a:t>2. Cita indirectas o paráfrasis)</a:t>
            </a:r>
            <a:r>
              <a:rPr lang="es-ES" sz="3000">
                <a:solidFill>
                  <a:srgbClr val="2F2F2F"/>
                </a:solidFill>
                <a:latin typeface="Times New Roman"/>
              </a:rPr>
              <a:t>, debe ir: </a:t>
            </a:r>
            <a:endParaRPr lang="es-ES" sz="3000" b="1">
              <a:solidFill>
                <a:srgbClr val="2F2F2F"/>
              </a:solidFill>
              <a:latin typeface="Times New Roman"/>
            </a:endParaRPr>
          </a:p>
          <a:p>
            <a:pPr marL="342900" indent="-342900" algn="l">
              <a:buFont typeface="Arial"/>
              <a:buChar char="•"/>
            </a:pPr>
            <a:endParaRPr lang="es-ES" sz="3000">
              <a:solidFill>
                <a:srgbClr val="2F2F2F"/>
              </a:solidFill>
              <a:latin typeface="Times New Roman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3000">
                <a:solidFill>
                  <a:srgbClr val="2F2F2F"/>
                </a:solidFill>
                <a:latin typeface="Times New Roman"/>
              </a:rPr>
              <a:t>Apellido del autor y</a:t>
            </a:r>
          </a:p>
          <a:p>
            <a:pPr marL="342900" indent="-342900" algn="l">
              <a:buFont typeface="Arial"/>
              <a:buChar char="•"/>
            </a:pPr>
            <a:r>
              <a:rPr lang="es-ES" sz="3000">
                <a:solidFill>
                  <a:srgbClr val="2F2F2F"/>
                </a:solidFill>
                <a:latin typeface="Times New Roman"/>
              </a:rPr>
              <a:t>Año de publicación</a:t>
            </a:r>
          </a:p>
          <a:p>
            <a:pPr algn="l"/>
            <a:endParaRPr lang="es-ES" sz="3000">
              <a:solidFill>
                <a:srgbClr val="2F2F2F"/>
              </a:solidFill>
              <a:latin typeface="Times New Roman"/>
            </a:endParaRPr>
          </a:p>
          <a:p>
            <a:pPr algn="l"/>
            <a:r>
              <a:rPr lang="es-ES" sz="3000" b="1">
                <a:solidFill>
                  <a:srgbClr val="2F2F2F"/>
                </a:solidFill>
                <a:latin typeface="Times New Roman"/>
              </a:rPr>
              <a:t>Ejemplo: </a:t>
            </a:r>
            <a:r>
              <a:rPr lang="es-ES" sz="3000">
                <a:solidFill>
                  <a:srgbClr val="2F2F2F"/>
                </a:solidFill>
                <a:latin typeface="Times New Roman"/>
              </a:rPr>
              <a:t>(Smith,2019)</a:t>
            </a:r>
            <a:endParaRPr lang="es-ES" sz="3000" b="1">
              <a:solidFill>
                <a:srgbClr val="2F2F2F"/>
              </a:solidFill>
              <a:latin typeface="Times New Roman"/>
            </a:endParaRPr>
          </a:p>
          <a:p>
            <a:pPr algn="l">
              <a:buFont typeface="Arial"/>
            </a:pPr>
            <a:endParaRPr lang="es-ES" b="1">
              <a:solidFill>
                <a:srgbClr val="2F2F2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86174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C69A85-A9BA-AA65-CC5C-AD570E1BF117}"/>
              </a:ext>
            </a:extLst>
          </p:cNvPr>
          <p:cNvSpPr txBox="1"/>
          <p:nvPr/>
        </p:nvSpPr>
        <p:spPr>
          <a:xfrm>
            <a:off x="2052566" y="3142544"/>
            <a:ext cx="15346695" cy="4811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000" b="1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CITA PARAFRASEADA</a:t>
            </a:r>
            <a:endParaRPr lang="es-ES" dirty="0">
              <a:solidFill>
                <a:schemeClr val="tx1">
                  <a:lumMod val="49000"/>
                </a:schemeClr>
              </a:solidFill>
            </a:endParaRPr>
          </a:p>
          <a:p>
            <a:pPr algn="l"/>
            <a:endParaRPr lang="es-ES" sz="2800" b="1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800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Hace referencia a la idea de un autor, reescrita con sus propias palabras, pero con la referencia. </a:t>
            </a:r>
          </a:p>
          <a:p>
            <a:pPr algn="l"/>
            <a:endParaRPr lang="es-ES" sz="2800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  <a:p>
            <a:pPr algn="l"/>
            <a:r>
              <a:rPr lang="es-ES" sz="2800" b="1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EJEMPLO </a:t>
            </a:r>
          </a:p>
          <a:p>
            <a:pPr marL="342900" indent="-342900" algn="l">
              <a:buFont typeface="Arial"/>
              <a:buChar char="•"/>
            </a:pPr>
            <a:endParaRPr lang="es-ES" b="1" dirty="0"/>
          </a:p>
          <a:p>
            <a:pPr marL="342900" indent="-342900" algn="l">
              <a:buFont typeface="Arial"/>
              <a:buChar char="•"/>
            </a:pPr>
            <a:r>
              <a:rPr lang="es-ES" sz="2800" b="1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Según Silva (2023)</a:t>
            </a:r>
            <a:r>
              <a:rPr lang="es-ES" sz="2800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, los resultados de la investigación indican una preferencia entre los participantes por la condición experimental.</a:t>
            </a:r>
          </a:p>
          <a:p>
            <a:pPr marL="342900" indent="-342900" algn="l">
              <a:buFont typeface="Arial"/>
              <a:buChar char="•"/>
            </a:pPr>
            <a:endParaRPr lang="es-ES" sz="2800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Hunt (1993)</a:t>
            </a:r>
            <a:r>
              <a:rPr lang="es-ES" sz="2800" dirty="0">
                <a:solidFill>
                  <a:srgbClr val="000000"/>
                </a:solidFill>
                <a:latin typeface="Times New Roman"/>
                <a:cs typeface="Times New Roman"/>
              </a:rPr>
              <a:t> señaló que el apego madre-hijo se convirtió en un tema principal de la investigación del desarrollo después de la publicación de los estudios de John Bowlby.</a:t>
            </a:r>
            <a:endParaRPr lang="es-ES" sz="2800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1836E7A-F8A9-89DB-6C85-00CD8050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42" t="53306" r="16865" b="18518"/>
          <a:stretch/>
        </p:blipFill>
        <p:spPr>
          <a:xfrm>
            <a:off x="6478233" y="8606430"/>
            <a:ext cx="11321169" cy="35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374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A688C6-A33A-3B6C-6896-6D8ECA738183}"/>
              </a:ext>
            </a:extLst>
          </p:cNvPr>
          <p:cNvSpPr txBox="1"/>
          <p:nvPr/>
        </p:nvSpPr>
        <p:spPr>
          <a:xfrm>
            <a:off x="4872542" y="3044121"/>
            <a:ext cx="1305042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 dirty="0">
                <a:solidFill>
                  <a:schemeClr val="accent3">
                    <a:lumMod val="49000"/>
                  </a:schemeClr>
                </a:solidFill>
                <a:latin typeface="Times New Roman"/>
              </a:rPr>
              <a:t>¿Cómo realizar citas si tenemos 2 o más autores?</a:t>
            </a:r>
            <a:r>
              <a:rPr lang="es-ES" sz="3600" dirty="0">
                <a:latin typeface="Times New Roman"/>
              </a:rPr>
              <a:t> </a:t>
            </a:r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ED313-1420-35CA-AF9B-D1D744A25AE3}"/>
              </a:ext>
            </a:extLst>
          </p:cNvPr>
          <p:cNvSpPr txBox="1"/>
          <p:nvPr/>
        </p:nvSpPr>
        <p:spPr>
          <a:xfrm>
            <a:off x="2968182" y="4755680"/>
            <a:ext cx="16873230" cy="82894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>
              <a:buFont typeface="Arial"/>
              <a:buChar char="•"/>
            </a:pPr>
            <a:r>
              <a:rPr lang="es-ES" sz="4000" b="1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 UN SOLO AUTOR: </a:t>
            </a:r>
            <a:r>
              <a:rPr lang="es-ES" sz="4000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Apellido del autor, año, pág</a:t>
            </a:r>
            <a:r>
              <a:rPr lang="es-ES" sz="4000" dirty="0">
                <a:solidFill>
                  <a:schemeClr val="tx1">
                    <a:lumMod val="49000"/>
                  </a:schemeClr>
                </a:solidFill>
                <a:ea typeface="+mn-lt"/>
                <a:cs typeface="+mn-lt"/>
              </a:rPr>
              <a:t>.</a:t>
            </a:r>
            <a:endParaRPr lang="es-ES" sz="4000">
              <a:solidFill>
                <a:schemeClr val="tx1">
                  <a:lumMod val="49000"/>
                </a:schemeClr>
              </a:solidFill>
            </a:endParaRPr>
          </a:p>
          <a:p>
            <a:pPr algn="l"/>
            <a:endParaRPr lang="es-ES" sz="4000" dirty="0">
              <a:solidFill>
                <a:schemeClr val="tx1">
                  <a:lumMod val="49000"/>
                </a:schemeClr>
              </a:solidFill>
              <a:latin typeface="Helvetica Neue"/>
            </a:endParaRPr>
          </a:p>
          <a:p>
            <a:pPr algn="l">
              <a:buFont typeface="Arial"/>
              <a:buChar char="•"/>
            </a:pPr>
            <a:r>
              <a:rPr lang="es-ES" sz="4000" b="1" dirty="0">
                <a:solidFill>
                  <a:schemeClr val="tx1">
                    <a:lumMod val="49000"/>
                  </a:schemeClr>
                </a:solidFill>
                <a:latin typeface="Times New Roman"/>
              </a:rPr>
              <a:t> DOS AUTORES: </a:t>
            </a:r>
            <a:r>
              <a:rPr lang="es-ES" sz="4000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Times New Roman"/>
              </a:rPr>
              <a:t>Apellido del 1er y 2do autor separado por una coma, año, pág.</a:t>
            </a:r>
            <a:endParaRPr lang="es-ES" sz="4000" dirty="0">
              <a:solidFill>
                <a:schemeClr val="tx1">
                  <a:lumMod val="49000"/>
                </a:schemeClr>
              </a:solidFill>
              <a:latin typeface="Times New Roman"/>
              <a:cs typeface="Times New Roman"/>
            </a:endParaRPr>
          </a:p>
          <a:p>
            <a:pPr algn="l"/>
            <a:endParaRPr lang="es-ES" sz="4000" dirty="0">
              <a:solidFill>
                <a:schemeClr val="tx1">
                  <a:lumMod val="49000"/>
                </a:schemeClr>
              </a:solidFill>
              <a:ea typeface="+mn-lt"/>
              <a:cs typeface="+mn-lt"/>
            </a:endParaRPr>
          </a:p>
          <a:p>
            <a:pPr algn="l">
              <a:buFont typeface="Arial"/>
              <a:buChar char="•"/>
            </a:pPr>
            <a:r>
              <a:rPr lang="es-ES" sz="4000" dirty="0">
                <a:solidFill>
                  <a:schemeClr val="tx1">
                    <a:lumMod val="49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4000" b="1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TRES A CINCO AUTORES:</a:t>
            </a:r>
            <a:r>
              <a:rPr lang="es-ES" sz="4000" dirty="0">
                <a:solidFill>
                  <a:schemeClr val="tx1">
                    <a:lumMod val="49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4000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Apellido del 1er, 2do y 3er autor separado por una coma, año, pág.</a:t>
            </a:r>
            <a:endParaRPr lang="es-ES" sz="4000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  <a:p>
            <a:pPr algn="l"/>
            <a:endParaRPr lang="es-ES" sz="4000" dirty="0">
              <a:solidFill>
                <a:schemeClr val="tx1">
                  <a:lumMod val="49000"/>
                </a:schemeClr>
              </a:solidFill>
              <a:latin typeface="Times New Roman"/>
              <a:ea typeface="+mn-lt"/>
              <a:cs typeface="+mn-lt"/>
            </a:endParaRPr>
          </a:p>
          <a:p>
            <a:pPr algn="l">
              <a:buFont typeface="Arial"/>
              <a:buChar char="•"/>
            </a:pPr>
            <a:r>
              <a:rPr lang="es-ES" sz="4000" dirty="0">
                <a:solidFill>
                  <a:schemeClr val="tx1">
                    <a:lumMod val="49000"/>
                  </a:schemeClr>
                </a:solidFill>
                <a:ea typeface="+mn-lt"/>
                <a:cs typeface="+mn-lt"/>
              </a:rPr>
              <a:t> </a:t>
            </a:r>
            <a:r>
              <a:rPr lang="es-ES" sz="4000" b="1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SEIS O MÁS AUTORES: </a:t>
            </a:r>
            <a:r>
              <a:rPr lang="es-ES" sz="4000" dirty="0">
                <a:solidFill>
                  <a:schemeClr val="tx1">
                    <a:lumMod val="49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4000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Apellido del 1er autor y la palabra “</a:t>
            </a:r>
            <a:r>
              <a:rPr lang="es-ES" sz="4000" dirty="0" err="1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et.al</a:t>
            </a:r>
            <a:r>
              <a:rPr lang="es-ES" sz="4000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” (sin las comillas que significa “y otros”</a:t>
            </a:r>
            <a:r>
              <a:rPr lang="es-ES" sz="2800" dirty="0">
                <a:solidFill>
                  <a:schemeClr val="tx1">
                    <a:lumMod val="49000"/>
                  </a:schemeClr>
                </a:solidFill>
                <a:latin typeface="Times New Roman"/>
                <a:ea typeface="+mn-lt"/>
                <a:cs typeface="+mn-lt"/>
              </a:rPr>
              <a:t>).</a:t>
            </a:r>
            <a:endParaRPr lang="es-ES" sz="2800" dirty="0">
              <a:solidFill>
                <a:schemeClr val="tx1">
                  <a:lumMod val="49000"/>
                </a:schemeClr>
              </a:solidFill>
              <a:latin typeface="Times New Roman"/>
            </a:endParaRPr>
          </a:p>
          <a:p>
            <a:pPr algn="l">
              <a:buFont typeface="Arial"/>
              <a:buChar char="•"/>
            </a:pPr>
            <a:endParaRPr lang="es-ES"/>
          </a:p>
          <a:p>
            <a:pPr algn="l"/>
            <a:endParaRPr lang="es-ES" sz="3000" dirty="0">
              <a:solidFill>
                <a:schemeClr val="tx1">
                  <a:lumMod val="49000"/>
                </a:schemeClr>
              </a:solidFill>
            </a:endParaRPr>
          </a:p>
          <a:p>
            <a:pPr algn="l"/>
            <a:endParaRPr lang="es-ES"/>
          </a:p>
          <a:p>
            <a:pPr algn="l">
              <a:buFont typeface="Arial"/>
              <a:buChar char="•"/>
            </a:pPr>
            <a:endParaRPr lang="es-ES"/>
          </a:p>
          <a:p>
            <a:pPr algn="l"/>
            <a:endParaRPr lang="es-ES" sz="30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969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adroTexto 4"/>
          <p:cNvSpPr txBox="1"/>
          <p:nvPr/>
        </p:nvSpPr>
        <p:spPr>
          <a:xfrm>
            <a:off x="1658814" y="5288340"/>
            <a:ext cx="20574001" cy="3139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40" tIns="91439" rIns="91440" bIns="91439" anchor="ctr">
            <a:spAutoFit/>
          </a:bodyPr>
          <a:lstStyle>
            <a:lvl1pPr defTabSz="1828800">
              <a:defRPr sz="9600" spc="576">
                <a:solidFill>
                  <a:srgbClr val="FFFFFF"/>
                </a:solidFill>
                <a:latin typeface="Nunito Sans 12pt ExtraLight Bold"/>
                <a:ea typeface="Nunito Sans 12pt ExtraLight Bold"/>
                <a:cs typeface="Nunito Sans 12pt ExtraLight Bold"/>
                <a:sym typeface="Nunito Sans 12pt ExtraLight Bold"/>
              </a:defRPr>
            </a:lvl1pPr>
          </a:lstStyle>
          <a:p>
            <a:pPr>
              <a:defRPr spc="0"/>
            </a:pPr>
            <a:r>
              <a:rPr lang="es-ES" dirty="0"/>
              <a:t>“TIPS PARA UNA PRESENTACIÓN”</a:t>
            </a:r>
          </a:p>
          <a:p>
            <a:pPr>
              <a:defRPr spc="0"/>
            </a:pPr>
            <a:r>
              <a:rPr lang="es-ES" dirty="0"/>
              <a:t>Auxilios Educativos </a:t>
            </a:r>
          </a:p>
        </p:txBody>
      </p:sp>
    </p:spTree>
    <p:extLst>
      <p:ext uri="{BB962C8B-B14F-4D97-AF65-F5344CB8AC3E}">
        <p14:creationId xmlns:p14="http://schemas.microsoft.com/office/powerpoint/2010/main" val="37368306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0BAAA1C6-C673-4016-E39A-1439237E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62" y="2586078"/>
            <a:ext cx="20107275" cy="2085975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DDE0228D-45D1-0C6F-7917-307C6981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49" y="4886918"/>
            <a:ext cx="20805107" cy="53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410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5a11ef-c2bf-4d1e-b58b-639ade20a33f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274309-984F-4FD5-B55A-7D2574302C0F}"/>
</file>

<file path=customXml/itemProps2.xml><?xml version="1.0" encoding="utf-8"?>
<ds:datastoreItem xmlns:ds="http://schemas.openxmlformats.org/officeDocument/2006/customXml" ds:itemID="{4ADD4232-3630-4470-872C-7A93BB44396E}">
  <ds:schemaRefs>
    <ds:schemaRef ds:uri="435a11ef-c2bf-4d1e-b58b-639ade20a33f"/>
    <ds:schemaRef ds:uri="ed32f7cc-c8ba-4ef3-9753-a7d7dfcb484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22F8501-F553-4CCE-9C9C-5C20B22774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</PresentationFormat>
  <Slides>16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Grupo de Capacitación</dc:creator>
  <cp:revision>428</cp:revision>
  <dcterms:modified xsi:type="dcterms:W3CDTF">2024-10-02T14:48:04Z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Order">
    <vt:r8>10942700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