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7" r:id="rId6"/>
    <p:sldId id="318" r:id="rId7"/>
    <p:sldId id="316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993366"/>
    <a:srgbClr val="9900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BBCD6A-A78A-9CA6-7B6C-8F42BF7AE463}" v="2" dt="2024-12-16T14:54:36.295"/>
    <p1510:client id="{DAC6C4E5-04B9-4EE7-CCED-4AA4082B38ED}" v="4" dt="2024-12-16T21:32:39.0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8F1549-D923-4642-92EA-96AA1CFB0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31B1F8-CDAF-4231-9AFA-257F36B8B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994DFA-3A27-413A-878C-6588E4B80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1B2B94-0092-4577-BD65-5CD3909DD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B4FB05-6D3A-468D-9FE2-DF44BAA4B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678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55F07-E315-43FB-B630-081CAAA63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549036-3313-4F00-B4B7-A92C5EC10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525D-8F48-41DB-AFB1-8122B237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0C68D0-D17F-4451-9CEB-02DBC5BD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DA1A8-DE73-41EA-95EE-217DAA024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63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F90CC0-004A-4DCB-9418-F26857293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B4B976-DECA-43FF-B120-4B5AD91EF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5108CF-0E21-437D-AB05-C00BC50B1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E53904-DFC0-4E30-96EB-B8F1ED5E1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307ADD-23DE-489A-9F83-4D4F3C18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079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C3674-8E13-42C4-8F59-851000CCB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F69A13-1D91-4074-B41C-C694CF325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264DB0-708A-46EB-A285-D155623F2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3C9052-A093-49A7-8507-0F3B6634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4AAD1-7985-415B-AB5A-9E8943FC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057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ED8079-BC75-40DB-9EE8-B6F6C6A72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C29891-824E-4A53-8F92-846A1CCAC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31CF0C-681F-4284-9FFB-7869205CD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E15AB1-C23D-4EA8-8541-7B7FB21E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113062-8809-4286-AFF4-0AEFD9B3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594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8BC70F-467D-4CB7-AA62-399727AD3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8CB7C9-1E5B-4556-A2CC-F5906FBB7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51E56B-A9F4-4CF0-8FB8-BB512EEA5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625C1A9-6A03-43BC-9215-6C61B970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2D2BAE-A6D8-4211-9CA7-07C0CFB8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F72EA2-7A14-485E-BB74-FEDDDB0F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71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46F94-76C2-4507-819B-BBF35748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00A461-5697-4B2B-9AF1-84DBCE2ED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5AC28F8-2F02-479B-AE29-280DC8610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13E757-DF37-4471-A380-F6E07E703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B4B1783-18EE-450A-A6E1-45F848EEE3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1B838C-6ED5-4D38-865E-1DA22D168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DE0D206-ADE8-4183-A4A7-AF4D76185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05D157-9310-463A-8535-E591F263E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876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489DD-3F44-409A-AF63-BC105D04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A04777-D59D-42A9-8624-4E9F3775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4290BCE-BDDF-403E-B63E-3FF59A55F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0965C69-0546-499A-A018-D1AAA4E0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762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E17881-1A78-4BD6-BE57-05737487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07B3220-8D82-4ED0-A3B1-F0EE302A0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E9F0EB6-E4F8-4652-BE67-A9D48ADA3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8935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71BE28-D8D9-4F9B-913B-00085FBDA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0B5F73-45C3-4669-9EF4-3F579D126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36CC8AD-C9D1-4E11-B68B-6E2301F9D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E8479B-C256-4425-81FD-0C62202B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5CA8DE-F1CA-4B17-B78B-61F8BFCC0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0EB01E-143C-4638-92EC-F723B973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09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16C11F-E063-4F6E-BAFF-BAF817FBB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694A69-791F-458E-AAEB-44AB958B9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54829B-FEFD-4899-AADF-E2DECD27C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AC37CA-BB7E-48AD-ACDA-9CE291906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98AE6-AF68-4F5D-AAD3-966F9FA8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7214ED-EBA1-4BA1-81DE-E8BAE30B2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012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1EDA2BF-E731-4ED0-AE6C-D6856F05A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C08F4E-745B-41B8-9C40-25650D86C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C61C7A-6A10-4A2D-ADB5-910B6F2EC9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10AFD-12A2-47C6-81CE-588755D5FD00}" type="datetimeFigureOut">
              <a:rPr lang="es-CO" smtClean="0"/>
              <a:t>1/04/2025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5C3550-FEDE-4630-83D0-477F4E80B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C2B059-D20E-4D28-BBA3-4CDFAE635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2D002-5139-4206-8EFD-050A1FF3A0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101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>
            <a:extLst>
              <a:ext uri="{FF2B5EF4-FFF2-40B4-BE49-F238E27FC236}">
                <a16:creationId xmlns:a16="http://schemas.microsoft.com/office/drawing/2014/main" id="{14088B87-5FD9-461A-AC75-F2C67CD84BBB}"/>
              </a:ext>
            </a:extLst>
          </p:cNvPr>
          <p:cNvSpPr/>
          <p:nvPr/>
        </p:nvSpPr>
        <p:spPr>
          <a:xfrm>
            <a:off x="42204" y="1336432"/>
            <a:ext cx="12095325" cy="4621142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O..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dene.s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r,� / Entorno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Nacional de Protección</a:t>
            </a: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Subdirección de Evaluación de Riesgo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Entornos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Orden de trabajo No. 12345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Evaluado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ldentif,oaoión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Sexo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e lnspeoo1ón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Juan Carlos Pérez González Cédula - 987654321 Masculino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Solicitud UNP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Recibo 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Smdireooión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 Fecha E:xpe&lt;lioión Orden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01/01/2023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02/01/2023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03/01/2023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Paca cada uno de los entornos, diligencie la información recolectada de la visita in situ que </a:t>
            </a: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realice el 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anaista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seleccionando la opción 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segpun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corresponda, haciendo las observaciones que se </a:t>
            </a: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requieren y tomando registro fotográfico, cuándo haya el consentimiento del evaluado.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¡¡¡ Fecha </a:t>
            </a:r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derealización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inspección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F'eoha</a:t>
            </a:r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 Distancia al casco urbano</a:t>
            </a:r>
          </a:p>
          <a:p>
            <a:pPr algn="ctr"/>
            <a:endParaRPr lang="es-E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Distancia</a:t>
            </a: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D8D88CB-C998-4E62-AEB0-F0F92F4D0FC5}"/>
              </a:ext>
            </a:extLst>
          </p:cNvPr>
          <p:cNvGrpSpPr/>
          <p:nvPr/>
        </p:nvGrpSpPr>
        <p:grpSpPr>
          <a:xfrm>
            <a:off x="37334" y="5711529"/>
            <a:ext cx="12087495" cy="880377"/>
            <a:chOff x="-1" y="5583280"/>
            <a:chExt cx="12180041" cy="880377"/>
          </a:xfrm>
          <a:solidFill>
            <a:srgbClr val="990033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5D5C47CD-872C-4AD3-BDE9-24844E41C34E}"/>
                </a:ext>
              </a:extLst>
            </p:cNvPr>
            <p:cNvSpPr/>
            <p:nvPr/>
          </p:nvSpPr>
          <p:spPr>
            <a:xfrm>
              <a:off x="3892363" y="5597370"/>
              <a:ext cx="3190351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Estructura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EF7DC16D-6228-41A5-AC71-C4879E79CBE6}"/>
                </a:ext>
              </a:extLst>
            </p:cNvPr>
            <p:cNvSpPr/>
            <p:nvPr/>
          </p:nvSpPr>
          <p:spPr>
            <a:xfrm>
              <a:off x="0" y="5591126"/>
              <a:ext cx="3898760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Proyecto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3D3794CF-FB3B-43B5-974B-63FBB8B6DA9C}"/>
                </a:ext>
              </a:extLst>
            </p:cNvPr>
            <p:cNvSpPr/>
            <p:nvPr/>
          </p:nvSpPr>
          <p:spPr>
            <a:xfrm>
              <a:off x="10272527" y="5591125"/>
              <a:ext cx="1907513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Fecha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DCA72D89-767B-4367-B11C-2E7C1D756F15}"/>
                </a:ext>
              </a:extLst>
            </p:cNvPr>
            <p:cNvSpPr/>
            <p:nvPr/>
          </p:nvSpPr>
          <p:spPr>
            <a:xfrm>
              <a:off x="-1" y="6029904"/>
              <a:ext cx="3898761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s-CO" sz="1100" b="1" dirty="0" err="1">
                  <a:solidFill>
                    <a:schemeClr val="tx1"/>
                  </a:solidFill>
                </a:rPr>
                <a:t>Ecosistiema</a:t>
              </a:r>
              <a:r>
                <a:rPr lang="es-CO" sz="1100" b="1" dirty="0">
                  <a:solidFill>
                    <a:schemeClr val="tx1"/>
                  </a:solidFill>
                </a:rPr>
                <a:t> de información – Modulo SER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76E90EB-EBF7-4BD5-84C7-67BA22D75BEE}"/>
                </a:ext>
              </a:extLst>
            </p:cNvPr>
            <p:cNvSpPr/>
            <p:nvPr/>
          </p:nvSpPr>
          <p:spPr>
            <a:xfrm>
              <a:off x="3898760" y="5998079"/>
              <a:ext cx="3184489" cy="36859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dirty="0">
                  <a:solidFill>
                    <a:schemeClr val="tx1"/>
                  </a:solidFill>
                </a:rPr>
                <a:t>Mockup – Modulo SER – Analista de riesgo</a:t>
              </a:r>
              <a:endParaRPr lang="es-CO" sz="11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18321451-3603-4591-9304-1ACB3AB11964}"/>
                </a:ext>
              </a:extLst>
            </p:cNvPr>
            <p:cNvSpPr/>
            <p:nvPr/>
          </p:nvSpPr>
          <p:spPr>
            <a:xfrm>
              <a:off x="7098925" y="5583280"/>
              <a:ext cx="3190351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Ingeniero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62BAA97-404B-4639-AD6D-FDC4D7923B7D}"/>
                </a:ext>
              </a:extLst>
            </p:cNvPr>
            <p:cNvSpPr/>
            <p:nvPr/>
          </p:nvSpPr>
          <p:spPr>
            <a:xfrm>
              <a:off x="7092042" y="6029904"/>
              <a:ext cx="3190351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0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7F249914-E6E3-460D-941F-6769A746CBC6}"/>
                </a:ext>
              </a:extLst>
            </p:cNvPr>
            <p:cNvSpPr/>
            <p:nvPr/>
          </p:nvSpPr>
          <p:spPr>
            <a:xfrm>
              <a:off x="10289277" y="6020884"/>
              <a:ext cx="1890762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3FC555D1-2427-4A5D-8EAD-5B8FBD1109F3}"/>
              </a:ext>
            </a:extLst>
          </p:cNvPr>
          <p:cNvGrpSpPr/>
          <p:nvPr/>
        </p:nvGrpSpPr>
        <p:grpSpPr>
          <a:xfrm>
            <a:off x="0" y="-74949"/>
            <a:ext cx="12192000" cy="1309378"/>
            <a:chOff x="0" y="-74949"/>
            <a:chExt cx="12192000" cy="1309378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3B6A22B1-2287-4087-B948-D8F52E347282}"/>
                </a:ext>
              </a:extLst>
            </p:cNvPr>
            <p:cNvSpPr/>
            <p:nvPr/>
          </p:nvSpPr>
          <p:spPr>
            <a:xfrm>
              <a:off x="0" y="-74949"/>
              <a:ext cx="12192000" cy="1309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56FDAEDE-8171-4529-82D8-FA5B7455264F}"/>
                </a:ext>
              </a:extLst>
            </p:cNvPr>
            <p:cNvCxnSpPr>
              <a:cxnSpLocks/>
            </p:cNvCxnSpPr>
            <p:nvPr/>
          </p:nvCxnSpPr>
          <p:spPr>
            <a:xfrm>
              <a:off x="1526721" y="391886"/>
              <a:ext cx="0" cy="436789"/>
            </a:xfrm>
            <a:prstGeom prst="line">
              <a:avLst/>
            </a:prstGeom>
            <a:ln>
              <a:solidFill>
                <a:srgbClr val="5151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DA7D404D-93B2-4B55-874D-1CDDC9793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86" y="3752"/>
            <a:ext cx="1301069" cy="1151976"/>
          </a:xfrm>
          <a:prstGeom prst="rect">
            <a:avLst/>
          </a:prstGeom>
        </p:spPr>
      </p:pic>
      <p:pic>
        <p:nvPicPr>
          <p:cNvPr id="20" name="Imagen 3">
            <a:extLst>
              <a:ext uri="{FF2B5EF4-FFF2-40B4-BE49-F238E27FC236}">
                <a16:creationId xmlns:a16="http://schemas.microsoft.com/office/drawing/2014/main" id="{E3BAD674-8BA4-44B9-96A1-29015C410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250" y="129615"/>
            <a:ext cx="1301069" cy="10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7CD2430-ECC4-4850-8CA7-D16873DD35AB}"/>
              </a:ext>
            </a:extLst>
          </p:cNvPr>
          <p:cNvSpPr txBox="1"/>
          <p:nvPr/>
        </p:nvSpPr>
        <p:spPr>
          <a:xfrm>
            <a:off x="2855093" y="516877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GESTIÓN TECNOLÓGICA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7142CA8-B8AE-4231-968E-94E8E48243F1}"/>
              </a:ext>
            </a:extLst>
          </p:cNvPr>
          <p:cNvSpPr txBox="1"/>
          <p:nvPr/>
        </p:nvSpPr>
        <p:spPr>
          <a:xfrm>
            <a:off x="2855093" y="854944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UNIDAD NACIONAL DE PROTECCIÓN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06861E0-69C0-45CB-9BDD-4A94F7536430}"/>
              </a:ext>
            </a:extLst>
          </p:cNvPr>
          <p:cNvSpPr txBox="1"/>
          <p:nvPr/>
        </p:nvSpPr>
        <p:spPr>
          <a:xfrm>
            <a:off x="2855093" y="189675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FORMATO PLANTILLA ESTRUCTURAL DE DESARROLLO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80FC4D2-A2EF-4259-9DF4-8A077E158233}"/>
              </a:ext>
            </a:extLst>
          </p:cNvPr>
          <p:cNvSpPr txBox="1"/>
          <p:nvPr/>
        </p:nvSpPr>
        <p:spPr>
          <a:xfrm>
            <a:off x="54471" y="6575183"/>
            <a:ext cx="120830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GTE-FT-44/V1                                                                                                             Oficialización: 17/05/2024                                                                                         Página 1 de 3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A2A04ED-19AD-4C3A-BA5B-61E0D035CC4B}"/>
              </a:ext>
            </a:extLst>
          </p:cNvPr>
          <p:cNvSpPr/>
          <p:nvPr/>
        </p:nvSpPr>
        <p:spPr>
          <a:xfrm>
            <a:off x="37334" y="6447193"/>
            <a:ext cx="12083058" cy="1765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Archívese en</a:t>
            </a:r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E3F17B9-548B-F1C0-E1D1-8839AEC0D8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000" y="1489273"/>
            <a:ext cx="9255784" cy="417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>
            <a:extLst>
              <a:ext uri="{FF2B5EF4-FFF2-40B4-BE49-F238E27FC236}">
                <a16:creationId xmlns:a16="http://schemas.microsoft.com/office/drawing/2014/main" id="{14088B87-5FD9-461A-AC75-F2C67CD84BBB}"/>
              </a:ext>
            </a:extLst>
          </p:cNvPr>
          <p:cNvSpPr/>
          <p:nvPr/>
        </p:nvSpPr>
        <p:spPr>
          <a:xfrm>
            <a:off x="42204" y="1336432"/>
            <a:ext cx="12095325" cy="4621142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ENTREGABLES DEL SPRINT 2</a:t>
            </a:r>
            <a:endParaRPr lang="es-CO" dirty="0"/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D8D88CB-C998-4E62-AEB0-F0F92F4D0FC5}"/>
              </a:ext>
            </a:extLst>
          </p:cNvPr>
          <p:cNvGrpSpPr/>
          <p:nvPr/>
        </p:nvGrpSpPr>
        <p:grpSpPr>
          <a:xfrm>
            <a:off x="37334" y="5711529"/>
            <a:ext cx="12087495" cy="880377"/>
            <a:chOff x="-1" y="5583280"/>
            <a:chExt cx="12180041" cy="880377"/>
          </a:xfrm>
          <a:solidFill>
            <a:srgbClr val="990033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5D5C47CD-872C-4AD3-BDE9-24844E41C34E}"/>
                </a:ext>
              </a:extLst>
            </p:cNvPr>
            <p:cNvSpPr/>
            <p:nvPr/>
          </p:nvSpPr>
          <p:spPr>
            <a:xfrm>
              <a:off x="3892363" y="5597370"/>
              <a:ext cx="3190351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Estructura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EF7DC16D-6228-41A5-AC71-C4879E79CBE6}"/>
                </a:ext>
              </a:extLst>
            </p:cNvPr>
            <p:cNvSpPr/>
            <p:nvPr/>
          </p:nvSpPr>
          <p:spPr>
            <a:xfrm>
              <a:off x="0" y="5591126"/>
              <a:ext cx="3898760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Proyecto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3D3794CF-FB3B-43B5-974B-63FBB8B6DA9C}"/>
                </a:ext>
              </a:extLst>
            </p:cNvPr>
            <p:cNvSpPr/>
            <p:nvPr/>
          </p:nvSpPr>
          <p:spPr>
            <a:xfrm>
              <a:off x="10272527" y="5591125"/>
              <a:ext cx="1907513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Fecha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DCA72D89-767B-4367-B11C-2E7C1D756F15}"/>
                </a:ext>
              </a:extLst>
            </p:cNvPr>
            <p:cNvSpPr/>
            <p:nvPr/>
          </p:nvSpPr>
          <p:spPr>
            <a:xfrm>
              <a:off x="-1" y="6029904"/>
              <a:ext cx="3898761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b="1" dirty="0">
                  <a:solidFill>
                    <a:schemeClr val="tx1"/>
                  </a:solidFill>
                </a:rPr>
                <a:t>Desarrollo Formulario Solicitud de evaluación – Ruita Individual</a:t>
              </a:r>
              <a:endParaRPr lang="es-CO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76E90EB-EBF7-4BD5-84C7-67BA22D75BEE}"/>
                </a:ext>
              </a:extLst>
            </p:cNvPr>
            <p:cNvSpPr/>
            <p:nvPr/>
          </p:nvSpPr>
          <p:spPr>
            <a:xfrm>
              <a:off x="3898760" y="6029904"/>
              <a:ext cx="3184489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Diagrama de Flujo</a:t>
              </a:r>
              <a:endParaRPr lang="es-CO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18321451-3603-4591-9304-1ACB3AB11964}"/>
                </a:ext>
              </a:extLst>
            </p:cNvPr>
            <p:cNvSpPr/>
            <p:nvPr/>
          </p:nvSpPr>
          <p:spPr>
            <a:xfrm>
              <a:off x="7098925" y="5583280"/>
              <a:ext cx="3190351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Ingeniero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62BAA97-404B-4639-AD6D-FDC4D7923B7D}"/>
                </a:ext>
              </a:extLst>
            </p:cNvPr>
            <p:cNvSpPr/>
            <p:nvPr/>
          </p:nvSpPr>
          <p:spPr>
            <a:xfrm>
              <a:off x="7092042" y="6029904"/>
              <a:ext cx="3190351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</a:rPr>
                <a:t>Robert Steven Rodríguez - Ecosistema de Información UNP </a:t>
              </a:r>
              <a:endParaRPr lang="es-CO" sz="10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7F249914-E6E3-460D-941F-6769A746CBC6}"/>
                </a:ext>
              </a:extLst>
            </p:cNvPr>
            <p:cNvSpPr/>
            <p:nvPr/>
          </p:nvSpPr>
          <p:spPr>
            <a:xfrm>
              <a:off x="10289277" y="6020884"/>
              <a:ext cx="1890762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13 – 09- 2024</a:t>
              </a:r>
              <a:endParaRPr lang="es-CO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3FC555D1-2427-4A5D-8EAD-5B8FBD1109F3}"/>
              </a:ext>
            </a:extLst>
          </p:cNvPr>
          <p:cNvGrpSpPr/>
          <p:nvPr/>
        </p:nvGrpSpPr>
        <p:grpSpPr>
          <a:xfrm>
            <a:off x="0" y="-74949"/>
            <a:ext cx="12192000" cy="1309378"/>
            <a:chOff x="0" y="-74949"/>
            <a:chExt cx="12192000" cy="1309378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3B6A22B1-2287-4087-B948-D8F52E347282}"/>
                </a:ext>
              </a:extLst>
            </p:cNvPr>
            <p:cNvSpPr/>
            <p:nvPr/>
          </p:nvSpPr>
          <p:spPr>
            <a:xfrm>
              <a:off x="0" y="-74949"/>
              <a:ext cx="12192000" cy="1309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56FDAEDE-8171-4529-82D8-FA5B7455264F}"/>
                </a:ext>
              </a:extLst>
            </p:cNvPr>
            <p:cNvCxnSpPr>
              <a:cxnSpLocks/>
            </p:cNvCxnSpPr>
            <p:nvPr/>
          </p:nvCxnSpPr>
          <p:spPr>
            <a:xfrm>
              <a:off x="1526721" y="391886"/>
              <a:ext cx="0" cy="436789"/>
            </a:xfrm>
            <a:prstGeom prst="line">
              <a:avLst/>
            </a:prstGeom>
            <a:ln>
              <a:solidFill>
                <a:srgbClr val="5151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DA7D404D-93B2-4B55-874D-1CDDC9793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86" y="3752"/>
            <a:ext cx="1301069" cy="1151976"/>
          </a:xfrm>
          <a:prstGeom prst="rect">
            <a:avLst/>
          </a:prstGeom>
        </p:spPr>
      </p:pic>
      <p:pic>
        <p:nvPicPr>
          <p:cNvPr id="20" name="Imagen 3">
            <a:extLst>
              <a:ext uri="{FF2B5EF4-FFF2-40B4-BE49-F238E27FC236}">
                <a16:creationId xmlns:a16="http://schemas.microsoft.com/office/drawing/2014/main" id="{E3BAD674-8BA4-44B9-96A1-29015C410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250" y="129615"/>
            <a:ext cx="1301069" cy="10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7CD2430-ECC4-4850-8CA7-D16873DD35AB}"/>
              </a:ext>
            </a:extLst>
          </p:cNvPr>
          <p:cNvSpPr txBox="1"/>
          <p:nvPr/>
        </p:nvSpPr>
        <p:spPr>
          <a:xfrm>
            <a:off x="2855093" y="516877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GESTIÓN TECNOLÓGICA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7142CA8-B8AE-4231-968E-94E8E48243F1}"/>
              </a:ext>
            </a:extLst>
          </p:cNvPr>
          <p:cNvSpPr txBox="1"/>
          <p:nvPr/>
        </p:nvSpPr>
        <p:spPr>
          <a:xfrm>
            <a:off x="2855093" y="854944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UNIDAD NACIONAL DE PROTECCIÓN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06861E0-69C0-45CB-9BDD-4A94F7536430}"/>
              </a:ext>
            </a:extLst>
          </p:cNvPr>
          <p:cNvSpPr txBox="1"/>
          <p:nvPr/>
        </p:nvSpPr>
        <p:spPr>
          <a:xfrm>
            <a:off x="2855093" y="189675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FORMATO PLANTILLA ESTRUCTURAL DE DESARROLLO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80FC4D2-A2EF-4259-9DF4-8A077E158233}"/>
              </a:ext>
            </a:extLst>
          </p:cNvPr>
          <p:cNvSpPr txBox="1"/>
          <p:nvPr/>
        </p:nvSpPr>
        <p:spPr>
          <a:xfrm>
            <a:off x="54471" y="6575183"/>
            <a:ext cx="120830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GTE-FT-44/V1                                                                                                             Oficialización: 17/05/2024                                                                                         Página 1 de 3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A2A04ED-19AD-4C3A-BA5B-61E0D035CC4B}"/>
              </a:ext>
            </a:extLst>
          </p:cNvPr>
          <p:cNvSpPr/>
          <p:nvPr/>
        </p:nvSpPr>
        <p:spPr>
          <a:xfrm>
            <a:off x="37334" y="6447193"/>
            <a:ext cx="12083058" cy="1765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Archívese en</a:t>
            </a:r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AA51D3C-B82C-798E-16E5-D564C9358F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2414" y="1404655"/>
            <a:ext cx="9107171" cy="404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52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>
            <a:extLst>
              <a:ext uri="{FF2B5EF4-FFF2-40B4-BE49-F238E27FC236}">
                <a16:creationId xmlns:a16="http://schemas.microsoft.com/office/drawing/2014/main" id="{14088B87-5FD9-461A-AC75-F2C67CD84BBB}"/>
              </a:ext>
            </a:extLst>
          </p:cNvPr>
          <p:cNvSpPr/>
          <p:nvPr/>
        </p:nvSpPr>
        <p:spPr>
          <a:xfrm>
            <a:off x="42204" y="1336432"/>
            <a:ext cx="12095325" cy="4621142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ENTREGABLES DEL SPRINT 2</a:t>
            </a:r>
            <a:endParaRPr lang="es-CO" dirty="0"/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0D8D88CB-C998-4E62-AEB0-F0F92F4D0FC5}"/>
              </a:ext>
            </a:extLst>
          </p:cNvPr>
          <p:cNvGrpSpPr/>
          <p:nvPr/>
        </p:nvGrpSpPr>
        <p:grpSpPr>
          <a:xfrm>
            <a:off x="37334" y="5711529"/>
            <a:ext cx="12087495" cy="880377"/>
            <a:chOff x="-1" y="5583280"/>
            <a:chExt cx="12180041" cy="880377"/>
          </a:xfrm>
          <a:solidFill>
            <a:srgbClr val="990033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5D5C47CD-872C-4AD3-BDE9-24844E41C34E}"/>
                </a:ext>
              </a:extLst>
            </p:cNvPr>
            <p:cNvSpPr/>
            <p:nvPr/>
          </p:nvSpPr>
          <p:spPr>
            <a:xfrm>
              <a:off x="3892363" y="5597370"/>
              <a:ext cx="3190351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Estructura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EF7DC16D-6228-41A5-AC71-C4879E79CBE6}"/>
                </a:ext>
              </a:extLst>
            </p:cNvPr>
            <p:cNvSpPr/>
            <p:nvPr/>
          </p:nvSpPr>
          <p:spPr>
            <a:xfrm>
              <a:off x="0" y="5591126"/>
              <a:ext cx="3898760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Proyecto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3D3794CF-FB3B-43B5-974B-63FBB8B6DA9C}"/>
                </a:ext>
              </a:extLst>
            </p:cNvPr>
            <p:cNvSpPr/>
            <p:nvPr/>
          </p:nvSpPr>
          <p:spPr>
            <a:xfrm>
              <a:off x="10272527" y="5591125"/>
              <a:ext cx="1907513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Fecha</a:t>
              </a: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DCA72D89-767B-4367-B11C-2E7C1D756F15}"/>
                </a:ext>
              </a:extLst>
            </p:cNvPr>
            <p:cNvSpPr/>
            <p:nvPr/>
          </p:nvSpPr>
          <p:spPr>
            <a:xfrm>
              <a:off x="-1" y="6029904"/>
              <a:ext cx="3898761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s-ES" sz="1100" b="1" dirty="0">
                  <a:solidFill>
                    <a:schemeClr val="tx1"/>
                  </a:solidFill>
                </a:rPr>
                <a:t>Desarrollo Formulario Solicitud de evaluación – Ruta Individual</a:t>
              </a:r>
              <a:endParaRPr lang="es-CO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376E90EB-EBF7-4BD5-84C7-67BA22D75BEE}"/>
                </a:ext>
              </a:extLst>
            </p:cNvPr>
            <p:cNvSpPr/>
            <p:nvPr/>
          </p:nvSpPr>
          <p:spPr>
            <a:xfrm>
              <a:off x="3898760" y="6029904"/>
              <a:ext cx="3184489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Diagrama de EDR</a:t>
              </a:r>
              <a:endParaRPr lang="es-CO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18321451-3603-4591-9304-1ACB3AB11964}"/>
                </a:ext>
              </a:extLst>
            </p:cNvPr>
            <p:cNvSpPr/>
            <p:nvPr/>
          </p:nvSpPr>
          <p:spPr>
            <a:xfrm>
              <a:off x="7098925" y="5583280"/>
              <a:ext cx="3190351" cy="433753"/>
            </a:xfrm>
            <a:prstGeom prst="rect">
              <a:avLst/>
            </a:prstGeom>
            <a:solidFill>
              <a:srgbClr val="9933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2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Nombre Ingeniero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62BAA97-404B-4639-AD6D-FDC4D7923B7D}"/>
                </a:ext>
              </a:extLst>
            </p:cNvPr>
            <p:cNvSpPr/>
            <p:nvPr/>
          </p:nvSpPr>
          <p:spPr>
            <a:xfrm>
              <a:off x="7092042" y="6029904"/>
              <a:ext cx="3190351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s-ES" sz="1000" dirty="0">
                  <a:solidFill>
                    <a:schemeClr val="tx1"/>
                  </a:solidFill>
                  <a:ea typeface="Calibri"/>
                  <a:cs typeface="Calibri"/>
                </a:rPr>
                <a:t>Fabian Arturo Soto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7F249914-E6E3-460D-941F-6769A746CBC6}"/>
                </a:ext>
              </a:extLst>
            </p:cNvPr>
            <p:cNvSpPr/>
            <p:nvPr/>
          </p:nvSpPr>
          <p:spPr>
            <a:xfrm>
              <a:off x="10289277" y="6020884"/>
              <a:ext cx="1890762" cy="4337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20 – 06- 2024</a:t>
              </a:r>
              <a:endParaRPr lang="es-CO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3FC555D1-2427-4A5D-8EAD-5B8FBD1109F3}"/>
              </a:ext>
            </a:extLst>
          </p:cNvPr>
          <p:cNvGrpSpPr/>
          <p:nvPr/>
        </p:nvGrpSpPr>
        <p:grpSpPr>
          <a:xfrm>
            <a:off x="0" y="-74949"/>
            <a:ext cx="12192000" cy="1309378"/>
            <a:chOff x="0" y="-74949"/>
            <a:chExt cx="12192000" cy="1309378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3B6A22B1-2287-4087-B948-D8F52E347282}"/>
                </a:ext>
              </a:extLst>
            </p:cNvPr>
            <p:cNvSpPr/>
            <p:nvPr/>
          </p:nvSpPr>
          <p:spPr>
            <a:xfrm>
              <a:off x="0" y="-74949"/>
              <a:ext cx="12192000" cy="1309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56FDAEDE-8171-4529-82D8-FA5B7455264F}"/>
                </a:ext>
              </a:extLst>
            </p:cNvPr>
            <p:cNvCxnSpPr>
              <a:cxnSpLocks/>
            </p:cNvCxnSpPr>
            <p:nvPr/>
          </p:nvCxnSpPr>
          <p:spPr>
            <a:xfrm>
              <a:off x="1526721" y="391886"/>
              <a:ext cx="0" cy="436789"/>
            </a:xfrm>
            <a:prstGeom prst="line">
              <a:avLst/>
            </a:prstGeom>
            <a:ln>
              <a:solidFill>
                <a:srgbClr val="5151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DA7D404D-93B2-4B55-874D-1CDDC9793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86" y="3752"/>
            <a:ext cx="1301069" cy="1151976"/>
          </a:xfrm>
          <a:prstGeom prst="rect">
            <a:avLst/>
          </a:prstGeom>
        </p:spPr>
      </p:pic>
      <p:pic>
        <p:nvPicPr>
          <p:cNvPr id="20" name="Imagen 3">
            <a:extLst>
              <a:ext uri="{FF2B5EF4-FFF2-40B4-BE49-F238E27FC236}">
                <a16:creationId xmlns:a16="http://schemas.microsoft.com/office/drawing/2014/main" id="{E3BAD674-8BA4-44B9-96A1-29015C410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250" y="129615"/>
            <a:ext cx="1301069" cy="10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7CD2430-ECC4-4850-8CA7-D16873DD35AB}"/>
              </a:ext>
            </a:extLst>
          </p:cNvPr>
          <p:cNvSpPr txBox="1"/>
          <p:nvPr/>
        </p:nvSpPr>
        <p:spPr>
          <a:xfrm>
            <a:off x="2855093" y="516877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GESTIÓN TECNOLÓGICA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7142CA8-B8AE-4231-968E-94E8E48243F1}"/>
              </a:ext>
            </a:extLst>
          </p:cNvPr>
          <p:cNvSpPr txBox="1"/>
          <p:nvPr/>
        </p:nvSpPr>
        <p:spPr>
          <a:xfrm>
            <a:off x="2855093" y="854944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UNIDAD NACIONAL DE PROTECCIÓN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06861E0-69C0-45CB-9BDD-4A94F7536430}"/>
              </a:ext>
            </a:extLst>
          </p:cNvPr>
          <p:cNvSpPr txBox="1"/>
          <p:nvPr/>
        </p:nvSpPr>
        <p:spPr>
          <a:xfrm>
            <a:off x="2855093" y="189675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FORMATO PLANTILLA ESTRUCTURAL DE DESARROLLO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80FC4D2-A2EF-4259-9DF4-8A077E158233}"/>
              </a:ext>
            </a:extLst>
          </p:cNvPr>
          <p:cNvSpPr txBox="1"/>
          <p:nvPr/>
        </p:nvSpPr>
        <p:spPr>
          <a:xfrm>
            <a:off x="54471" y="6575183"/>
            <a:ext cx="120830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GTE-FT-44/V1                                                                                                             Oficialización: 17/05/2024                                                                                         Página 1 de 3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A2A04ED-19AD-4C3A-BA5B-61E0D035CC4B}"/>
              </a:ext>
            </a:extLst>
          </p:cNvPr>
          <p:cNvSpPr/>
          <p:nvPr/>
        </p:nvSpPr>
        <p:spPr>
          <a:xfrm>
            <a:off x="37334" y="6447193"/>
            <a:ext cx="12083058" cy="17653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Archívese en</a:t>
            </a:r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13259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>
            <a:extLst>
              <a:ext uri="{FF2B5EF4-FFF2-40B4-BE49-F238E27FC236}">
                <a16:creationId xmlns:a16="http://schemas.microsoft.com/office/drawing/2014/main" id="{14088B87-5FD9-461A-AC75-F2C67CD84BBB}"/>
              </a:ext>
            </a:extLst>
          </p:cNvPr>
          <p:cNvSpPr/>
          <p:nvPr/>
        </p:nvSpPr>
        <p:spPr>
          <a:xfrm>
            <a:off x="42204" y="1336432"/>
            <a:ext cx="12095325" cy="5236052"/>
          </a:xfrm>
          <a:prstGeom prst="rect">
            <a:avLst/>
          </a:prstGeom>
          <a:solidFill>
            <a:schemeClr val="bg1"/>
          </a:solidFill>
          <a:ln cmpd="dbl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ENTREGABLES DEL SPRINT 2</a:t>
            </a:r>
            <a:endParaRPr lang="es-CO" dirty="0"/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3FC555D1-2427-4A5D-8EAD-5B8FBD1109F3}"/>
              </a:ext>
            </a:extLst>
          </p:cNvPr>
          <p:cNvGrpSpPr/>
          <p:nvPr/>
        </p:nvGrpSpPr>
        <p:grpSpPr>
          <a:xfrm>
            <a:off x="0" y="-74949"/>
            <a:ext cx="12192000" cy="1309378"/>
            <a:chOff x="0" y="-74949"/>
            <a:chExt cx="12192000" cy="1309378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3B6A22B1-2287-4087-B948-D8F52E347282}"/>
                </a:ext>
              </a:extLst>
            </p:cNvPr>
            <p:cNvSpPr/>
            <p:nvPr/>
          </p:nvSpPr>
          <p:spPr>
            <a:xfrm>
              <a:off x="0" y="-74949"/>
              <a:ext cx="12192000" cy="13093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dirty="0"/>
            </a:p>
          </p:txBody>
        </p: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56FDAEDE-8171-4529-82D8-FA5B7455264F}"/>
                </a:ext>
              </a:extLst>
            </p:cNvPr>
            <p:cNvCxnSpPr>
              <a:cxnSpLocks/>
            </p:cNvCxnSpPr>
            <p:nvPr/>
          </p:nvCxnSpPr>
          <p:spPr>
            <a:xfrm>
              <a:off x="1526721" y="391886"/>
              <a:ext cx="0" cy="436789"/>
            </a:xfrm>
            <a:prstGeom prst="line">
              <a:avLst/>
            </a:prstGeom>
            <a:ln>
              <a:solidFill>
                <a:srgbClr val="51515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Imagen 18">
            <a:extLst>
              <a:ext uri="{FF2B5EF4-FFF2-40B4-BE49-F238E27FC236}">
                <a16:creationId xmlns:a16="http://schemas.microsoft.com/office/drawing/2014/main" id="{DA7D404D-93B2-4B55-874D-1CDDC9793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23" y="36596"/>
            <a:ext cx="1317847" cy="1151976"/>
          </a:xfrm>
          <a:prstGeom prst="rect">
            <a:avLst/>
          </a:prstGeom>
        </p:spPr>
      </p:pic>
      <p:pic>
        <p:nvPicPr>
          <p:cNvPr id="20" name="Imagen 3">
            <a:extLst>
              <a:ext uri="{FF2B5EF4-FFF2-40B4-BE49-F238E27FC236}">
                <a16:creationId xmlns:a16="http://schemas.microsoft.com/office/drawing/2014/main" id="{E3BAD674-8BA4-44B9-96A1-29015C410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8311" y="145384"/>
            <a:ext cx="1317848" cy="10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7CD2430-ECC4-4850-8CA7-D16873DD35AB}"/>
              </a:ext>
            </a:extLst>
          </p:cNvPr>
          <p:cNvSpPr txBox="1"/>
          <p:nvPr/>
        </p:nvSpPr>
        <p:spPr>
          <a:xfrm>
            <a:off x="2855093" y="516877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GESTIÓN TECNOLÓGICA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7142CA8-B8AE-4231-968E-94E8E48243F1}"/>
              </a:ext>
            </a:extLst>
          </p:cNvPr>
          <p:cNvSpPr txBox="1"/>
          <p:nvPr/>
        </p:nvSpPr>
        <p:spPr>
          <a:xfrm>
            <a:off x="2855093" y="869932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UNIDAD NACIONAL DE PROTECCIÓN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606861E0-69C0-45CB-9BDD-4A94F7536430}"/>
              </a:ext>
            </a:extLst>
          </p:cNvPr>
          <p:cNvSpPr txBox="1"/>
          <p:nvPr/>
        </p:nvSpPr>
        <p:spPr>
          <a:xfrm>
            <a:off x="2855093" y="189675"/>
            <a:ext cx="6008914" cy="246221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FORMATO PLANTILLA ESTRUCTURAL DE DESARROLLO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187C5CE-BEED-48EA-912A-828E736AB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526576"/>
              </p:ext>
            </p:extLst>
          </p:nvPr>
        </p:nvGraphicFramePr>
        <p:xfrm>
          <a:off x="1252026" y="1734011"/>
          <a:ext cx="9819248" cy="1251265"/>
        </p:xfrm>
        <a:graphic>
          <a:graphicData uri="http://schemas.openxmlformats.org/drawingml/2006/table">
            <a:tbl>
              <a:tblPr firstRow="1" firstCol="1" bandRow="1"/>
              <a:tblGrid>
                <a:gridCol w="1901775">
                  <a:extLst>
                    <a:ext uri="{9D8B030D-6E8A-4147-A177-3AD203B41FA5}">
                      <a16:colId xmlns:a16="http://schemas.microsoft.com/office/drawing/2014/main" val="17059000"/>
                    </a:ext>
                  </a:extLst>
                </a:gridCol>
                <a:gridCol w="3479282">
                  <a:extLst>
                    <a:ext uri="{9D8B030D-6E8A-4147-A177-3AD203B41FA5}">
                      <a16:colId xmlns:a16="http://schemas.microsoft.com/office/drawing/2014/main" val="3588740182"/>
                    </a:ext>
                  </a:extLst>
                </a:gridCol>
                <a:gridCol w="2378123">
                  <a:extLst>
                    <a:ext uri="{9D8B030D-6E8A-4147-A177-3AD203B41FA5}">
                      <a16:colId xmlns:a16="http://schemas.microsoft.com/office/drawing/2014/main" val="849701421"/>
                    </a:ext>
                  </a:extLst>
                </a:gridCol>
                <a:gridCol w="2060068">
                  <a:extLst>
                    <a:ext uri="{9D8B030D-6E8A-4147-A177-3AD203B41FA5}">
                      <a16:colId xmlns:a16="http://schemas.microsoft.com/office/drawing/2014/main" val="2985109314"/>
                    </a:ext>
                  </a:extLst>
                </a:gridCol>
              </a:tblGrid>
              <a:tr h="32563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CONTROL DE CAMBIOS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729402"/>
                  </a:ext>
                </a:extLst>
              </a:tr>
              <a:tr h="316029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VERSIÓN FINAL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DE LA CREACIÓN O CAMBIO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36905" algn="l"/>
                      <a:r>
                        <a:rPr lang="es-ES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FECHA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VERSIÓN FINAL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833327"/>
                  </a:ext>
                </a:extLst>
              </a:tr>
              <a:tr h="325636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00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crea la plantilla con el propósito de documentar estructuradamente los entregables del proyecto y el avance en las diferentes fases, de manera que se pueda realizar el seguimiento al estado del mismo.</a:t>
                      </a:r>
                      <a:endParaRPr lang="es-CO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17/05/2024</a:t>
                      </a:r>
                      <a:endParaRPr lang="es-CO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</a:t>
                      </a:r>
                      <a:endParaRPr lang="es-CO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7689640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48886F12-BDFA-7AF7-3DEB-FA339BC51FC0}"/>
              </a:ext>
            </a:extLst>
          </p:cNvPr>
          <p:cNvSpPr txBox="1"/>
          <p:nvPr/>
        </p:nvSpPr>
        <p:spPr>
          <a:xfrm>
            <a:off x="54471" y="6575183"/>
            <a:ext cx="120830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GTE-FT-44/V1                                                                                                             Oficialización: 17/05/2024                                                                                         Página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540AC8-CCB9-BF42-3A3A-E53344010E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58822"/>
              </p:ext>
            </p:extLst>
          </p:nvPr>
        </p:nvGraphicFramePr>
        <p:xfrm>
          <a:off x="958048" y="3382855"/>
          <a:ext cx="10407204" cy="2265441"/>
        </p:xfrm>
        <a:graphic>
          <a:graphicData uri="http://schemas.openxmlformats.org/drawingml/2006/table">
            <a:tbl>
              <a:tblPr firstRow="1" firstCol="1" bandRow="1"/>
              <a:tblGrid>
                <a:gridCol w="5203602">
                  <a:extLst>
                    <a:ext uri="{9D8B030D-6E8A-4147-A177-3AD203B41FA5}">
                      <a16:colId xmlns:a16="http://schemas.microsoft.com/office/drawing/2014/main" val="2645052184"/>
                    </a:ext>
                  </a:extLst>
                </a:gridCol>
                <a:gridCol w="5203602">
                  <a:extLst>
                    <a:ext uri="{9D8B030D-6E8A-4147-A177-3AD203B41FA5}">
                      <a16:colId xmlns:a16="http://schemas.microsoft.com/office/drawing/2014/main" val="1383352648"/>
                    </a:ext>
                  </a:extLst>
                </a:gridCol>
              </a:tblGrid>
              <a:tr h="363095">
                <a:tc gridSpan="2"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INSTRUCTIVO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858253"/>
                  </a:ext>
                </a:extLst>
              </a:tr>
              <a:tr h="309434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CAMPO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DESCRIPCIÓN DEL COMPO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113720"/>
                  </a:ext>
                </a:extLst>
              </a:tr>
              <a:tr h="24582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Evidencia: *Debe adicionar la imagen o información requerida</a:t>
                      </a:r>
                      <a:endParaRPr lang="es-CO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este espacio debe insertar la imagen o incluir la información relacionada al repositorio. 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220559"/>
                  </a:ext>
                </a:extLst>
              </a:tr>
              <a:tr h="245828"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Nombre del proyecto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este espacio debe registrar el nombre del proyecto o del Sistema de Información.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528340"/>
                  </a:ext>
                </a:extLst>
              </a:tr>
              <a:tr h="245828"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Nombre Estructura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Debe diligenciar el nombre de la estructura de la imagen que está insertando. Ejemplo: Diagrama de red, diagrama conceptual, Diagrama de Flujo etc.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149962"/>
                  </a:ext>
                </a:extLst>
              </a:tr>
              <a:tr h="245828"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Nombre Ingeniero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Diligencie el o los nombres del ingeniero o colaborador que generó el entregable. 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309946"/>
                  </a:ext>
                </a:extLst>
              </a:tr>
              <a:tr h="245828">
                <a:tc>
                  <a:txBody>
                    <a:bodyPr/>
                    <a:lstStyle/>
                    <a:p>
                      <a:pPr algn="just"/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Fecha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este espacio debe registrar la fecha en la cual se está relacionando el entregable.</a:t>
                      </a:r>
                      <a:endParaRPr lang="es-CO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493375"/>
                  </a:ext>
                </a:extLst>
              </a:tr>
              <a:tr h="245828">
                <a:tc>
                  <a:txBody>
                    <a:bodyPr/>
                    <a:lstStyle/>
                    <a:p>
                      <a:pPr algn="just"/>
                      <a:r>
                        <a:rPr lang="es-CO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Archívese en:</a:t>
                      </a:r>
                      <a:endParaRPr lang="es-CO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Diligencie la ruta de disposición final (almacenamiento) del documento ya sea físico o Digital cumpliendo los lineamientos y directrices establecidos por Gestión Documental</a:t>
                      </a:r>
                      <a:endParaRPr lang="es-CO" sz="10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990" marR="63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336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155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5a11ef-c2bf-4d1e-b58b-639ade20a33f" xsi:nil="true"/>
    <lcf76f155ced4ddcb4097134ff3c332f xmlns="b61d6a7d-9cff-4fa8-ac7e-c8e11781a326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41F785-E89E-4DAF-A23D-8296A2D733AA}">
  <ds:schemaRefs>
    <ds:schemaRef ds:uri="8cc26445-858b-4dff-befd-5cd222f1abbd"/>
    <ds:schemaRef ds:uri="http://www.w3.org/XML/1998/namespace"/>
    <ds:schemaRef ds:uri="04a563a9-b0e3-4f45-818e-34ae10b7b127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DE053AE-45C9-4719-AF22-5129059020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23E499-4980-4E69-9E82-5B9F2D585737}"/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494</Words>
  <Application>Microsoft Office PowerPoint</Application>
  <PresentationFormat>Panorámica</PresentationFormat>
  <Paragraphs>216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Elsa Marlen Baracaldo Huertas</dc:creator>
  <cp:lastModifiedBy>Eliana Vanessa Diaz Moreno</cp:lastModifiedBy>
  <cp:revision>54</cp:revision>
  <dcterms:created xsi:type="dcterms:W3CDTF">2024-04-25T14:37:14Z</dcterms:created>
  <dcterms:modified xsi:type="dcterms:W3CDTF">2025-04-01T20:59:40Z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c896e5-fe32-4984-9bf3-650686060f97_Enabled">
    <vt:lpwstr>true</vt:lpwstr>
  </property>
  <property fmtid="{D5CDD505-2E9C-101B-9397-08002B2CF9AE}" pid="3" name="MSIP_Label_b0c896e5-fe32-4984-9bf3-650686060f97_SetDate">
    <vt:lpwstr>2024-04-26T19:01:53Z</vt:lpwstr>
  </property>
  <property fmtid="{D5CDD505-2E9C-101B-9397-08002B2CF9AE}" pid="4" name="MSIP_Label_b0c896e5-fe32-4984-9bf3-650686060f97_Method">
    <vt:lpwstr>Privileged</vt:lpwstr>
  </property>
  <property fmtid="{D5CDD505-2E9C-101B-9397-08002B2CF9AE}" pid="5" name="MSIP_Label_b0c896e5-fe32-4984-9bf3-650686060f97_Name">
    <vt:lpwstr>General</vt:lpwstr>
  </property>
  <property fmtid="{D5CDD505-2E9C-101B-9397-08002B2CF9AE}" pid="6" name="MSIP_Label_b0c896e5-fe32-4984-9bf3-650686060f97_SiteId">
    <vt:lpwstr>58ec5e61-0ed7-4021-a4f8-c2e2b3b9f5ff</vt:lpwstr>
  </property>
  <property fmtid="{D5CDD505-2E9C-101B-9397-08002B2CF9AE}" pid="7" name="MSIP_Label_b0c896e5-fe32-4984-9bf3-650686060f97_ActionId">
    <vt:lpwstr>2474863c-d5c9-4ccf-9460-000060b0b6d3</vt:lpwstr>
  </property>
  <property fmtid="{D5CDD505-2E9C-101B-9397-08002B2CF9AE}" pid="8" name="MSIP_Label_b0c896e5-fe32-4984-9bf3-650686060f97_ContentBits">
    <vt:lpwstr>0</vt:lpwstr>
  </property>
  <property fmtid="{D5CDD505-2E9C-101B-9397-08002B2CF9AE}" pid="9" name="ContentTypeId">
    <vt:lpwstr>0x01010094BCAB1538BCB24D872BFF6C025C7C91</vt:lpwstr>
  </property>
  <property fmtid="{D5CDD505-2E9C-101B-9397-08002B2CF9AE}" pid="10" name="MediaServiceImageTags">
    <vt:lpwstr/>
  </property>
</Properties>
</file>