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9"/>
  </p:notesMasterIdLst>
  <p:handoutMasterIdLst>
    <p:handoutMasterId r:id="rId40"/>
  </p:handoutMasterIdLst>
  <p:sldIdLst>
    <p:sldId id="256" r:id="rId5"/>
    <p:sldId id="257" r:id="rId6"/>
    <p:sldId id="258" r:id="rId7"/>
    <p:sldId id="259" r:id="rId8"/>
    <p:sldId id="260" r:id="rId9"/>
    <p:sldId id="289" r:id="rId10"/>
    <p:sldId id="261" r:id="rId11"/>
    <p:sldId id="270" r:id="rId12"/>
    <p:sldId id="263" r:id="rId13"/>
    <p:sldId id="288" r:id="rId14"/>
    <p:sldId id="262" r:id="rId15"/>
    <p:sldId id="264" r:id="rId16"/>
    <p:sldId id="265" r:id="rId17"/>
    <p:sldId id="268" r:id="rId18"/>
    <p:sldId id="266" r:id="rId19"/>
    <p:sldId id="267" r:id="rId20"/>
    <p:sldId id="269" r:id="rId21"/>
    <p:sldId id="271" r:id="rId22"/>
    <p:sldId id="279" r:id="rId23"/>
    <p:sldId id="280" r:id="rId24"/>
    <p:sldId id="281" r:id="rId25"/>
    <p:sldId id="282" r:id="rId26"/>
    <p:sldId id="283" r:id="rId27"/>
    <p:sldId id="284" r:id="rId28"/>
    <p:sldId id="285" r:id="rId29"/>
    <p:sldId id="286" r:id="rId30"/>
    <p:sldId id="272" r:id="rId31"/>
    <p:sldId id="273" r:id="rId32"/>
    <p:sldId id="274" r:id="rId33"/>
    <p:sldId id="275" r:id="rId34"/>
    <p:sldId id="276" r:id="rId35"/>
    <p:sldId id="277" r:id="rId36"/>
    <p:sldId id="278" r:id="rId37"/>
    <p:sldId id="287" r:id="rId38"/>
  </p:sldIdLst>
  <p:sldSz cx="12192000" cy="6858000"/>
  <p:notesSz cx="6858000" cy="9144000"/>
  <p:embeddedFontLst>
    <p:embeddedFont>
      <p:font typeface="Century Gothic" panose="020B0502020202020204" pitchFamily="34" charset="0"/>
      <p:regular r:id="rId41"/>
      <p:bold r:id="rId42"/>
      <p:italic r:id="rId43"/>
      <p:boldItalic r:id="rId44"/>
    </p:embeddedFont>
    <p:embeddedFont>
      <p:font typeface="Constantia" panose="02030602050306030303" pitchFamily="18" charset="0"/>
      <p:regular r:id="rId45"/>
      <p:bold r:id="rId46"/>
      <p:italic r:id="rId47"/>
      <p:boldItalic r:id="rId48"/>
    </p:embeddedFont>
    <p:embeddedFont>
      <p:font typeface="Helvetica Neue" panose="020B0604020202020204"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
      <p:font typeface="Montserrat Light" panose="00000400000000000000" pitchFamily="2" charset="0"/>
      <p:regular r:id="rId57"/>
      <p:bold r:id="rId58"/>
      <p:italic r:id="rId59"/>
      <p:boldItalic r:id="rId60"/>
    </p:embeddedFont>
    <p:embeddedFont>
      <p:font typeface="Verdana" panose="020B060403050404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E3F973-F16A-42DB-9AE3-A231642743C2}">
  <a:tblStyle styleId="{94E3F973-F16A-42DB-9AE3-A231642743C2}" styleName="Table_0">
    <a:wholeTbl>
      <a:tcTxStyle b="off" i="off">
        <a:font>
          <a:latin typeface="Calibri"/>
          <a:ea typeface="Calibri"/>
          <a:cs typeface="Calibri"/>
        </a:font>
        <a:srgbClr val="000000"/>
      </a:tcTxStyle>
      <a:tcStyle>
        <a:tcBdr>
          <a:left>
            <a:ln w="9525" cap="flat" cmpd="sng">
              <a:solidFill>
                <a:srgbClr val="ED7D31"/>
              </a:solidFill>
              <a:prstDash val="solid"/>
              <a:round/>
              <a:headEnd type="none" w="sm" len="sm"/>
              <a:tailEnd type="none" w="sm" len="sm"/>
            </a:ln>
          </a:left>
          <a:right>
            <a:ln w="9525" cap="flat" cmpd="sng">
              <a:solidFill>
                <a:srgbClr val="ED7D31"/>
              </a:solidFill>
              <a:prstDash val="solid"/>
              <a:round/>
              <a:headEnd type="none" w="sm" len="sm"/>
              <a:tailEnd type="none" w="sm" len="sm"/>
            </a:ln>
          </a:right>
          <a:top>
            <a:ln w="9525" cap="flat" cmpd="sng">
              <a:solidFill>
                <a:srgbClr val="ED7D31"/>
              </a:solidFill>
              <a:prstDash val="solid"/>
              <a:round/>
              <a:headEnd type="none" w="sm" len="sm"/>
              <a:tailEnd type="none" w="sm" len="sm"/>
            </a:ln>
          </a:top>
          <a:bottom>
            <a:ln w="9525" cap="flat" cmpd="sng">
              <a:solidFill>
                <a:srgbClr val="ED7D3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rgbClr val="ED7D31"/>
              </a:solidFill>
              <a:prstDash val="solid"/>
              <a:round/>
              <a:headEnd type="none" w="sm" len="sm"/>
              <a:tailEnd type="none" w="sm" len="sm"/>
            </a:ln>
          </a:top>
          <a:bottom>
            <a:ln w="9525" cap="flat" cmpd="sng">
              <a:solidFill>
                <a:srgbClr val="ED7D31"/>
              </a:solidFill>
              <a:prstDash val="solid"/>
              <a:round/>
              <a:headEnd type="none" w="sm" len="sm"/>
              <a:tailEnd type="none" w="sm" len="sm"/>
            </a:ln>
          </a:bottom>
        </a:tcBdr>
      </a:tcStyle>
    </a:band1H>
    <a:band2H>
      <a:tcTxStyle/>
      <a:tcStyle>
        <a:tcBdr/>
      </a:tcStyle>
    </a:band2H>
    <a:band1V>
      <a:tcTxStyle/>
      <a:tcStyle>
        <a:tcBdr>
          <a:left>
            <a:ln w="9525" cap="flat" cmpd="sng">
              <a:solidFill>
                <a:srgbClr val="ED7D31"/>
              </a:solidFill>
              <a:prstDash val="solid"/>
              <a:round/>
              <a:headEnd type="none" w="sm" len="sm"/>
              <a:tailEnd type="none" w="sm" len="sm"/>
            </a:ln>
          </a:left>
          <a:right>
            <a:ln w="9525" cap="flat" cmpd="sng">
              <a:solidFill>
                <a:srgbClr val="ED7D31"/>
              </a:solidFill>
              <a:prstDash val="solid"/>
              <a:round/>
              <a:headEnd type="none" w="sm" len="sm"/>
              <a:tailEnd type="none" w="sm" len="sm"/>
            </a:ln>
          </a:right>
        </a:tcBdr>
      </a:tcStyle>
    </a:band1V>
    <a:band2V>
      <a:tcTxStyle/>
      <a:tcStyle>
        <a:tcBdr>
          <a:left>
            <a:ln w="9525" cap="flat" cmpd="sng">
              <a:solidFill>
                <a:srgbClr val="ED7D31"/>
              </a:solidFill>
              <a:prstDash val="solid"/>
              <a:round/>
              <a:headEnd type="none" w="sm" len="sm"/>
              <a:tailEnd type="none" w="sm" len="sm"/>
            </a:ln>
          </a:left>
          <a:right>
            <a:ln w="9525" cap="flat" cmpd="sng">
              <a:solidFill>
                <a:srgbClr val="ED7D3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rgbClr val="ED7D3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rgbClr val="FFFFFF"/>
      </a:tcTxStyle>
      <a:tcStyle>
        <a:tcBdr/>
        <a:fill>
          <a:solidFill>
            <a:srgbClr val="ED7D31"/>
          </a:solidFill>
        </a:fill>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7"/>
  </p:normalViewPr>
  <p:slideViewPr>
    <p:cSldViewPr snapToGrid="0">
      <p:cViewPr varScale="1">
        <p:scale>
          <a:sx n="92" d="100"/>
          <a:sy n="92" d="100"/>
        </p:scale>
        <p:origin x="784" y="192"/>
      </p:cViewPr>
      <p:guideLst/>
    </p:cSldViewPr>
  </p:slideViewPr>
  <p:notesTextViewPr>
    <p:cViewPr>
      <p:scale>
        <a:sx n="1" d="1"/>
        <a:sy n="1" d="1"/>
      </p:scale>
      <p:origin x="0" y="0"/>
    </p:cViewPr>
  </p:notesTextViewPr>
  <p:notesViewPr>
    <p:cSldViewPr snapToGrid="0">
      <p:cViewPr varScale="1">
        <p:scale>
          <a:sx n="74" d="100"/>
          <a:sy n="74" d="100"/>
        </p:scale>
        <p:origin x="3528"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2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61D185E-9654-BBB6-4C98-CED4744C6B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a:extLst>
              <a:ext uri="{FF2B5EF4-FFF2-40B4-BE49-F238E27FC236}">
                <a16:creationId xmlns:a16="http://schemas.microsoft.com/office/drawing/2014/main" id="{A549D91E-F2DA-2831-92DE-43B0E3E944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2E83C1-9B31-B048-AF21-8163A3AF610F}" type="datetimeFigureOut">
              <a:rPr lang="es-CO" smtClean="0"/>
              <a:t>9/02/2024</a:t>
            </a:fld>
            <a:endParaRPr lang="es-CO" dirty="0"/>
          </a:p>
        </p:txBody>
      </p:sp>
      <p:sp>
        <p:nvSpPr>
          <p:cNvPr id="4" name="Marcador de pie de página 3">
            <a:extLst>
              <a:ext uri="{FF2B5EF4-FFF2-40B4-BE49-F238E27FC236}">
                <a16:creationId xmlns:a16="http://schemas.microsoft.com/office/drawing/2014/main" id="{CAA371B1-C52F-E6A7-5F37-F34230A921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04C0CE32-4563-818E-6EC9-C25DF56820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76A8F7-10FB-5445-822B-94F95B3CEC25}" type="slidenum">
              <a:rPr lang="es-CO" smtClean="0"/>
              <a:t>‹Nº›</a:t>
            </a:fld>
            <a:endParaRPr lang="es-CO" dirty="0"/>
          </a:p>
        </p:txBody>
      </p:sp>
    </p:spTree>
    <p:extLst>
      <p:ext uri="{BB962C8B-B14F-4D97-AF65-F5344CB8AC3E}">
        <p14:creationId xmlns:p14="http://schemas.microsoft.com/office/powerpoint/2010/main" val="2264165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ea2047c25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ea2047c258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1ea2047c258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10</a:t>
            </a:fld>
            <a:endParaRPr dirty="0"/>
          </a:p>
        </p:txBody>
      </p:sp>
    </p:spTree>
    <p:extLst>
      <p:ext uri="{BB962C8B-B14F-4D97-AF65-F5344CB8AC3E}">
        <p14:creationId xmlns:p14="http://schemas.microsoft.com/office/powerpoint/2010/main" val="261637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ea2047c25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ea2047c258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1ea2047c258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a2047c258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ea2047c258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g1ea2047c258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a2047c258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a2047c258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ea2047c258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ea2047c258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ea2047c258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 name="Google Shape;217;g1ea2047c258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ea2047c258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ea2047c258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g1ea2047c258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ea2047c258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ea2047c258_0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g1ea2047c258_0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a2047c258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ea2047c258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6" name="Google Shape;226;g1ea2047c258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ea2047c258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ea2047c258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g1ea2047c258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a2047c258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ea2047c258_0_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g1ea2047c258_0_1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ea2047c258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ea2047c258_0_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9" name="Google Shape;339;g1ea2047c258_0_1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ea2047c258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ea2047c258_0_1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1" name="Google Shape;351;g1ea2047c258_0_1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ea2047c258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ea2047c258_0_1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8" name="Google Shape;378;g1ea2047c258_0_1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ea2047c258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ea2047c258_0_1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9" name="Google Shape;389;g1ea2047c258_0_1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ea2047c258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ea2047c258_0_1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3" name="Google Shape;423;g1ea2047c258_0_1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a2047c258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a2047c258_0_2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4" name="Google Shape;434;g1ea2047c258_0_2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ea2047c258_0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ea2047c258_0_3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0" name="Google Shape;440;g1ea2047c258_0_3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ea2047c258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ea2047c258_0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g1ea2047c258_0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27</a:t>
            </a:fld>
            <a:endParaRPr dirty="0"/>
          </a:p>
        </p:txBody>
      </p:sp>
    </p:spTree>
    <p:extLst>
      <p:ext uri="{BB962C8B-B14F-4D97-AF65-F5344CB8AC3E}">
        <p14:creationId xmlns:p14="http://schemas.microsoft.com/office/powerpoint/2010/main" val="3952303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ea2047c258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ea2047c258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1" name="Google Shape;271;g1ea2047c258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28</a:t>
            </a:fld>
            <a:endParaRPr dirty="0"/>
          </a:p>
        </p:txBody>
      </p:sp>
    </p:spTree>
    <p:extLst>
      <p:ext uri="{BB962C8B-B14F-4D97-AF65-F5344CB8AC3E}">
        <p14:creationId xmlns:p14="http://schemas.microsoft.com/office/powerpoint/2010/main" val="390842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ea2047c258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ea2047c258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g1ea2047c258_0_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29</a:t>
            </a:fld>
            <a:endParaRPr dirty="0"/>
          </a:p>
        </p:txBody>
      </p:sp>
    </p:spTree>
    <p:extLst>
      <p:ext uri="{BB962C8B-B14F-4D97-AF65-F5344CB8AC3E}">
        <p14:creationId xmlns:p14="http://schemas.microsoft.com/office/powerpoint/2010/main" val="169843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ea2047c258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ea2047c258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g1ea2047c258_0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30</a:t>
            </a:fld>
            <a:endParaRPr dirty="0"/>
          </a:p>
        </p:txBody>
      </p:sp>
    </p:spTree>
    <p:extLst>
      <p:ext uri="{BB962C8B-B14F-4D97-AF65-F5344CB8AC3E}">
        <p14:creationId xmlns:p14="http://schemas.microsoft.com/office/powerpoint/2010/main" val="3543564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ea2047c258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ea2047c258_0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0" name="Google Shape;300;g1ea2047c258_0_1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31</a:t>
            </a:fld>
            <a:endParaRPr dirty="0"/>
          </a:p>
        </p:txBody>
      </p:sp>
    </p:spTree>
    <p:extLst>
      <p:ext uri="{BB962C8B-B14F-4D97-AF65-F5344CB8AC3E}">
        <p14:creationId xmlns:p14="http://schemas.microsoft.com/office/powerpoint/2010/main" val="4190196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ea2047c258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ea2047c258_0_1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0" name="Google Shape;310;g1ea2047c258_0_1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32</a:t>
            </a:fld>
            <a:endParaRPr dirty="0"/>
          </a:p>
        </p:txBody>
      </p:sp>
    </p:spTree>
    <p:extLst>
      <p:ext uri="{BB962C8B-B14F-4D97-AF65-F5344CB8AC3E}">
        <p14:creationId xmlns:p14="http://schemas.microsoft.com/office/powerpoint/2010/main" val="2116031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a2047c258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a2047c258_0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g1ea2047c258_0_1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33</a:t>
            </a:fld>
            <a:endParaRPr dirty="0"/>
          </a:p>
        </p:txBody>
      </p:sp>
    </p:spTree>
    <p:extLst>
      <p:ext uri="{BB962C8B-B14F-4D97-AF65-F5344CB8AC3E}">
        <p14:creationId xmlns:p14="http://schemas.microsoft.com/office/powerpoint/2010/main" val="1144685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0" name="Google Shape;4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68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ea2047c25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ea2047c25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g1ea2047c258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a2047c258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a2047c258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6" name="Google Shape;236;g1ea2047c258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ea2047c25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ea2047c258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g1ea2047c258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omniawfm.com/blog/calculadora-erlang.ph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omniawfm.com/blog/calculadora-erlang.ph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omniawfm.com/blog/calculadora-erlang.ph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omniawfm.com/blog/calculadora-erlang.php"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omniawfm.com/blog/calculadora-erlang.php"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pnn.gov.co/mapa/codigos1xy.x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20"/>
          <p:cNvSpPr txBox="1"/>
          <p:nvPr/>
        </p:nvSpPr>
        <p:spPr>
          <a:xfrm>
            <a:off x="3285067" y="616117"/>
            <a:ext cx="7162991" cy="569377"/>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¿CUÁL ES EL PÚBLICO OBJETIVO EN CIFRAS?</a:t>
            </a:r>
            <a:endParaRPr sz="900" dirty="0">
              <a:latin typeface=""/>
            </a:endParaRPr>
          </a:p>
          <a:p>
            <a:pPr marL="0" marR="0" lvl="0" indent="0" algn="ctr" rtl="0">
              <a:spcBef>
                <a:spcPts val="0"/>
              </a:spcBef>
              <a:spcAft>
                <a:spcPts val="0"/>
              </a:spcAft>
              <a:buNone/>
            </a:pPr>
            <a:endParaRPr sz="1200" b="1" dirty="0">
              <a:solidFill>
                <a:srgbClr val="C00000"/>
              </a:solidFill>
              <a:latin typeface=""/>
              <a:ea typeface="Montserrat"/>
              <a:cs typeface="Montserrat"/>
              <a:sym typeface="Montserrat"/>
            </a:endParaRPr>
          </a:p>
        </p:txBody>
      </p:sp>
      <p:graphicFrame>
        <p:nvGraphicFramePr>
          <p:cNvPr id="3" name="Tabla 2">
            <a:extLst>
              <a:ext uri="{FF2B5EF4-FFF2-40B4-BE49-F238E27FC236}">
                <a16:creationId xmlns:a16="http://schemas.microsoft.com/office/drawing/2014/main" id="{BC9FBE71-5894-F041-A60A-D3BCF48A10BA}"/>
              </a:ext>
            </a:extLst>
          </p:cNvPr>
          <p:cNvGraphicFramePr>
            <a:graphicFrameLocks noGrp="1"/>
          </p:cNvGraphicFramePr>
          <p:nvPr>
            <p:extLst>
              <p:ext uri="{D42A27DB-BD31-4B8C-83A1-F6EECF244321}">
                <p14:modId xmlns:p14="http://schemas.microsoft.com/office/powerpoint/2010/main" val="607974871"/>
              </p:ext>
            </p:extLst>
          </p:nvPr>
        </p:nvGraphicFramePr>
        <p:xfrm>
          <a:off x="440073" y="1367198"/>
          <a:ext cx="10905260" cy="1554480"/>
        </p:xfrm>
        <a:graphic>
          <a:graphicData uri="http://schemas.openxmlformats.org/drawingml/2006/table">
            <a:tbl>
              <a:tblPr firstRow="1" bandRow="1">
                <a:tableStyleId>{72833802-FEF1-4C79-8D5D-14CF1EAF98D9}</a:tableStyleId>
              </a:tblPr>
              <a:tblGrid>
                <a:gridCol w="2181052">
                  <a:extLst>
                    <a:ext uri="{9D8B030D-6E8A-4147-A177-3AD203B41FA5}">
                      <a16:colId xmlns:a16="http://schemas.microsoft.com/office/drawing/2014/main" val="2659719363"/>
                    </a:ext>
                  </a:extLst>
                </a:gridCol>
                <a:gridCol w="2181052">
                  <a:extLst>
                    <a:ext uri="{9D8B030D-6E8A-4147-A177-3AD203B41FA5}">
                      <a16:colId xmlns:a16="http://schemas.microsoft.com/office/drawing/2014/main" val="3488595095"/>
                    </a:ext>
                  </a:extLst>
                </a:gridCol>
                <a:gridCol w="2181052">
                  <a:extLst>
                    <a:ext uri="{9D8B030D-6E8A-4147-A177-3AD203B41FA5}">
                      <a16:colId xmlns:a16="http://schemas.microsoft.com/office/drawing/2014/main" val="477681365"/>
                    </a:ext>
                  </a:extLst>
                </a:gridCol>
                <a:gridCol w="2181052">
                  <a:extLst>
                    <a:ext uri="{9D8B030D-6E8A-4147-A177-3AD203B41FA5}">
                      <a16:colId xmlns:a16="http://schemas.microsoft.com/office/drawing/2014/main" val="418198185"/>
                    </a:ext>
                  </a:extLst>
                </a:gridCol>
                <a:gridCol w="2181052">
                  <a:extLst>
                    <a:ext uri="{9D8B030D-6E8A-4147-A177-3AD203B41FA5}">
                      <a16:colId xmlns:a16="http://schemas.microsoft.com/office/drawing/2014/main" val="596806725"/>
                    </a:ext>
                  </a:extLst>
                </a:gridCol>
              </a:tblGrid>
              <a:tr h="306816">
                <a:tc>
                  <a:txBody>
                    <a:bodyPr/>
                    <a:lstStyle/>
                    <a:p>
                      <a:r>
                        <a:rPr lang="es-CO" dirty="0">
                          <a:latin typeface=""/>
                        </a:rPr>
                        <a:t>Concepto</a:t>
                      </a:r>
                    </a:p>
                  </a:txBody>
                  <a:tcPr>
                    <a:solidFill>
                      <a:srgbClr val="C00000"/>
                    </a:solidFill>
                  </a:tcPr>
                </a:tc>
                <a:tc>
                  <a:txBody>
                    <a:bodyPr/>
                    <a:lstStyle/>
                    <a:p>
                      <a:r>
                        <a:rPr lang="es-CO" dirty="0">
                          <a:latin typeface=""/>
                        </a:rPr>
                        <a:t>Subdirección de Protección</a:t>
                      </a:r>
                    </a:p>
                  </a:txBody>
                  <a:tcPr>
                    <a:solidFill>
                      <a:srgbClr val="C00000"/>
                    </a:solidFill>
                  </a:tcPr>
                </a:tc>
                <a:tc>
                  <a:txBody>
                    <a:bodyPr/>
                    <a:lstStyle/>
                    <a:p>
                      <a:r>
                        <a:rPr lang="es-CO" dirty="0">
                          <a:latin typeface=""/>
                        </a:rPr>
                        <a:t>Fecha de corte</a:t>
                      </a:r>
                    </a:p>
                  </a:txBody>
                  <a:tcPr>
                    <a:solidFill>
                      <a:srgbClr val="C00000"/>
                    </a:solidFill>
                  </a:tcPr>
                </a:tc>
                <a:tc>
                  <a:txBody>
                    <a:bodyPr/>
                    <a:lstStyle/>
                    <a:p>
                      <a:r>
                        <a:rPr lang="es-CO" dirty="0">
                          <a:latin typeface=""/>
                        </a:rPr>
                        <a:t>Subdirección Especializada</a:t>
                      </a:r>
                    </a:p>
                  </a:txBody>
                  <a:tcPr>
                    <a:solidFill>
                      <a:srgbClr val="C00000"/>
                    </a:solidFill>
                  </a:tcPr>
                </a:tc>
                <a:tc>
                  <a:txBody>
                    <a:bodyPr/>
                    <a:lstStyle/>
                    <a:p>
                      <a:r>
                        <a:rPr lang="es-CO" dirty="0">
                          <a:latin typeface=""/>
                        </a:rPr>
                        <a:t>Fecha de corte</a:t>
                      </a:r>
                    </a:p>
                  </a:txBody>
                  <a:tcPr>
                    <a:solidFill>
                      <a:srgbClr val="C00000"/>
                    </a:solidFill>
                  </a:tcPr>
                </a:tc>
                <a:extLst>
                  <a:ext uri="{0D108BD9-81ED-4DB2-BD59-A6C34878D82A}">
                    <a16:rowId xmlns:a16="http://schemas.microsoft.com/office/drawing/2014/main" val="499762924"/>
                  </a:ext>
                </a:extLst>
              </a:tr>
              <a:tr h="306816">
                <a:tc>
                  <a:txBody>
                    <a:bodyPr/>
                    <a:lstStyle/>
                    <a:p>
                      <a:r>
                        <a:rPr lang="es-CO" dirty="0">
                          <a:latin typeface=""/>
                        </a:rPr>
                        <a:t>Beneficiarios individuales</a:t>
                      </a:r>
                    </a:p>
                  </a:txBody>
                  <a:tcPr>
                    <a:solidFill>
                      <a:schemeClr val="bg1"/>
                    </a:solidFill>
                  </a:tcPr>
                </a:tc>
                <a:tc>
                  <a:txBody>
                    <a:bodyPr/>
                    <a:lstStyle/>
                    <a:p>
                      <a:r>
                        <a:rPr lang="es-CO" dirty="0">
                          <a:latin typeface=""/>
                        </a:rPr>
                        <a:t>7815 personas</a:t>
                      </a:r>
                    </a:p>
                  </a:txBody>
                  <a:tcPr>
                    <a:solidFill>
                      <a:schemeClr val="bg1"/>
                    </a:solidFill>
                  </a:tcPr>
                </a:tc>
                <a:tc>
                  <a:txBody>
                    <a:bodyPr/>
                    <a:lstStyle/>
                    <a:p>
                      <a:r>
                        <a:rPr lang="es-CO" dirty="0">
                          <a:latin typeface=""/>
                        </a:rPr>
                        <a:t>30 de julio de 2023</a:t>
                      </a:r>
                    </a:p>
                  </a:txBody>
                  <a:tcPr>
                    <a:solidFill>
                      <a:schemeClr val="bg1"/>
                    </a:solidFill>
                  </a:tcPr>
                </a:tc>
                <a:tc>
                  <a:txBody>
                    <a:bodyPr/>
                    <a:lstStyle/>
                    <a:p>
                      <a:r>
                        <a:rPr lang="es-CO" dirty="0">
                          <a:latin typeface=""/>
                        </a:rPr>
                        <a:t>2554</a:t>
                      </a:r>
                    </a:p>
                  </a:txBody>
                  <a:tcPr>
                    <a:solidFill>
                      <a:schemeClr val="bg1"/>
                    </a:solidFill>
                  </a:tcPr>
                </a:tc>
                <a:tc>
                  <a:txBody>
                    <a:bodyPr/>
                    <a:lstStyle/>
                    <a:p>
                      <a:r>
                        <a:rPr lang="es-CO" dirty="0">
                          <a:latin typeface=""/>
                        </a:rPr>
                        <a:t>30 de septiembre de 2023</a:t>
                      </a:r>
                    </a:p>
                  </a:txBody>
                  <a:tcPr>
                    <a:solidFill>
                      <a:schemeClr val="bg1"/>
                    </a:solidFill>
                  </a:tcPr>
                </a:tc>
                <a:extLst>
                  <a:ext uri="{0D108BD9-81ED-4DB2-BD59-A6C34878D82A}">
                    <a16:rowId xmlns:a16="http://schemas.microsoft.com/office/drawing/2014/main" val="2977377020"/>
                  </a:ext>
                </a:extLst>
              </a:tr>
              <a:tr h="306816">
                <a:tc>
                  <a:txBody>
                    <a:bodyPr/>
                    <a:lstStyle/>
                    <a:p>
                      <a:r>
                        <a:rPr lang="es-CO" dirty="0">
                          <a:latin typeface=""/>
                        </a:rPr>
                        <a:t>Beneficiarios Colectivo</a:t>
                      </a:r>
                    </a:p>
                  </a:txBody>
                  <a:tcPr>
                    <a:solidFill>
                      <a:schemeClr val="bg1"/>
                    </a:solidFill>
                  </a:tcPr>
                </a:tc>
                <a:tc>
                  <a:txBody>
                    <a:bodyPr/>
                    <a:lstStyle/>
                    <a:p>
                      <a:r>
                        <a:rPr lang="es-CO" dirty="0">
                          <a:latin typeface=""/>
                        </a:rPr>
                        <a:t>500.000 personas aprox (251 colectivos)</a:t>
                      </a:r>
                    </a:p>
                  </a:txBody>
                  <a:tcPr>
                    <a:solidFill>
                      <a:schemeClr val="bg1"/>
                    </a:solidFill>
                  </a:tcPr>
                </a:tc>
                <a:tc>
                  <a:txBody>
                    <a:bodyPr/>
                    <a:lstStyle/>
                    <a:p>
                      <a:r>
                        <a:rPr lang="es-CO" dirty="0">
                          <a:latin typeface=""/>
                        </a:rPr>
                        <a:t>30 de </a:t>
                      </a:r>
                    </a:p>
                  </a:txBody>
                  <a:tcPr>
                    <a:solidFill>
                      <a:schemeClr val="bg1"/>
                    </a:solidFill>
                  </a:tcPr>
                </a:tc>
                <a:tc>
                  <a:txBody>
                    <a:bodyPr/>
                    <a:lstStyle/>
                    <a:p>
                      <a:r>
                        <a:rPr lang="es-CO" dirty="0">
                          <a:latin typeface=""/>
                        </a:rPr>
                        <a:t>766 personas  (140 colectivos)</a:t>
                      </a:r>
                    </a:p>
                  </a:txBody>
                  <a:tcPr>
                    <a:solidFill>
                      <a:schemeClr val="bg1"/>
                    </a:solidFill>
                  </a:tcPr>
                </a:tc>
                <a:tc>
                  <a:txBody>
                    <a:bodyPr/>
                    <a:lstStyle/>
                    <a:p>
                      <a:r>
                        <a:rPr lang="es-CO" dirty="0">
                          <a:latin typeface=""/>
                        </a:rPr>
                        <a:t>30 de julio de 2023</a:t>
                      </a:r>
                    </a:p>
                  </a:txBody>
                  <a:tcPr>
                    <a:solidFill>
                      <a:schemeClr val="bg1"/>
                    </a:solidFill>
                  </a:tcPr>
                </a:tc>
                <a:extLst>
                  <a:ext uri="{0D108BD9-81ED-4DB2-BD59-A6C34878D82A}">
                    <a16:rowId xmlns:a16="http://schemas.microsoft.com/office/drawing/2014/main" val="434283569"/>
                  </a:ext>
                </a:extLst>
              </a:tr>
            </a:tbl>
          </a:graphicData>
        </a:graphic>
      </p:graphicFrame>
      <p:sp>
        <p:nvSpPr>
          <p:cNvPr id="4" name="CuadroTexto 3">
            <a:extLst>
              <a:ext uri="{FF2B5EF4-FFF2-40B4-BE49-F238E27FC236}">
                <a16:creationId xmlns:a16="http://schemas.microsoft.com/office/drawing/2014/main" id="{B25FF2C8-888E-E998-3A7C-9BA43FDD307F}"/>
              </a:ext>
            </a:extLst>
          </p:cNvPr>
          <p:cNvSpPr txBox="1"/>
          <p:nvPr/>
        </p:nvSpPr>
        <p:spPr>
          <a:xfrm>
            <a:off x="2946399" y="3152001"/>
            <a:ext cx="6874933"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3000" dirty="0">
                <a:latin typeface=""/>
              </a:rPr>
              <a:t>511.135</a:t>
            </a:r>
            <a:r>
              <a:rPr lang="es-CO" sz="3000" dirty="0"/>
              <a:t> personas </a:t>
            </a:r>
            <a:r>
              <a:rPr lang="es-CO" sz="2000" dirty="0"/>
              <a:t>aproximadamente </a:t>
            </a:r>
          </a:p>
        </p:txBody>
      </p:sp>
      <p:sp>
        <p:nvSpPr>
          <p:cNvPr id="5" name="CuadroTexto 4">
            <a:extLst>
              <a:ext uri="{FF2B5EF4-FFF2-40B4-BE49-F238E27FC236}">
                <a16:creationId xmlns:a16="http://schemas.microsoft.com/office/drawing/2014/main" id="{F0345116-E49D-8DBC-5FE4-2D21CDE88BEA}"/>
              </a:ext>
            </a:extLst>
          </p:cNvPr>
          <p:cNvSpPr txBox="1"/>
          <p:nvPr/>
        </p:nvSpPr>
        <p:spPr>
          <a:xfrm>
            <a:off x="5697969" y="3334213"/>
            <a:ext cx="1303866" cy="1323439"/>
          </a:xfrm>
          <a:prstGeom prst="rect">
            <a:avLst/>
          </a:prstGeom>
          <a:noFill/>
        </p:spPr>
        <p:txBody>
          <a:bodyPr wrap="square" rtlCol="0">
            <a:spAutoFit/>
          </a:bodyPr>
          <a:lstStyle/>
          <a:p>
            <a:r>
              <a:rPr lang="es-CO" sz="8000" dirty="0">
                <a:solidFill>
                  <a:srgbClr val="FF0000"/>
                </a:solidFill>
              </a:rPr>
              <a:t>+</a:t>
            </a:r>
          </a:p>
        </p:txBody>
      </p:sp>
      <p:graphicFrame>
        <p:nvGraphicFramePr>
          <p:cNvPr id="6" name="Tabla 5">
            <a:extLst>
              <a:ext uri="{FF2B5EF4-FFF2-40B4-BE49-F238E27FC236}">
                <a16:creationId xmlns:a16="http://schemas.microsoft.com/office/drawing/2014/main" id="{D06D9BD9-564F-D790-BE75-2C6C0D710440}"/>
              </a:ext>
            </a:extLst>
          </p:cNvPr>
          <p:cNvGraphicFramePr>
            <a:graphicFrameLocks noGrp="1"/>
          </p:cNvGraphicFramePr>
          <p:nvPr>
            <p:extLst>
              <p:ext uri="{D42A27DB-BD31-4B8C-83A1-F6EECF244321}">
                <p14:modId xmlns:p14="http://schemas.microsoft.com/office/powerpoint/2010/main" val="4203749444"/>
              </p:ext>
            </p:extLst>
          </p:nvPr>
        </p:nvGraphicFramePr>
        <p:xfrm>
          <a:off x="440073" y="4296664"/>
          <a:ext cx="10905260" cy="1343136"/>
        </p:xfrm>
        <a:graphic>
          <a:graphicData uri="http://schemas.openxmlformats.org/drawingml/2006/table">
            <a:tbl>
              <a:tblPr firstRow="1" bandRow="1">
                <a:tableStyleId>{72833802-FEF1-4C79-8D5D-14CF1EAF98D9}</a:tableStyleId>
              </a:tblPr>
              <a:tblGrid>
                <a:gridCol w="2181052">
                  <a:extLst>
                    <a:ext uri="{9D8B030D-6E8A-4147-A177-3AD203B41FA5}">
                      <a16:colId xmlns:a16="http://schemas.microsoft.com/office/drawing/2014/main" val="2659719363"/>
                    </a:ext>
                  </a:extLst>
                </a:gridCol>
                <a:gridCol w="2181052">
                  <a:extLst>
                    <a:ext uri="{9D8B030D-6E8A-4147-A177-3AD203B41FA5}">
                      <a16:colId xmlns:a16="http://schemas.microsoft.com/office/drawing/2014/main" val="3488595095"/>
                    </a:ext>
                  </a:extLst>
                </a:gridCol>
                <a:gridCol w="2181052">
                  <a:extLst>
                    <a:ext uri="{9D8B030D-6E8A-4147-A177-3AD203B41FA5}">
                      <a16:colId xmlns:a16="http://schemas.microsoft.com/office/drawing/2014/main" val="477681365"/>
                    </a:ext>
                  </a:extLst>
                </a:gridCol>
                <a:gridCol w="2181052">
                  <a:extLst>
                    <a:ext uri="{9D8B030D-6E8A-4147-A177-3AD203B41FA5}">
                      <a16:colId xmlns:a16="http://schemas.microsoft.com/office/drawing/2014/main" val="418198185"/>
                    </a:ext>
                  </a:extLst>
                </a:gridCol>
                <a:gridCol w="2181052">
                  <a:extLst>
                    <a:ext uri="{9D8B030D-6E8A-4147-A177-3AD203B41FA5}">
                      <a16:colId xmlns:a16="http://schemas.microsoft.com/office/drawing/2014/main" val="596806725"/>
                    </a:ext>
                  </a:extLst>
                </a:gridCol>
              </a:tblGrid>
              <a:tr h="306816">
                <a:tc>
                  <a:txBody>
                    <a:bodyPr/>
                    <a:lstStyle/>
                    <a:p>
                      <a:r>
                        <a:rPr lang="es-CO" dirty="0">
                          <a:latin typeface=""/>
                        </a:rPr>
                        <a:t>Concepto</a:t>
                      </a:r>
                    </a:p>
                  </a:txBody>
                  <a:tcPr>
                    <a:solidFill>
                      <a:srgbClr val="C00000"/>
                    </a:solidFill>
                  </a:tcPr>
                </a:tc>
                <a:tc>
                  <a:txBody>
                    <a:bodyPr/>
                    <a:lstStyle/>
                    <a:p>
                      <a:r>
                        <a:rPr lang="es-CO" dirty="0">
                          <a:latin typeface=""/>
                        </a:rPr>
                        <a:t>Subdirección Especializada</a:t>
                      </a:r>
                    </a:p>
                  </a:txBody>
                  <a:tcPr>
                    <a:solidFill>
                      <a:srgbClr val="C00000"/>
                    </a:solidFill>
                  </a:tcPr>
                </a:tc>
                <a:tc>
                  <a:txBody>
                    <a:bodyPr/>
                    <a:lstStyle/>
                    <a:p>
                      <a:r>
                        <a:rPr lang="es-CO" dirty="0">
                          <a:latin typeface=""/>
                        </a:rPr>
                        <a:t>Fecha de corte</a:t>
                      </a:r>
                    </a:p>
                  </a:txBody>
                  <a:tcPr>
                    <a:solidFill>
                      <a:srgbClr val="C00000"/>
                    </a:solidFill>
                  </a:tcPr>
                </a:tc>
                <a:tc>
                  <a:txBody>
                    <a:bodyPr/>
                    <a:lstStyle/>
                    <a:p>
                      <a:r>
                        <a:rPr lang="es-CO" dirty="0">
                          <a:latin typeface=""/>
                        </a:rPr>
                        <a:t>Subdirección Especializada</a:t>
                      </a:r>
                    </a:p>
                  </a:txBody>
                  <a:tcPr>
                    <a:solidFill>
                      <a:srgbClr val="C00000"/>
                    </a:solidFill>
                  </a:tcPr>
                </a:tc>
                <a:tc>
                  <a:txBody>
                    <a:bodyPr/>
                    <a:lstStyle/>
                    <a:p>
                      <a:r>
                        <a:rPr lang="es-CO" dirty="0">
                          <a:latin typeface=""/>
                        </a:rPr>
                        <a:t>Fecha de corte</a:t>
                      </a:r>
                    </a:p>
                  </a:txBody>
                  <a:tcPr>
                    <a:solidFill>
                      <a:srgbClr val="C00000"/>
                    </a:solidFill>
                  </a:tcPr>
                </a:tc>
                <a:extLst>
                  <a:ext uri="{0D108BD9-81ED-4DB2-BD59-A6C34878D82A}">
                    <a16:rowId xmlns:a16="http://schemas.microsoft.com/office/drawing/2014/main" val="499762924"/>
                  </a:ext>
                </a:extLst>
              </a:tr>
              <a:tr h="306816">
                <a:tc>
                  <a:txBody>
                    <a:bodyPr/>
                    <a:lstStyle/>
                    <a:p>
                      <a:r>
                        <a:rPr lang="es-CO" dirty="0">
                          <a:latin typeface=""/>
                        </a:rPr>
                        <a:t>Solicitudes de Protección</a:t>
                      </a:r>
                    </a:p>
                  </a:txBody>
                  <a:tcPr>
                    <a:solidFill>
                      <a:schemeClr val="bg1"/>
                    </a:solidFill>
                  </a:tcPr>
                </a:tc>
                <a:tc>
                  <a:txBody>
                    <a:bodyPr/>
                    <a:lstStyle/>
                    <a:p>
                      <a:r>
                        <a:rPr lang="es-CO" dirty="0">
                          <a:latin typeface=""/>
                        </a:rPr>
                        <a:t>8133</a:t>
                      </a:r>
                    </a:p>
                  </a:txBody>
                  <a:tcPr>
                    <a:solidFill>
                      <a:schemeClr val="bg1"/>
                    </a:solidFill>
                  </a:tcPr>
                </a:tc>
                <a:tc>
                  <a:txBody>
                    <a:bodyPr/>
                    <a:lstStyle/>
                    <a:p>
                      <a:r>
                        <a:rPr lang="es-CO" dirty="0">
                          <a:latin typeface=""/>
                        </a:rPr>
                        <a:t>2023</a:t>
                      </a:r>
                    </a:p>
                  </a:txBody>
                  <a:tcPr>
                    <a:solidFill>
                      <a:schemeClr val="bg1"/>
                    </a:solidFill>
                  </a:tcPr>
                </a:tc>
                <a:tc>
                  <a:txBody>
                    <a:bodyPr/>
                    <a:lstStyle/>
                    <a:p>
                      <a:r>
                        <a:rPr lang="es-CO" dirty="0">
                          <a:latin typeface=""/>
                        </a:rPr>
                        <a:t>4444 solicitudes</a:t>
                      </a:r>
                    </a:p>
                  </a:txBody>
                  <a:tcPr>
                    <a:solidFill>
                      <a:schemeClr val="bg1"/>
                    </a:solidFill>
                  </a:tcPr>
                </a:tc>
                <a:tc>
                  <a:txBody>
                    <a:bodyPr/>
                    <a:lstStyle/>
                    <a:p>
                      <a:r>
                        <a:rPr lang="es-CO" dirty="0">
                          <a:latin typeface=""/>
                        </a:rPr>
                        <a:t>2017- 2023</a:t>
                      </a:r>
                    </a:p>
                  </a:txBody>
                  <a:tcPr>
                    <a:solidFill>
                      <a:schemeClr val="bg1"/>
                    </a:solidFill>
                  </a:tcPr>
                </a:tc>
                <a:extLst>
                  <a:ext uri="{0D108BD9-81ED-4DB2-BD59-A6C34878D82A}">
                    <a16:rowId xmlns:a16="http://schemas.microsoft.com/office/drawing/2014/main" val="2977377020"/>
                  </a:ext>
                </a:extLst>
              </a:tr>
              <a:tr h="0">
                <a:tc>
                  <a:txBody>
                    <a:bodyPr/>
                    <a:lstStyle/>
                    <a:p>
                      <a:r>
                        <a:rPr lang="es-CO" dirty="0">
                          <a:latin typeface=""/>
                        </a:rPr>
                        <a:t>Estudios de riesgo colectivo</a:t>
                      </a:r>
                    </a:p>
                  </a:txBody>
                  <a:tcPr>
                    <a:solidFill>
                      <a:schemeClr val="bg1"/>
                    </a:solidFill>
                  </a:tcPr>
                </a:tc>
                <a:tc>
                  <a:txBody>
                    <a:bodyPr/>
                    <a:lstStyle/>
                    <a:p>
                      <a:endParaRPr lang="es-CO" dirty="0">
                        <a:latin typeface=""/>
                      </a:endParaRPr>
                    </a:p>
                  </a:txBody>
                  <a:tcPr>
                    <a:solidFill>
                      <a:schemeClr val="bg1"/>
                    </a:solidFill>
                  </a:tcPr>
                </a:tc>
                <a:tc>
                  <a:txBody>
                    <a:bodyPr/>
                    <a:lstStyle/>
                    <a:p>
                      <a:endParaRPr lang="es-CO" dirty="0">
                        <a:latin typeface=""/>
                      </a:endParaRPr>
                    </a:p>
                  </a:txBody>
                  <a:tcPr>
                    <a:solidFill>
                      <a:schemeClr val="bg1"/>
                    </a:solidFill>
                  </a:tcPr>
                </a:tc>
                <a:tc>
                  <a:txBody>
                    <a:bodyPr/>
                    <a:lstStyle/>
                    <a:p>
                      <a:r>
                        <a:rPr lang="es-CO" dirty="0">
                          <a:latin typeface=""/>
                        </a:rPr>
                        <a:t>1.450.545 personas  (215 colectivos)</a:t>
                      </a:r>
                    </a:p>
                  </a:txBody>
                  <a:tcPr>
                    <a:solidFill>
                      <a:schemeClr val="bg1"/>
                    </a:solidFill>
                  </a:tcPr>
                </a:tc>
                <a:tc>
                  <a:txBody>
                    <a:bodyPr/>
                    <a:lstStyle/>
                    <a:p>
                      <a:r>
                        <a:rPr lang="es-CO" dirty="0">
                          <a:latin typeface=""/>
                        </a:rPr>
                        <a:t>2015 a 2023</a:t>
                      </a:r>
                    </a:p>
                    <a:p>
                      <a:endParaRPr lang="es-CO" dirty="0">
                        <a:latin typeface=""/>
                      </a:endParaRPr>
                    </a:p>
                  </a:txBody>
                  <a:tcPr>
                    <a:solidFill>
                      <a:schemeClr val="bg1"/>
                    </a:solidFill>
                  </a:tcPr>
                </a:tc>
                <a:extLst>
                  <a:ext uri="{0D108BD9-81ED-4DB2-BD59-A6C34878D82A}">
                    <a16:rowId xmlns:a16="http://schemas.microsoft.com/office/drawing/2014/main" val="434283569"/>
                  </a:ext>
                </a:extLst>
              </a:tr>
            </a:tbl>
          </a:graphicData>
        </a:graphic>
      </p:graphicFrame>
      <p:sp>
        <p:nvSpPr>
          <p:cNvPr id="7" name="CuadroTexto 6">
            <a:extLst>
              <a:ext uri="{FF2B5EF4-FFF2-40B4-BE49-F238E27FC236}">
                <a16:creationId xmlns:a16="http://schemas.microsoft.com/office/drawing/2014/main" id="{09A937E0-AD2D-4AA4-933A-D9A36B308392}"/>
              </a:ext>
            </a:extLst>
          </p:cNvPr>
          <p:cNvSpPr txBox="1"/>
          <p:nvPr/>
        </p:nvSpPr>
        <p:spPr>
          <a:xfrm>
            <a:off x="5604737" y="5309595"/>
            <a:ext cx="1303866" cy="1323439"/>
          </a:xfrm>
          <a:prstGeom prst="rect">
            <a:avLst/>
          </a:prstGeom>
          <a:noFill/>
        </p:spPr>
        <p:txBody>
          <a:bodyPr wrap="square" rtlCol="0">
            <a:spAutoFit/>
          </a:bodyPr>
          <a:lstStyle/>
          <a:p>
            <a:r>
              <a:rPr lang="es-CO" sz="8000" dirty="0">
                <a:solidFill>
                  <a:srgbClr val="FF0000"/>
                </a:solidFill>
              </a:rPr>
              <a:t>+</a:t>
            </a:r>
          </a:p>
        </p:txBody>
      </p:sp>
      <p:sp>
        <p:nvSpPr>
          <p:cNvPr id="8" name="CuadroTexto 7">
            <a:extLst>
              <a:ext uri="{FF2B5EF4-FFF2-40B4-BE49-F238E27FC236}">
                <a16:creationId xmlns:a16="http://schemas.microsoft.com/office/drawing/2014/main" id="{FB01C572-D983-8008-9E40-5618B09C9646}"/>
              </a:ext>
            </a:extLst>
          </p:cNvPr>
          <p:cNvSpPr txBox="1"/>
          <p:nvPr/>
        </p:nvSpPr>
        <p:spPr>
          <a:xfrm>
            <a:off x="795867" y="5971314"/>
            <a:ext cx="4572000" cy="738664"/>
          </a:xfrm>
          <a:prstGeom prst="rect">
            <a:avLst/>
          </a:prstGeom>
          <a:noFill/>
        </p:spPr>
        <p:txBody>
          <a:bodyPr wrap="square" rtlCol="0">
            <a:spAutoFit/>
          </a:bodyPr>
          <a:lstStyle/>
          <a:p>
            <a:r>
              <a:rPr lang="es-CO" dirty="0">
                <a:latin typeface=""/>
              </a:rPr>
              <a:t>Hombres de protección:  </a:t>
            </a:r>
          </a:p>
          <a:p>
            <a:r>
              <a:rPr lang="es-CO" dirty="0">
                <a:latin typeface=""/>
              </a:rPr>
              <a:t>Subdirección de Protección: 7646</a:t>
            </a:r>
          </a:p>
          <a:p>
            <a:r>
              <a:rPr lang="es-CO" dirty="0">
                <a:latin typeface=""/>
              </a:rPr>
              <a:t>Subdirección Especializada: 2602</a:t>
            </a:r>
          </a:p>
        </p:txBody>
      </p:sp>
    </p:spTree>
    <p:extLst>
      <p:ext uri="{BB962C8B-B14F-4D97-AF65-F5344CB8AC3E}">
        <p14:creationId xmlns:p14="http://schemas.microsoft.com/office/powerpoint/2010/main" val="3556243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p:nvPr/>
        </p:nvSpPr>
        <p:spPr>
          <a:xfrm flipH="1">
            <a:off x="5213141" y="1218381"/>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42" name="Google Shape;142;p19"/>
          <p:cNvSpPr txBox="1"/>
          <p:nvPr/>
        </p:nvSpPr>
        <p:spPr>
          <a:xfrm>
            <a:off x="-826331" y="3182566"/>
            <a:ext cx="72711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¿CÓMO?</a:t>
            </a:r>
            <a:endParaRPr sz="2000" b="1" dirty="0">
              <a:solidFill>
                <a:srgbClr val="C00000"/>
              </a:solidFill>
              <a:latin typeface=""/>
              <a:ea typeface="Montserrat"/>
              <a:cs typeface="Montserrat"/>
              <a:sym typeface="Montserrat"/>
            </a:endParaRPr>
          </a:p>
        </p:txBody>
      </p:sp>
      <p:sp>
        <p:nvSpPr>
          <p:cNvPr id="143" name="Google Shape;143;p19"/>
          <p:cNvSpPr txBox="1"/>
          <p:nvPr/>
        </p:nvSpPr>
        <p:spPr>
          <a:xfrm>
            <a:off x="5911729" y="2413337"/>
            <a:ext cx="5812500" cy="2508900"/>
          </a:xfrm>
          <a:prstGeom prst="rect">
            <a:avLst/>
          </a:prstGeom>
          <a:noFill/>
          <a:ln>
            <a:noFill/>
          </a:ln>
        </p:spPr>
        <p:txBody>
          <a:bodyPr spcFirstLastPara="1" wrap="square" lIns="60950" tIns="30475" rIns="60950" bIns="30475" anchor="t" anchorCtr="0">
            <a:spAutoFit/>
          </a:bodyPr>
          <a:lstStyle/>
          <a:p>
            <a:pPr marL="0" marR="0" lvl="0" indent="0" algn="just" rtl="0">
              <a:spcBef>
                <a:spcPts val="0"/>
              </a:spcBef>
              <a:spcAft>
                <a:spcPts val="0"/>
              </a:spcAft>
              <a:buNone/>
            </a:pPr>
            <a:r>
              <a:rPr lang="es-CO" sz="2300" b="1" dirty="0">
                <a:solidFill>
                  <a:srgbClr val="555552"/>
                </a:solidFill>
                <a:latin typeface=""/>
                <a:ea typeface="Montserrat Light"/>
                <a:cs typeface="Montserrat Light"/>
                <a:sym typeface="Montserrat Light"/>
              </a:rPr>
              <a:t>Desarrollando </a:t>
            </a:r>
            <a:r>
              <a:rPr lang="es-CO" sz="2300" b="1" dirty="0">
                <a:solidFill>
                  <a:srgbClr val="C00000"/>
                </a:solidFill>
                <a:latin typeface=""/>
                <a:ea typeface="Montserrat Light"/>
                <a:cs typeface="Montserrat Light"/>
                <a:sym typeface="Montserrat Light"/>
              </a:rPr>
              <a:t>acciones internas </a:t>
            </a:r>
            <a:r>
              <a:rPr lang="es-CO" sz="2300" b="1" dirty="0">
                <a:solidFill>
                  <a:srgbClr val="555552"/>
                </a:solidFill>
                <a:latin typeface=""/>
                <a:ea typeface="Montserrat Light"/>
                <a:cs typeface="Montserrat Light"/>
                <a:sym typeface="Montserrat Light"/>
              </a:rPr>
              <a:t>y de </a:t>
            </a:r>
            <a:r>
              <a:rPr lang="es-CO" sz="2300" b="1" dirty="0">
                <a:solidFill>
                  <a:srgbClr val="C00000"/>
                </a:solidFill>
                <a:latin typeface=""/>
                <a:ea typeface="Montserrat Light"/>
                <a:cs typeface="Montserrat Light"/>
                <a:sym typeface="Montserrat Light"/>
              </a:rPr>
              <a:t>coordinación</a:t>
            </a:r>
            <a:r>
              <a:rPr lang="es-CO" sz="2300" b="1" dirty="0">
                <a:solidFill>
                  <a:srgbClr val="555552"/>
                </a:solidFill>
                <a:latin typeface=""/>
                <a:ea typeface="Montserrat Light"/>
                <a:cs typeface="Montserrat Light"/>
                <a:sym typeface="Montserrat Light"/>
              </a:rPr>
              <a:t> y </a:t>
            </a:r>
            <a:r>
              <a:rPr lang="es-CO" sz="2300" b="1" dirty="0">
                <a:solidFill>
                  <a:srgbClr val="C00000"/>
                </a:solidFill>
                <a:latin typeface=""/>
                <a:ea typeface="Montserrat Light"/>
                <a:cs typeface="Montserrat Light"/>
                <a:sym typeface="Montserrat Light"/>
              </a:rPr>
              <a:t>articulación externa, </a:t>
            </a:r>
            <a:r>
              <a:rPr lang="es-CO" sz="2300" b="1" dirty="0">
                <a:solidFill>
                  <a:srgbClr val="555552"/>
                </a:solidFill>
                <a:latin typeface=""/>
                <a:ea typeface="Montserrat Light"/>
                <a:cs typeface="Montserrat Light"/>
                <a:sym typeface="Montserrat Light"/>
              </a:rPr>
              <a:t>para </a:t>
            </a:r>
            <a:r>
              <a:rPr lang="es-CO" sz="2300" b="1" dirty="0">
                <a:solidFill>
                  <a:srgbClr val="C00000"/>
                </a:solidFill>
                <a:latin typeface=""/>
                <a:ea typeface="Montserrat Light"/>
                <a:cs typeface="Montserrat Light"/>
                <a:sym typeface="Montserrat Light"/>
              </a:rPr>
              <a:t>proveer condiciones de prevención y protección </a:t>
            </a:r>
            <a:r>
              <a:rPr lang="es-CO" sz="2300" b="1" dirty="0">
                <a:solidFill>
                  <a:srgbClr val="555552"/>
                </a:solidFill>
                <a:latin typeface=""/>
                <a:ea typeface="Montserrat Light"/>
                <a:cs typeface="Montserrat Light"/>
                <a:sym typeface="Montserrat Light"/>
              </a:rPr>
              <a:t>a los beneficiarios y solicitantes,  frente a situaciones de emergencia. </a:t>
            </a:r>
            <a:endParaRPr sz="900" dirty="0">
              <a:latin typeface=""/>
            </a:endParaRPr>
          </a:p>
          <a:p>
            <a:pPr marL="0" marR="0" lvl="0" indent="0" algn="just" rtl="0">
              <a:spcBef>
                <a:spcPts val="0"/>
              </a:spcBef>
              <a:spcAft>
                <a:spcPts val="0"/>
              </a:spcAft>
              <a:buNone/>
            </a:pPr>
            <a:endParaRPr sz="2100" b="1" dirty="0">
              <a:solidFill>
                <a:srgbClr val="555552"/>
              </a:solidFill>
              <a:latin typeface=""/>
              <a:ea typeface="Montserrat Light"/>
              <a:cs typeface="Montserrat Light"/>
              <a:sym typeface="Montserrat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p:nvPr/>
        </p:nvSpPr>
        <p:spPr>
          <a:xfrm flipH="1">
            <a:off x="3824608" y="1159553"/>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58" name="Google Shape;158;p21"/>
          <p:cNvSpPr txBox="1"/>
          <p:nvPr/>
        </p:nvSpPr>
        <p:spPr>
          <a:xfrm>
            <a:off x="-184209" y="2923054"/>
            <a:ext cx="45024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¿QUÉ SE CONSIDERA EMERGENCIA?</a:t>
            </a:r>
            <a:endParaRPr sz="2000" b="1" dirty="0">
              <a:solidFill>
                <a:srgbClr val="C00000"/>
              </a:solidFill>
              <a:latin typeface=""/>
              <a:ea typeface="Montserrat"/>
              <a:cs typeface="Montserrat"/>
              <a:sym typeface="Montserrat"/>
            </a:endParaRPr>
          </a:p>
        </p:txBody>
      </p:sp>
      <p:sp>
        <p:nvSpPr>
          <p:cNvPr id="159" name="Google Shape;159;p21"/>
          <p:cNvSpPr txBox="1"/>
          <p:nvPr/>
        </p:nvSpPr>
        <p:spPr>
          <a:xfrm>
            <a:off x="4318277" y="1742903"/>
            <a:ext cx="7143300" cy="4262695"/>
          </a:xfrm>
          <a:prstGeom prst="rect">
            <a:avLst/>
          </a:prstGeom>
          <a:noFill/>
          <a:ln>
            <a:noFill/>
          </a:ln>
        </p:spPr>
        <p:txBody>
          <a:bodyPr spcFirstLastPara="1" wrap="square" lIns="60950" tIns="30475" rIns="60950" bIns="30475" anchor="t" anchorCtr="0">
            <a:spAutoFit/>
          </a:bodyPr>
          <a:lstStyle/>
          <a:p>
            <a:pPr marL="342900" marR="0" lvl="0" indent="-336550" algn="just" rtl="0">
              <a:spcBef>
                <a:spcPts val="0"/>
              </a:spcBef>
              <a:spcAft>
                <a:spcPts val="0"/>
              </a:spcAft>
              <a:buClr>
                <a:srgbClr val="555552"/>
              </a:buClr>
              <a:buSzPts val="2100"/>
              <a:buFont typeface="Calibri"/>
              <a:buAutoNum type="arabicPeriod"/>
            </a:pPr>
            <a:r>
              <a:rPr lang="es-CO" sz="2100" b="1" dirty="0">
                <a:solidFill>
                  <a:srgbClr val="555552"/>
                </a:solidFill>
                <a:latin typeface=""/>
                <a:ea typeface="Montserrat Light"/>
                <a:cs typeface="Montserrat Light"/>
                <a:sym typeface="Montserrat Light"/>
              </a:rPr>
              <a:t>Un tipo de incidente de seguridad específico que que constituye, en el momento en que se produce, una </a:t>
            </a:r>
            <a:r>
              <a:rPr lang="es-CO" sz="2100" b="1" dirty="0">
                <a:solidFill>
                  <a:srgbClr val="C00000"/>
                </a:solidFill>
                <a:latin typeface=""/>
                <a:ea typeface="Montserrat Light"/>
                <a:cs typeface="Montserrat Light"/>
                <a:sym typeface="Montserrat Light"/>
              </a:rPr>
              <a:t>amenaza inminente para la vida o la integridad</a:t>
            </a:r>
            <a:r>
              <a:rPr lang="es-CO" sz="2100" b="1" dirty="0">
                <a:solidFill>
                  <a:srgbClr val="555552"/>
                </a:solidFill>
                <a:latin typeface=""/>
                <a:ea typeface="Montserrat Light"/>
                <a:cs typeface="Montserrat Light"/>
                <a:sym typeface="Montserrat Light"/>
              </a:rPr>
              <a:t> y que </a:t>
            </a:r>
            <a:r>
              <a:rPr lang="es-CO" sz="2100" b="1" dirty="0">
                <a:solidFill>
                  <a:srgbClr val="C00000"/>
                </a:solidFill>
                <a:latin typeface=""/>
                <a:ea typeface="Montserrat Light"/>
                <a:cs typeface="Montserrat Light"/>
                <a:sym typeface="Montserrat Light"/>
              </a:rPr>
              <a:t>no puede ser atendida a través de los mecanismos regulares </a:t>
            </a:r>
            <a:r>
              <a:rPr lang="es-CO" sz="2100" b="1" dirty="0">
                <a:solidFill>
                  <a:srgbClr val="555552"/>
                </a:solidFill>
                <a:latin typeface=""/>
                <a:ea typeface="Montserrat Light"/>
                <a:cs typeface="Montserrat Light"/>
                <a:sym typeface="Montserrat Light"/>
              </a:rPr>
              <a:t>de prevención y protección asignados  (carácter excepcional), o en que los mismos </a:t>
            </a:r>
            <a:r>
              <a:rPr lang="es-CO" sz="2100" b="1" dirty="0">
                <a:solidFill>
                  <a:srgbClr val="C00000"/>
                </a:solidFill>
                <a:latin typeface=""/>
                <a:ea typeface="Montserrat Light"/>
                <a:cs typeface="Montserrat Light"/>
                <a:sym typeface="Montserrat Light"/>
              </a:rPr>
              <a:t>sean insuficientes</a:t>
            </a:r>
            <a:r>
              <a:rPr lang="es-CO" sz="2100" b="1" dirty="0">
                <a:solidFill>
                  <a:srgbClr val="555552"/>
                </a:solidFill>
                <a:latin typeface=""/>
                <a:ea typeface="Montserrat Light"/>
                <a:cs typeface="Montserrat Light"/>
                <a:sym typeface="Montserrat Light"/>
              </a:rPr>
              <a:t> (Ej. Un atentado). </a:t>
            </a:r>
            <a:endParaRPr sz="2100" b="1" dirty="0">
              <a:solidFill>
                <a:srgbClr val="555552"/>
              </a:solidFill>
              <a:latin typeface=""/>
              <a:ea typeface="Montserrat Light"/>
              <a:cs typeface="Montserrat Light"/>
              <a:sym typeface="Montserrat Light"/>
            </a:endParaRPr>
          </a:p>
          <a:p>
            <a:pPr marL="342900" marR="0" lvl="0" indent="-336550" algn="just" rtl="0">
              <a:spcBef>
                <a:spcPts val="0"/>
              </a:spcBef>
              <a:spcAft>
                <a:spcPts val="0"/>
              </a:spcAft>
              <a:buClr>
                <a:srgbClr val="555552"/>
              </a:buClr>
              <a:buSzPts val="2100"/>
              <a:buFont typeface="Calibri"/>
              <a:buAutoNum type="arabicPeriod"/>
            </a:pPr>
            <a:r>
              <a:rPr lang="es-CO" sz="2100" b="1" dirty="0">
                <a:solidFill>
                  <a:srgbClr val="555552"/>
                </a:solidFill>
                <a:latin typeface=""/>
                <a:ea typeface="Montserrat Light"/>
                <a:cs typeface="Montserrat Light"/>
                <a:sym typeface="Montserrat Light"/>
              </a:rPr>
              <a:t>Un tipo de </a:t>
            </a:r>
            <a:r>
              <a:rPr lang="es-CO" sz="2100" b="1" dirty="0">
                <a:solidFill>
                  <a:srgbClr val="C00000"/>
                </a:solidFill>
                <a:latin typeface=""/>
                <a:ea typeface="Montserrat Light"/>
                <a:cs typeface="Montserrat Light"/>
                <a:sym typeface="Montserrat Light"/>
              </a:rPr>
              <a:t>situación administrativa u operativa que afecta la idoneidad </a:t>
            </a:r>
            <a:r>
              <a:rPr lang="es-CO" sz="2100" b="1" dirty="0">
                <a:solidFill>
                  <a:srgbClr val="555552"/>
                </a:solidFill>
                <a:latin typeface=""/>
                <a:ea typeface="Montserrat Light"/>
                <a:cs typeface="Montserrat Light"/>
                <a:sym typeface="Montserrat Light"/>
              </a:rPr>
              <a:t>de las medidas de prevención y protección del beneficiario y que,  en consecuencia, </a:t>
            </a:r>
            <a:r>
              <a:rPr lang="es-CO" sz="2100" b="1" dirty="0">
                <a:solidFill>
                  <a:srgbClr val="C00000"/>
                </a:solidFill>
                <a:latin typeface=""/>
                <a:ea typeface="Montserrat Light"/>
                <a:cs typeface="Montserrat Light"/>
                <a:sym typeface="Montserrat Light"/>
              </a:rPr>
              <a:t>incrementan su vulnerabilidad</a:t>
            </a:r>
            <a:r>
              <a:rPr lang="es-CO" sz="2100" b="1" dirty="0">
                <a:solidFill>
                  <a:srgbClr val="555552"/>
                </a:solidFill>
                <a:latin typeface=""/>
                <a:ea typeface="Montserrat Light"/>
                <a:cs typeface="Montserrat Light"/>
                <a:sym typeface="Montserrat Light"/>
              </a:rPr>
              <a:t> (Ej. Daño en el vehículo que le impide la movilización hacía un lugar seguro). En un momento dado</a:t>
            </a:r>
            <a:endParaRPr sz="2100" b="1" dirty="0">
              <a:solidFill>
                <a:srgbClr val="555552"/>
              </a:solidFill>
              <a:latin typeface=""/>
              <a:ea typeface="Montserrat Light"/>
              <a:cs typeface="Montserrat Light"/>
              <a:sym typeface="Montserrat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p:nvPr/>
        </p:nvSpPr>
        <p:spPr>
          <a:xfrm flipH="1">
            <a:off x="3824608" y="1159553"/>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66" name="Google Shape;166;p22"/>
          <p:cNvSpPr txBox="1"/>
          <p:nvPr/>
        </p:nvSpPr>
        <p:spPr>
          <a:xfrm>
            <a:off x="43648" y="2923054"/>
            <a:ext cx="41199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¿QUÉ </a:t>
            </a:r>
            <a:r>
              <a:rPr lang="es-CO" sz="2000" b="1" u="sng" dirty="0">
                <a:solidFill>
                  <a:srgbClr val="C00000"/>
                </a:solidFill>
                <a:latin typeface=""/>
                <a:ea typeface="Montserrat"/>
                <a:cs typeface="Montserrat"/>
                <a:sym typeface="Montserrat"/>
              </a:rPr>
              <a:t>NO</a:t>
            </a:r>
            <a:r>
              <a:rPr lang="es-CO" sz="2000" b="1" dirty="0">
                <a:solidFill>
                  <a:srgbClr val="C00000"/>
                </a:solidFill>
                <a:latin typeface=""/>
                <a:ea typeface="Montserrat"/>
                <a:cs typeface="Montserrat"/>
                <a:sym typeface="Montserrat"/>
              </a:rPr>
              <a:t> SE CONSIDERA EMERGENCIA?</a:t>
            </a:r>
            <a:endParaRPr sz="2000" b="1" dirty="0">
              <a:solidFill>
                <a:srgbClr val="C00000"/>
              </a:solidFill>
              <a:latin typeface=""/>
              <a:ea typeface="Montserrat"/>
              <a:cs typeface="Montserrat"/>
              <a:sym typeface="Montserrat"/>
            </a:endParaRPr>
          </a:p>
        </p:txBody>
      </p:sp>
      <p:sp>
        <p:nvSpPr>
          <p:cNvPr id="167" name="Google Shape;167;p22"/>
          <p:cNvSpPr txBox="1"/>
          <p:nvPr/>
        </p:nvSpPr>
        <p:spPr>
          <a:xfrm>
            <a:off x="4318277" y="1175835"/>
            <a:ext cx="7143300" cy="47715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
              <a:ea typeface="Times New Roman"/>
              <a:cs typeface="Times New Roman"/>
              <a:sym typeface="Times New Roman"/>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Reportes regulares de movimientos de los esquemas de seguridad. </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Información regular sobre estado de los trámites de solicitudes de protección. </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Situaciones administrativas u operativas asociadas a las medidas de protección que no impactan al beneficiario en términos de incremento de vulnerabilidades o riesgos. </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Información general de acceso a los programas a cargo de la UNP. </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Solicitudes de información pública.</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Solicitudes de organismos de control.</a:t>
            </a:r>
            <a:endParaRPr sz="900" dirty="0">
              <a:latin typeface=""/>
            </a:endParaRPr>
          </a:p>
          <a:p>
            <a:pPr marL="228600" marR="25400" lvl="0" indent="-222250" algn="just" rtl="0">
              <a:spcBef>
                <a:spcPts val="0"/>
              </a:spcBef>
              <a:spcAft>
                <a:spcPts val="0"/>
              </a:spcAft>
              <a:buClr>
                <a:srgbClr val="555552"/>
              </a:buClr>
              <a:buSzPts val="2100"/>
              <a:buFont typeface="Constantia"/>
              <a:buChar char="-"/>
            </a:pPr>
            <a:r>
              <a:rPr lang="es-CO" sz="2100" b="1" dirty="0">
                <a:solidFill>
                  <a:srgbClr val="555552"/>
                </a:solidFill>
                <a:latin typeface=""/>
                <a:ea typeface="Montserrat Light"/>
                <a:cs typeface="Montserrat Light"/>
                <a:sym typeface="Montserrat Light"/>
              </a:rPr>
              <a:t>Notificaciones judiciales*.</a:t>
            </a:r>
            <a:endParaRPr sz="900" dirty="0">
              <a:latin typeface=""/>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
              <a:ea typeface="Montserrat Light"/>
              <a:cs typeface="Montserrat Light"/>
              <a:sym typeface="Montserra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p:nvPr/>
        </p:nvSpPr>
        <p:spPr>
          <a:xfrm flipH="1">
            <a:off x="2673141" y="1159553"/>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220" name="Google Shape;220;p25"/>
          <p:cNvSpPr txBox="1"/>
          <p:nvPr/>
        </p:nvSpPr>
        <p:spPr>
          <a:xfrm>
            <a:off x="437207" y="2923054"/>
            <a:ext cx="26226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Montserrat"/>
                <a:ea typeface="Montserrat"/>
                <a:cs typeface="Montserrat"/>
                <a:sym typeface="Montserrat"/>
              </a:rPr>
              <a:t>¿CUÁL ES EL NIVEL RESOLUTIVO?</a:t>
            </a:r>
            <a:endParaRPr sz="2000" b="1" dirty="0">
              <a:solidFill>
                <a:srgbClr val="C00000"/>
              </a:solidFill>
              <a:latin typeface="Montserrat"/>
              <a:ea typeface="Montserrat"/>
              <a:cs typeface="Montserrat"/>
              <a:sym typeface="Montserrat"/>
            </a:endParaRPr>
          </a:p>
        </p:txBody>
      </p:sp>
      <p:sp>
        <p:nvSpPr>
          <p:cNvPr id="221" name="Google Shape;221;p25"/>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graphicFrame>
        <p:nvGraphicFramePr>
          <p:cNvPr id="222" name="Google Shape;222;p25"/>
          <p:cNvGraphicFramePr/>
          <p:nvPr>
            <p:extLst>
              <p:ext uri="{D42A27DB-BD31-4B8C-83A1-F6EECF244321}">
                <p14:modId xmlns:p14="http://schemas.microsoft.com/office/powerpoint/2010/main" val="1409666703"/>
              </p:ext>
            </p:extLst>
          </p:nvPr>
        </p:nvGraphicFramePr>
        <p:xfrm>
          <a:off x="3200400" y="1111685"/>
          <a:ext cx="8554400" cy="5035100"/>
        </p:xfrm>
        <a:graphic>
          <a:graphicData uri="http://schemas.openxmlformats.org/drawingml/2006/table">
            <a:tbl>
              <a:tblPr firstRow="1" firstCol="1" bandRow="1">
                <a:noFill/>
                <a:tableStyleId>{94E3F973-F16A-42DB-9AE3-A231642743C2}</a:tableStyleId>
              </a:tblPr>
              <a:tblGrid>
                <a:gridCol w="4572225">
                  <a:extLst>
                    <a:ext uri="{9D8B030D-6E8A-4147-A177-3AD203B41FA5}">
                      <a16:colId xmlns:a16="http://schemas.microsoft.com/office/drawing/2014/main" val="20000"/>
                    </a:ext>
                  </a:extLst>
                </a:gridCol>
                <a:gridCol w="3982175">
                  <a:extLst>
                    <a:ext uri="{9D8B030D-6E8A-4147-A177-3AD203B41FA5}">
                      <a16:colId xmlns:a16="http://schemas.microsoft.com/office/drawing/2014/main" val="20001"/>
                    </a:ext>
                  </a:extLst>
                </a:gridCol>
              </a:tblGrid>
              <a:tr h="307275">
                <a:tc>
                  <a:txBody>
                    <a:bodyPr/>
                    <a:lstStyle/>
                    <a:p>
                      <a:pPr marL="304800" marR="0" lvl="0" indent="0" algn="ctr" rtl="0">
                        <a:spcBef>
                          <a:spcPts val="0"/>
                        </a:spcBef>
                        <a:spcAft>
                          <a:spcPts val="0"/>
                        </a:spcAft>
                        <a:buNone/>
                      </a:pPr>
                      <a:r>
                        <a:rPr lang="es-CO" sz="1500" b="1" i="0" u="none" strike="noStrike" cap="none" dirty="0">
                          <a:solidFill>
                            <a:srgbClr val="FFFFFF"/>
                          </a:solidFill>
                          <a:latin typeface=""/>
                          <a:ea typeface="Montserrat Light"/>
                          <a:cs typeface="Montserrat Light"/>
                          <a:sym typeface="Montserrat Light"/>
                        </a:rPr>
                        <a:t>Situación de emergencia</a:t>
                      </a:r>
                      <a:endParaRPr sz="1500" b="1" i="0" u="none" strike="noStrike" cap="none" dirty="0">
                        <a:solidFill>
                          <a:srgbClr val="FFFFFF"/>
                        </a:solidFill>
                        <a:latin typeface=""/>
                        <a:ea typeface="Montserrat Light"/>
                        <a:cs typeface="Montserrat Light"/>
                        <a:sym typeface="Montserrat Light"/>
                      </a:endParaRPr>
                    </a:p>
                  </a:txBody>
                  <a:tcPr marL="97375" marR="0" marT="0" marB="0" anchor="b">
                    <a:solidFill>
                      <a:srgbClr val="C00000"/>
                    </a:solidFill>
                  </a:tcPr>
                </a:tc>
                <a:tc>
                  <a:txBody>
                    <a:bodyPr/>
                    <a:lstStyle/>
                    <a:p>
                      <a:pPr marL="304800" marR="0" lvl="0" indent="0" algn="just" rtl="0">
                        <a:spcBef>
                          <a:spcPts val="0"/>
                        </a:spcBef>
                        <a:spcAft>
                          <a:spcPts val="0"/>
                        </a:spcAft>
                        <a:buNone/>
                      </a:pPr>
                      <a:r>
                        <a:rPr lang="es-CO" sz="1700" b="1" i="0" u="none" strike="noStrike" cap="none" dirty="0">
                          <a:solidFill>
                            <a:srgbClr val="FFFFFF"/>
                          </a:solidFill>
                          <a:latin typeface=""/>
                          <a:ea typeface="Montserrat Light"/>
                          <a:cs typeface="Montserrat Light"/>
                          <a:sym typeface="Montserrat Light"/>
                        </a:rPr>
                        <a:t>Nivel resolutivo</a:t>
                      </a:r>
                      <a:endParaRPr sz="1700" b="1" i="0" u="none" strike="noStrike" cap="none" dirty="0">
                        <a:solidFill>
                          <a:srgbClr val="FFFFFF"/>
                        </a:solidFill>
                        <a:latin typeface=""/>
                        <a:ea typeface="Montserrat Light"/>
                        <a:cs typeface="Montserrat Light"/>
                        <a:sym typeface="Montserrat Light"/>
                      </a:endParaRPr>
                    </a:p>
                  </a:txBody>
                  <a:tcPr marL="97375" marR="0" marT="0" marB="0" anchor="b">
                    <a:solidFill>
                      <a:srgbClr val="C00000"/>
                    </a:solidFill>
                  </a:tcPr>
                </a:tc>
                <a:extLst>
                  <a:ext uri="{0D108BD9-81ED-4DB2-BD59-A6C34878D82A}">
                    <a16:rowId xmlns:a16="http://schemas.microsoft.com/office/drawing/2014/main" val="10000"/>
                  </a:ext>
                </a:extLst>
              </a:tr>
              <a:tr h="2471475">
                <a:tc>
                  <a:txBody>
                    <a:bodyPr/>
                    <a:lstStyle/>
                    <a:p>
                      <a:pPr marL="228600" marR="25400" lvl="0" indent="-222250" algn="just" rtl="0">
                        <a:spcBef>
                          <a:spcPts val="0"/>
                        </a:spcBef>
                        <a:spcAft>
                          <a:spcPts val="0"/>
                        </a:spcAft>
                        <a:buClr>
                          <a:srgbClr val="555552"/>
                        </a:buClr>
                        <a:buSzPts val="1700"/>
                        <a:buFont typeface="Constantia"/>
                        <a:buChar char="-"/>
                      </a:pPr>
                      <a:r>
                        <a:rPr lang="es-CO" sz="1800" b="1" dirty="0">
                          <a:solidFill>
                            <a:srgbClr val="555552"/>
                          </a:solidFill>
                          <a:latin typeface=""/>
                          <a:ea typeface="Montserrat Light"/>
                          <a:cs typeface="Montserrat Light"/>
                          <a:sym typeface="Montserrat Light"/>
                        </a:rPr>
                        <a:t>Incidente de seguridad específico que que constituye, en el momento en que se produce, una </a:t>
                      </a:r>
                      <a:r>
                        <a:rPr lang="es-CO" sz="1800" b="1" dirty="0">
                          <a:solidFill>
                            <a:srgbClr val="C00000"/>
                          </a:solidFill>
                          <a:latin typeface=""/>
                          <a:ea typeface="Montserrat Light"/>
                          <a:cs typeface="Montserrat Light"/>
                          <a:sym typeface="Montserrat Light"/>
                        </a:rPr>
                        <a:t>amenaza inminente para la vida o la integridad</a:t>
                      </a:r>
                      <a:r>
                        <a:rPr lang="es-CO" sz="1800" b="1" dirty="0">
                          <a:solidFill>
                            <a:srgbClr val="555552"/>
                          </a:solidFill>
                          <a:latin typeface=""/>
                          <a:ea typeface="Montserrat Light"/>
                          <a:cs typeface="Montserrat Light"/>
                          <a:sym typeface="Montserrat Light"/>
                        </a:rPr>
                        <a:t> y que </a:t>
                      </a:r>
                      <a:r>
                        <a:rPr lang="es-CO" sz="1800" b="1" dirty="0">
                          <a:solidFill>
                            <a:srgbClr val="C00000"/>
                          </a:solidFill>
                          <a:latin typeface=""/>
                          <a:ea typeface="Montserrat Light"/>
                          <a:cs typeface="Montserrat Light"/>
                          <a:sym typeface="Montserrat Light"/>
                        </a:rPr>
                        <a:t>no puede ser atendido a través de los mecanismos regulares </a:t>
                      </a:r>
                      <a:r>
                        <a:rPr lang="es-CO" sz="1800" b="1" dirty="0">
                          <a:solidFill>
                            <a:srgbClr val="555552"/>
                          </a:solidFill>
                          <a:latin typeface=""/>
                          <a:ea typeface="Montserrat Light"/>
                          <a:cs typeface="Montserrat Light"/>
                          <a:sym typeface="Montserrat Light"/>
                        </a:rPr>
                        <a:t>de prevención y protección asignados  (carácter excepcional), o en que los mismos </a:t>
                      </a:r>
                      <a:r>
                        <a:rPr lang="es-CO" sz="1800" b="1" dirty="0">
                          <a:solidFill>
                            <a:srgbClr val="C00000"/>
                          </a:solidFill>
                          <a:latin typeface=""/>
                          <a:ea typeface="Montserrat Light"/>
                          <a:cs typeface="Montserrat Light"/>
                          <a:sym typeface="Montserrat Light"/>
                        </a:rPr>
                        <a:t>sean insuficientes</a:t>
                      </a:r>
                      <a:r>
                        <a:rPr lang="es-CO" sz="1800" b="1" dirty="0">
                          <a:solidFill>
                            <a:srgbClr val="555552"/>
                          </a:solidFill>
                          <a:latin typeface=""/>
                          <a:ea typeface="Montserrat Light"/>
                          <a:cs typeface="Montserrat Light"/>
                          <a:sym typeface="Montserrat Light"/>
                        </a:rPr>
                        <a:t> </a:t>
                      </a:r>
                      <a:endParaRPr sz="900" dirty="0">
                        <a:latin typeface=""/>
                      </a:endParaRPr>
                    </a:p>
                  </a:txBody>
                  <a:tcPr marL="97375" marR="0" marT="0" marB="0"/>
                </a:tc>
                <a:tc>
                  <a:txBody>
                    <a:bodyPr/>
                    <a:lstStyle/>
                    <a:p>
                      <a:pPr marL="0" marR="0" lvl="0" indent="0" algn="just" rtl="0">
                        <a:spcBef>
                          <a:spcPts val="0"/>
                        </a:spcBef>
                        <a:spcAft>
                          <a:spcPts val="0"/>
                        </a:spcAft>
                        <a:buNone/>
                      </a:pPr>
                      <a:r>
                        <a:rPr lang="es-CO" sz="2100" b="1" i="0" u="none" strike="noStrike" cap="none" dirty="0">
                          <a:solidFill>
                            <a:srgbClr val="C00000"/>
                          </a:solidFill>
                          <a:latin typeface=""/>
                          <a:ea typeface="Montserrat Light"/>
                          <a:cs typeface="Montserrat Light"/>
                          <a:sym typeface="Montserrat Light"/>
                        </a:rPr>
                        <a:t>1. </a:t>
                      </a:r>
                      <a:r>
                        <a:rPr lang="es-CO" sz="2100" b="1" i="0" u="none" strike="noStrike" cap="none" dirty="0">
                          <a:solidFill>
                            <a:srgbClr val="555552"/>
                          </a:solidFill>
                          <a:latin typeface=""/>
                          <a:ea typeface="Montserrat Light"/>
                          <a:cs typeface="Montserrat Light"/>
                          <a:sym typeface="Montserrat Light"/>
                        </a:rPr>
                        <a:t>Protocolos internos para brindar protección inmediata.</a:t>
                      </a:r>
                      <a:endParaRPr sz="900" dirty="0">
                        <a:latin typeface=""/>
                      </a:endParaRPr>
                    </a:p>
                    <a:p>
                      <a:pPr marL="0" marR="0" lvl="0" indent="0" algn="just" rtl="0">
                        <a:spcBef>
                          <a:spcPts val="1400"/>
                        </a:spcBef>
                        <a:spcAft>
                          <a:spcPts val="0"/>
                        </a:spcAft>
                        <a:buNone/>
                      </a:pPr>
                      <a:r>
                        <a:rPr lang="es-CO" sz="2100" b="1" i="0" u="none" strike="noStrike" cap="none" dirty="0">
                          <a:solidFill>
                            <a:srgbClr val="C00000"/>
                          </a:solidFill>
                          <a:latin typeface=""/>
                          <a:ea typeface="Montserrat Light"/>
                          <a:cs typeface="Montserrat Light"/>
                          <a:sym typeface="Montserrat Light"/>
                        </a:rPr>
                        <a:t>2. </a:t>
                      </a:r>
                      <a:r>
                        <a:rPr lang="es-CO" sz="2100" b="1" i="0" u="none" strike="noStrike" cap="none" dirty="0">
                          <a:solidFill>
                            <a:srgbClr val="555552"/>
                          </a:solidFill>
                          <a:latin typeface=""/>
                          <a:ea typeface="Montserrat Light"/>
                          <a:cs typeface="Montserrat Light"/>
                          <a:sym typeface="Montserrat Light"/>
                        </a:rPr>
                        <a:t>Articulación y coordinación interinstitucional.</a:t>
                      </a:r>
                      <a:endParaRPr sz="900" dirty="0">
                        <a:latin typeface=""/>
                      </a:endParaRPr>
                    </a:p>
                  </a:txBody>
                  <a:tcPr marL="97375" marR="0" marT="0" marB="0"/>
                </a:tc>
                <a:extLst>
                  <a:ext uri="{0D108BD9-81ED-4DB2-BD59-A6C34878D82A}">
                    <a16:rowId xmlns:a16="http://schemas.microsoft.com/office/drawing/2014/main" val="10001"/>
                  </a:ext>
                </a:extLst>
              </a:tr>
              <a:tr h="2256350">
                <a:tc>
                  <a:txBody>
                    <a:bodyPr/>
                    <a:lstStyle/>
                    <a:p>
                      <a:pPr marL="228600" marR="25400" lvl="0" indent="-222250" algn="just" rtl="0">
                        <a:lnSpc>
                          <a:spcPct val="100000"/>
                        </a:lnSpc>
                        <a:spcBef>
                          <a:spcPts val="0"/>
                        </a:spcBef>
                        <a:spcAft>
                          <a:spcPts val="0"/>
                        </a:spcAft>
                        <a:buClr>
                          <a:srgbClr val="555552"/>
                        </a:buClr>
                        <a:buSzPts val="1700"/>
                        <a:buFont typeface="Constantia"/>
                        <a:buChar char="-"/>
                      </a:pPr>
                      <a:r>
                        <a:rPr lang="es-CO" sz="1700" b="1" u="none" strike="noStrike" cap="none" dirty="0">
                          <a:solidFill>
                            <a:srgbClr val="555552"/>
                          </a:solidFill>
                          <a:latin typeface=""/>
                          <a:ea typeface="Montserrat Light"/>
                          <a:cs typeface="Montserrat Light"/>
                          <a:sym typeface="Montserrat Light"/>
                        </a:rPr>
                        <a:t>Situación administrativa u operativa que </a:t>
                      </a:r>
                      <a:r>
                        <a:rPr lang="es-CO" sz="1700" b="1" u="none" strike="noStrike" cap="none" dirty="0">
                          <a:solidFill>
                            <a:srgbClr val="C00000"/>
                          </a:solidFill>
                          <a:latin typeface=""/>
                          <a:ea typeface="Montserrat Light"/>
                          <a:cs typeface="Montserrat Light"/>
                          <a:sym typeface="Montserrat Light"/>
                        </a:rPr>
                        <a:t>afecta la idoneidad </a:t>
                      </a:r>
                      <a:r>
                        <a:rPr lang="es-CO" sz="1700" b="1" u="none" strike="noStrike" cap="none" dirty="0">
                          <a:solidFill>
                            <a:srgbClr val="555552"/>
                          </a:solidFill>
                          <a:latin typeface=""/>
                          <a:ea typeface="Montserrat Light"/>
                          <a:cs typeface="Montserrat Light"/>
                          <a:sym typeface="Montserrat Light"/>
                        </a:rPr>
                        <a:t>de las medidas de prevención y protección del beneficiario y que,  en consecuencia, incrementan su </a:t>
                      </a:r>
                      <a:r>
                        <a:rPr lang="es-CO" sz="1700" b="1" u="none" strike="noStrike" cap="none" dirty="0">
                          <a:solidFill>
                            <a:srgbClr val="C00000"/>
                          </a:solidFill>
                          <a:latin typeface=""/>
                          <a:ea typeface="Montserrat Light"/>
                          <a:cs typeface="Montserrat Light"/>
                          <a:sym typeface="Montserrat Light"/>
                        </a:rPr>
                        <a:t>vulnerabilidad</a:t>
                      </a:r>
                      <a:r>
                        <a:rPr lang="es-CO" sz="1700" b="1" u="none" strike="noStrike" cap="none" dirty="0">
                          <a:solidFill>
                            <a:srgbClr val="555552"/>
                          </a:solidFill>
                          <a:latin typeface=""/>
                          <a:ea typeface="Montserrat Light"/>
                          <a:cs typeface="Montserrat Light"/>
                          <a:sym typeface="Montserrat Light"/>
                        </a:rPr>
                        <a:t> (Ej. Daño en el vehículo que le impide la movilización hacía un lugar seguro).</a:t>
                      </a:r>
                      <a:endParaRPr sz="1700" b="1" u="none" strike="noStrike" cap="none" dirty="0">
                        <a:solidFill>
                          <a:srgbClr val="555552"/>
                        </a:solidFill>
                        <a:latin typeface=""/>
                        <a:ea typeface="Montserrat Light"/>
                        <a:cs typeface="Montserrat Light"/>
                        <a:sym typeface="Montserrat Light"/>
                      </a:endParaRPr>
                    </a:p>
                    <a:p>
                      <a:pPr marL="228600" marR="25400" lvl="0" indent="-114300" algn="just" rtl="0">
                        <a:lnSpc>
                          <a:spcPct val="100000"/>
                        </a:lnSpc>
                        <a:spcBef>
                          <a:spcPts val="0"/>
                        </a:spcBef>
                        <a:spcAft>
                          <a:spcPts val="0"/>
                        </a:spcAft>
                        <a:buClr>
                          <a:srgbClr val="000000"/>
                        </a:buClr>
                        <a:buSzPts val="1700"/>
                        <a:buFont typeface="Constantia"/>
                        <a:buNone/>
                      </a:pPr>
                      <a:endParaRPr sz="1700" b="1" i="0" u="none" strike="noStrike" cap="none" dirty="0">
                        <a:solidFill>
                          <a:srgbClr val="555552"/>
                        </a:solidFill>
                        <a:latin typeface=""/>
                        <a:ea typeface="Montserrat Light"/>
                        <a:cs typeface="Montserrat Light"/>
                        <a:sym typeface="Montserrat Light"/>
                      </a:endParaRPr>
                    </a:p>
                  </a:txBody>
                  <a:tcPr marL="97375" marR="0" marT="0" marB="0"/>
                </a:tc>
                <a:tc>
                  <a:txBody>
                    <a:bodyPr/>
                    <a:lstStyle/>
                    <a:p>
                      <a:pPr marL="0" marR="0" lvl="0" indent="0" algn="just" rtl="0">
                        <a:spcBef>
                          <a:spcPts val="0"/>
                        </a:spcBef>
                        <a:spcAft>
                          <a:spcPts val="0"/>
                        </a:spcAft>
                        <a:buNone/>
                      </a:pPr>
                      <a:r>
                        <a:rPr lang="es-CO" sz="1900" b="1" i="0" u="none" strike="noStrike" cap="none" dirty="0">
                          <a:solidFill>
                            <a:srgbClr val="C00000"/>
                          </a:solidFill>
                          <a:latin typeface=""/>
                          <a:ea typeface="Montserrat Light"/>
                          <a:cs typeface="Montserrat Light"/>
                          <a:sym typeface="Montserrat Light"/>
                        </a:rPr>
                        <a:t>1.</a:t>
                      </a:r>
                      <a:r>
                        <a:rPr lang="es-CO" sz="1900" b="1" i="0" u="none" strike="noStrike" cap="none" dirty="0">
                          <a:solidFill>
                            <a:srgbClr val="555552"/>
                          </a:solidFill>
                          <a:latin typeface=""/>
                          <a:ea typeface="Montserrat Light"/>
                          <a:cs typeface="Montserrat Light"/>
                          <a:sym typeface="Montserrat Light"/>
                        </a:rPr>
                        <a:t> Protocolos internos para brindar protección. </a:t>
                      </a:r>
                      <a:endParaRPr sz="900" dirty="0">
                        <a:latin typeface=""/>
                      </a:endParaRPr>
                    </a:p>
                    <a:p>
                      <a:pPr marL="0" marR="0" lvl="0" indent="0" algn="just" rtl="0">
                        <a:spcBef>
                          <a:spcPts val="1400"/>
                        </a:spcBef>
                        <a:spcAft>
                          <a:spcPts val="0"/>
                        </a:spcAft>
                        <a:buNone/>
                      </a:pPr>
                      <a:r>
                        <a:rPr lang="es-CO" sz="1900" b="1" i="0" u="none" strike="noStrike" cap="none" dirty="0">
                          <a:solidFill>
                            <a:srgbClr val="C00000"/>
                          </a:solidFill>
                          <a:latin typeface=""/>
                          <a:ea typeface="Montserrat Light"/>
                          <a:cs typeface="Montserrat Light"/>
                          <a:sym typeface="Montserrat Light"/>
                        </a:rPr>
                        <a:t>2.</a:t>
                      </a:r>
                      <a:r>
                        <a:rPr lang="es-CO" sz="1900" b="1" i="0" u="none" strike="noStrike" cap="none" dirty="0">
                          <a:solidFill>
                            <a:srgbClr val="555552"/>
                          </a:solidFill>
                          <a:latin typeface=""/>
                          <a:ea typeface="Montserrat Light"/>
                          <a:cs typeface="Montserrat Light"/>
                          <a:sym typeface="Montserrat Light"/>
                        </a:rPr>
                        <a:t> Articulación y coordinación interinstitucional. (Operadores)</a:t>
                      </a:r>
                      <a:endParaRPr sz="900" dirty="0">
                        <a:latin typeface=""/>
                      </a:endParaRPr>
                    </a:p>
                    <a:p>
                      <a:pPr marL="0" marR="0" lvl="0" indent="0" algn="just" rtl="0">
                        <a:spcBef>
                          <a:spcPts val="1400"/>
                        </a:spcBef>
                        <a:spcAft>
                          <a:spcPts val="0"/>
                        </a:spcAft>
                        <a:buNone/>
                      </a:pPr>
                      <a:r>
                        <a:rPr lang="es-CO" sz="1900" b="1" i="0" u="none" strike="noStrike" cap="none" dirty="0">
                          <a:solidFill>
                            <a:srgbClr val="C00000"/>
                          </a:solidFill>
                          <a:latin typeface=""/>
                          <a:ea typeface="Montserrat Light"/>
                          <a:cs typeface="Montserrat Light"/>
                          <a:sym typeface="Montserrat Light"/>
                        </a:rPr>
                        <a:t>3. </a:t>
                      </a:r>
                      <a:r>
                        <a:rPr lang="es-CO" sz="1900" b="1" i="0" u="none" strike="noStrike" cap="none" dirty="0">
                          <a:solidFill>
                            <a:srgbClr val="555552"/>
                          </a:solidFill>
                          <a:latin typeface=""/>
                          <a:ea typeface="Montserrat Light"/>
                          <a:cs typeface="Montserrat Light"/>
                          <a:sym typeface="Montserrat Light"/>
                        </a:rPr>
                        <a:t>Priorización de trámites.</a:t>
                      </a:r>
                      <a:endParaRPr sz="900" dirty="0">
                        <a:latin typeface=""/>
                      </a:endParaRPr>
                    </a:p>
                  </a:txBody>
                  <a:tcPr marL="97375" marR="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10129859" y="1217078"/>
            <a:ext cx="209700" cy="4701219"/>
          </a:xfrm>
          <a:custGeom>
            <a:avLst/>
            <a:gdLst/>
            <a:ahLst/>
            <a:cxnLst/>
            <a:rect l="l" t="t" r="r" b="b"/>
            <a:pathLst>
              <a:path w="120000" h="1251156" extrusionOk="0">
                <a:moveTo>
                  <a:pt x="0" y="0"/>
                </a:moveTo>
                <a:lnTo>
                  <a:pt x="0" y="1251156"/>
                </a:lnTo>
              </a:path>
            </a:pathLst>
          </a:custGeom>
          <a:noFill/>
          <a:ln w="12700" cap="flat" cmpd="sng">
            <a:solidFill>
              <a:srgbClr val="1F3864"/>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r>
              <a:rPr lang="es-CO" sz="1800" dirty="0">
                <a:solidFill>
                  <a:srgbClr val="FFFFFF"/>
                </a:solidFill>
                <a:latin typeface="Calibri"/>
                <a:ea typeface="Calibri"/>
                <a:cs typeface="Calibri"/>
                <a:sym typeface="Calibri"/>
              </a:rPr>
              <a:t>C</a:t>
            </a:r>
            <a:endParaRPr sz="900" dirty="0"/>
          </a:p>
        </p:txBody>
      </p:sp>
      <p:sp>
        <p:nvSpPr>
          <p:cNvPr id="174" name="Google Shape;174;p23"/>
          <p:cNvSpPr/>
          <p:nvPr/>
        </p:nvSpPr>
        <p:spPr>
          <a:xfrm>
            <a:off x="5063525" y="1217078"/>
            <a:ext cx="209700" cy="4701219"/>
          </a:xfrm>
          <a:custGeom>
            <a:avLst/>
            <a:gdLst/>
            <a:ahLst/>
            <a:cxnLst/>
            <a:rect l="l" t="t" r="r" b="b"/>
            <a:pathLst>
              <a:path w="120000" h="1251156" extrusionOk="0">
                <a:moveTo>
                  <a:pt x="0" y="0"/>
                </a:moveTo>
                <a:lnTo>
                  <a:pt x="0" y="1251156"/>
                </a:lnTo>
              </a:path>
            </a:pathLst>
          </a:custGeom>
          <a:noFill/>
          <a:ln w="12700" cap="flat" cmpd="sng">
            <a:solidFill>
              <a:srgbClr val="1F3864"/>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r>
              <a:rPr lang="es-CO" sz="1800" dirty="0">
                <a:solidFill>
                  <a:srgbClr val="FFFFFF"/>
                </a:solidFill>
                <a:latin typeface="Calibri"/>
                <a:ea typeface="Calibri"/>
                <a:cs typeface="Calibri"/>
                <a:sym typeface="Calibri"/>
              </a:rPr>
              <a:t>Cc</a:t>
            </a:r>
            <a:endParaRPr sz="900" dirty="0"/>
          </a:p>
        </p:txBody>
      </p:sp>
      <p:sp>
        <p:nvSpPr>
          <p:cNvPr id="175" name="Google Shape;175;p23"/>
          <p:cNvSpPr/>
          <p:nvPr/>
        </p:nvSpPr>
        <p:spPr>
          <a:xfrm rot="5400000">
            <a:off x="5807343" y="-2126229"/>
            <a:ext cx="99900" cy="11210358"/>
          </a:xfrm>
          <a:custGeom>
            <a:avLst/>
            <a:gdLst/>
            <a:ahLst/>
            <a:cxnLst/>
            <a:rect l="l" t="t" r="r" b="b"/>
            <a:pathLst>
              <a:path w="120000" h="1251156" extrusionOk="0">
                <a:moveTo>
                  <a:pt x="0" y="0"/>
                </a:moveTo>
                <a:lnTo>
                  <a:pt x="0" y="1251156"/>
                </a:lnTo>
              </a:path>
            </a:pathLst>
          </a:custGeom>
          <a:noFill/>
          <a:ln w="12700" cap="flat" cmpd="sng">
            <a:solidFill>
              <a:srgbClr val="1F3864"/>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76" name="Google Shape;176;p23"/>
          <p:cNvSpPr/>
          <p:nvPr/>
        </p:nvSpPr>
        <p:spPr>
          <a:xfrm>
            <a:off x="2624072" y="1222933"/>
            <a:ext cx="209700" cy="4701219"/>
          </a:xfrm>
          <a:custGeom>
            <a:avLst/>
            <a:gdLst/>
            <a:ahLst/>
            <a:cxnLst/>
            <a:rect l="l" t="t" r="r" b="b"/>
            <a:pathLst>
              <a:path w="120000" h="1251156" extrusionOk="0">
                <a:moveTo>
                  <a:pt x="0" y="0"/>
                </a:moveTo>
                <a:lnTo>
                  <a:pt x="0" y="1251156"/>
                </a:lnTo>
              </a:path>
            </a:pathLst>
          </a:custGeom>
          <a:noFill/>
          <a:ln w="12700" cap="flat" cmpd="sng">
            <a:solidFill>
              <a:srgbClr val="1F3864"/>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r>
              <a:rPr lang="es-CO" sz="1800" dirty="0">
                <a:solidFill>
                  <a:srgbClr val="FFFFFF"/>
                </a:solidFill>
                <a:latin typeface="Calibri"/>
                <a:ea typeface="Calibri"/>
                <a:cs typeface="Calibri"/>
                <a:sym typeface="Calibri"/>
              </a:rPr>
              <a:t>Cc</a:t>
            </a:r>
            <a:endParaRPr sz="900" dirty="0"/>
          </a:p>
        </p:txBody>
      </p:sp>
      <p:sp>
        <p:nvSpPr>
          <p:cNvPr id="177" name="Google Shape;177;p23"/>
          <p:cNvSpPr txBox="1"/>
          <p:nvPr/>
        </p:nvSpPr>
        <p:spPr>
          <a:xfrm>
            <a:off x="173088" y="1828482"/>
            <a:ext cx="2384100" cy="9234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Plan Nacional de Desarrollo</a:t>
            </a:r>
            <a:endParaRPr sz="18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78" name="Google Shape;178;p23"/>
          <p:cNvSpPr txBox="1"/>
          <p:nvPr/>
        </p:nvSpPr>
        <p:spPr>
          <a:xfrm>
            <a:off x="251227" y="4562349"/>
            <a:ext cx="2384100" cy="9234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Plataforma estratégica</a:t>
            </a:r>
            <a:endParaRPr sz="19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79" name="Google Shape;179;p23"/>
          <p:cNvSpPr txBox="1"/>
          <p:nvPr/>
        </p:nvSpPr>
        <p:spPr>
          <a:xfrm>
            <a:off x="2713607" y="1828482"/>
            <a:ext cx="2384100" cy="9234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Plan Estratégico Sectorial</a:t>
            </a:r>
            <a:endParaRPr sz="19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80" name="Google Shape;180;p23"/>
          <p:cNvSpPr txBox="1"/>
          <p:nvPr/>
        </p:nvSpPr>
        <p:spPr>
          <a:xfrm>
            <a:off x="2677716" y="4562349"/>
            <a:ext cx="2384100" cy="1215707"/>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Política de Servicio al Ciudadano de la UNP</a:t>
            </a:r>
            <a:endParaRPr sz="19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81" name="Google Shape;181;p23"/>
          <p:cNvSpPr txBox="1"/>
          <p:nvPr/>
        </p:nvSpPr>
        <p:spPr>
          <a:xfrm>
            <a:off x="5301575" y="1900337"/>
            <a:ext cx="2384100" cy="6312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Mega</a:t>
            </a:r>
            <a:endParaRPr sz="18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82" name="Google Shape;182;p23"/>
          <p:cNvSpPr txBox="1"/>
          <p:nvPr/>
        </p:nvSpPr>
        <p:spPr>
          <a:xfrm>
            <a:off x="5222487" y="4577947"/>
            <a:ext cx="2384100" cy="6465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Plan de Acción Institucional</a:t>
            </a:r>
            <a:endParaRPr sz="1800" dirty="0">
              <a:solidFill>
                <a:srgbClr val="4D4D4D"/>
              </a:solidFill>
              <a:latin typeface=""/>
              <a:ea typeface="Montserrat"/>
              <a:cs typeface="Montserrat"/>
              <a:sym typeface="Montserrat"/>
            </a:endParaRPr>
          </a:p>
        </p:txBody>
      </p:sp>
      <p:sp>
        <p:nvSpPr>
          <p:cNvPr id="183" name="Google Shape;183;p23"/>
          <p:cNvSpPr txBox="1"/>
          <p:nvPr/>
        </p:nvSpPr>
        <p:spPr>
          <a:xfrm>
            <a:off x="7832962" y="4619728"/>
            <a:ext cx="2384100" cy="8928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800" dirty="0">
                <a:solidFill>
                  <a:srgbClr val="4D4D4D"/>
                </a:solidFill>
                <a:latin typeface=""/>
                <a:ea typeface="Montserrat"/>
                <a:cs typeface="Montserrat"/>
                <a:sym typeface="Montserrat"/>
              </a:rPr>
              <a:t>Programa de Transparencia y Ética Pública</a:t>
            </a:r>
            <a:endParaRPr sz="900" dirty="0">
              <a:latin typeface=""/>
            </a:endParaRPr>
          </a:p>
        </p:txBody>
      </p:sp>
      <p:sp>
        <p:nvSpPr>
          <p:cNvPr id="184" name="Google Shape;184;p23"/>
          <p:cNvSpPr/>
          <p:nvPr/>
        </p:nvSpPr>
        <p:spPr>
          <a:xfrm>
            <a:off x="7813785" y="1222933"/>
            <a:ext cx="209700" cy="4701219"/>
          </a:xfrm>
          <a:custGeom>
            <a:avLst/>
            <a:gdLst/>
            <a:ahLst/>
            <a:cxnLst/>
            <a:rect l="l" t="t" r="r" b="b"/>
            <a:pathLst>
              <a:path w="120000" h="1251156" extrusionOk="0">
                <a:moveTo>
                  <a:pt x="0" y="0"/>
                </a:moveTo>
                <a:lnTo>
                  <a:pt x="0" y="1251156"/>
                </a:lnTo>
              </a:path>
            </a:pathLst>
          </a:custGeom>
          <a:noFill/>
          <a:ln w="12700" cap="flat" cmpd="sng">
            <a:solidFill>
              <a:srgbClr val="1F3864"/>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r>
              <a:rPr lang="es-CO" sz="1800" dirty="0">
                <a:solidFill>
                  <a:srgbClr val="FFFFFF"/>
                </a:solidFill>
                <a:latin typeface="Calibri"/>
                <a:ea typeface="Calibri"/>
                <a:cs typeface="Calibri"/>
                <a:sym typeface="Calibri"/>
              </a:rPr>
              <a:t>Cc</a:t>
            </a:r>
            <a:endParaRPr sz="900" dirty="0"/>
          </a:p>
        </p:txBody>
      </p:sp>
      <p:sp>
        <p:nvSpPr>
          <p:cNvPr id="185" name="Google Shape;185;p23"/>
          <p:cNvSpPr txBox="1"/>
          <p:nvPr/>
        </p:nvSpPr>
        <p:spPr>
          <a:xfrm>
            <a:off x="7853646" y="1900337"/>
            <a:ext cx="2143500" cy="9234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1900" dirty="0">
                <a:solidFill>
                  <a:srgbClr val="4D4D4D"/>
                </a:solidFill>
                <a:latin typeface=""/>
                <a:ea typeface="Montserrat"/>
                <a:cs typeface="Montserrat"/>
                <a:sym typeface="Montserrat"/>
              </a:rPr>
              <a:t>Modelo de Operación</a:t>
            </a:r>
            <a:endParaRPr sz="1900" dirty="0">
              <a:solidFill>
                <a:srgbClr val="4D4D4D"/>
              </a:solidFill>
              <a:latin typeface=""/>
              <a:ea typeface="Montserrat"/>
              <a:cs typeface="Montserrat"/>
              <a:sym typeface="Montserrat"/>
            </a:endParaRPr>
          </a:p>
          <a:p>
            <a:pPr marL="0" marR="0" lvl="0" indent="0" algn="ctr" rtl="0">
              <a:spcBef>
                <a:spcPts val="0"/>
              </a:spcBef>
              <a:spcAft>
                <a:spcPts val="0"/>
              </a:spcAft>
              <a:buNone/>
            </a:pPr>
            <a:endParaRPr sz="1800" dirty="0">
              <a:solidFill>
                <a:srgbClr val="4D4D4D"/>
              </a:solidFill>
              <a:latin typeface="Montserrat"/>
              <a:ea typeface="Montserrat"/>
              <a:cs typeface="Montserrat"/>
              <a:sym typeface="Montserrat"/>
            </a:endParaRPr>
          </a:p>
        </p:txBody>
      </p:sp>
      <p:sp>
        <p:nvSpPr>
          <p:cNvPr id="186" name="Google Shape;186;p23"/>
          <p:cNvSpPr txBox="1"/>
          <p:nvPr/>
        </p:nvSpPr>
        <p:spPr>
          <a:xfrm>
            <a:off x="2460487" y="308379"/>
            <a:ext cx="72711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¿LA INICIATIVA ESTÁ ALINEADA CON LA PLANEACIÓN ESTRATÉGICA?</a:t>
            </a:r>
            <a:endParaRPr sz="900" dirty="0">
              <a:latin typeface=""/>
            </a:endParaRPr>
          </a:p>
          <a:p>
            <a:pPr marL="0" marR="0" lvl="0" indent="0" algn="ctr" rtl="0">
              <a:spcBef>
                <a:spcPts val="0"/>
              </a:spcBef>
              <a:spcAft>
                <a:spcPts val="0"/>
              </a:spcAft>
              <a:buNone/>
            </a:pPr>
            <a:endParaRPr sz="2000" b="1" dirty="0">
              <a:solidFill>
                <a:srgbClr val="C00000"/>
              </a:solidFill>
              <a:latin typeface="Montserrat"/>
              <a:ea typeface="Montserrat"/>
              <a:cs typeface="Montserrat"/>
              <a:sym typeface="Montserrat"/>
            </a:endParaRPr>
          </a:p>
        </p:txBody>
      </p:sp>
      <p:sp>
        <p:nvSpPr>
          <p:cNvPr id="187" name="Google Shape;187;p23"/>
          <p:cNvSpPr txBox="1"/>
          <p:nvPr/>
        </p:nvSpPr>
        <p:spPr>
          <a:xfrm>
            <a:off x="659945" y="1071225"/>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1</a:t>
            </a:r>
            <a:endParaRPr sz="5500" dirty="0">
              <a:solidFill>
                <a:srgbClr val="C00000"/>
              </a:solidFill>
              <a:latin typeface="Montserrat"/>
              <a:ea typeface="Montserrat"/>
              <a:cs typeface="Montserrat"/>
              <a:sym typeface="Montserrat"/>
            </a:endParaRPr>
          </a:p>
        </p:txBody>
      </p:sp>
      <p:sp>
        <p:nvSpPr>
          <p:cNvPr id="188" name="Google Shape;188;p23"/>
          <p:cNvSpPr txBox="1"/>
          <p:nvPr/>
        </p:nvSpPr>
        <p:spPr>
          <a:xfrm>
            <a:off x="3276497" y="1095323"/>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2</a:t>
            </a:r>
            <a:endParaRPr sz="5500" dirty="0">
              <a:solidFill>
                <a:srgbClr val="C00000"/>
              </a:solidFill>
              <a:latin typeface="Montserrat"/>
              <a:ea typeface="Montserrat"/>
              <a:cs typeface="Montserrat"/>
              <a:sym typeface="Montserrat"/>
            </a:endParaRPr>
          </a:p>
        </p:txBody>
      </p:sp>
      <p:sp>
        <p:nvSpPr>
          <p:cNvPr id="189" name="Google Shape;189;p23"/>
          <p:cNvSpPr txBox="1"/>
          <p:nvPr/>
        </p:nvSpPr>
        <p:spPr>
          <a:xfrm>
            <a:off x="5768415" y="1141439"/>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3</a:t>
            </a:r>
            <a:endParaRPr sz="5500" dirty="0">
              <a:solidFill>
                <a:srgbClr val="C00000"/>
              </a:solidFill>
              <a:latin typeface="Montserrat"/>
              <a:ea typeface="Montserrat"/>
              <a:cs typeface="Montserrat"/>
              <a:sym typeface="Montserrat"/>
            </a:endParaRPr>
          </a:p>
        </p:txBody>
      </p:sp>
      <p:sp>
        <p:nvSpPr>
          <p:cNvPr id="190" name="Google Shape;190;p23"/>
          <p:cNvSpPr txBox="1"/>
          <p:nvPr/>
        </p:nvSpPr>
        <p:spPr>
          <a:xfrm>
            <a:off x="8127899" y="1151349"/>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4</a:t>
            </a:r>
            <a:endParaRPr sz="5500" dirty="0">
              <a:solidFill>
                <a:srgbClr val="C00000"/>
              </a:solidFill>
              <a:latin typeface="Montserrat"/>
              <a:ea typeface="Montserrat"/>
              <a:cs typeface="Montserrat"/>
              <a:sym typeface="Montserrat"/>
            </a:endParaRPr>
          </a:p>
        </p:txBody>
      </p:sp>
      <p:sp>
        <p:nvSpPr>
          <p:cNvPr id="191" name="Google Shape;191;p23"/>
          <p:cNvSpPr txBox="1"/>
          <p:nvPr/>
        </p:nvSpPr>
        <p:spPr>
          <a:xfrm>
            <a:off x="698644" y="3572549"/>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5</a:t>
            </a:r>
            <a:endParaRPr sz="5500" dirty="0">
              <a:solidFill>
                <a:srgbClr val="C00000"/>
              </a:solidFill>
              <a:latin typeface="Montserrat"/>
              <a:ea typeface="Montserrat"/>
              <a:cs typeface="Montserrat"/>
              <a:sym typeface="Montserrat"/>
            </a:endParaRPr>
          </a:p>
        </p:txBody>
      </p:sp>
      <p:sp>
        <p:nvSpPr>
          <p:cNvPr id="192" name="Google Shape;192;p23"/>
          <p:cNvSpPr txBox="1"/>
          <p:nvPr/>
        </p:nvSpPr>
        <p:spPr>
          <a:xfrm>
            <a:off x="3165402" y="3579889"/>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6</a:t>
            </a:r>
            <a:endParaRPr sz="5500" dirty="0">
              <a:solidFill>
                <a:srgbClr val="C00000"/>
              </a:solidFill>
              <a:latin typeface="Montserrat"/>
              <a:ea typeface="Montserrat"/>
              <a:cs typeface="Montserrat"/>
              <a:sym typeface="Montserrat"/>
            </a:endParaRPr>
          </a:p>
        </p:txBody>
      </p:sp>
      <p:sp>
        <p:nvSpPr>
          <p:cNvPr id="193" name="Google Shape;193;p23"/>
          <p:cNvSpPr txBox="1"/>
          <p:nvPr/>
        </p:nvSpPr>
        <p:spPr>
          <a:xfrm>
            <a:off x="5768415" y="3624725"/>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7</a:t>
            </a:r>
            <a:endParaRPr sz="5500" dirty="0">
              <a:solidFill>
                <a:srgbClr val="C00000"/>
              </a:solidFill>
              <a:latin typeface="Montserrat"/>
              <a:ea typeface="Montserrat"/>
              <a:cs typeface="Montserrat"/>
              <a:sym typeface="Montserrat"/>
            </a:endParaRPr>
          </a:p>
        </p:txBody>
      </p:sp>
      <p:sp>
        <p:nvSpPr>
          <p:cNvPr id="194" name="Google Shape;194;p23"/>
          <p:cNvSpPr txBox="1"/>
          <p:nvPr/>
        </p:nvSpPr>
        <p:spPr>
          <a:xfrm>
            <a:off x="8298102" y="3624725"/>
            <a:ext cx="655200" cy="93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s-CO" sz="5500" b="1" dirty="0">
                <a:solidFill>
                  <a:srgbClr val="C00000"/>
                </a:solidFill>
                <a:latin typeface="Montserrat"/>
                <a:ea typeface="Montserrat"/>
                <a:cs typeface="Montserrat"/>
                <a:sym typeface="Montserrat"/>
              </a:rPr>
              <a:t>8</a:t>
            </a:r>
            <a:endParaRPr sz="5500" dirty="0">
              <a:solidFill>
                <a:srgbClr val="C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p:nvPr/>
        </p:nvSpPr>
        <p:spPr>
          <a:xfrm>
            <a:off x="2721935" y="658023"/>
            <a:ext cx="6702900" cy="506100"/>
          </a:xfrm>
          <a:prstGeom prst="rect">
            <a:avLst/>
          </a:prstGeom>
          <a:noFill/>
          <a:ln>
            <a:noFill/>
          </a:ln>
        </p:spPr>
        <p:txBody>
          <a:bodyPr spcFirstLastPara="1" wrap="square" lIns="0" tIns="0" rIns="0" bIns="0" anchor="ctr" anchorCtr="0">
            <a:noAutofit/>
          </a:bodyPr>
          <a:lstStyle/>
          <a:p>
            <a:pPr marL="0" marR="0" lvl="0" indent="304800" algn="ctr" rtl="0">
              <a:lnSpc>
                <a:spcPct val="107000"/>
              </a:lnSpc>
              <a:spcBef>
                <a:spcPts val="0"/>
              </a:spcBef>
              <a:spcAft>
                <a:spcPts val="0"/>
              </a:spcAft>
              <a:buNone/>
            </a:pPr>
            <a:r>
              <a:rPr lang="es-CO" sz="2000" dirty="0">
                <a:solidFill>
                  <a:srgbClr val="C00000"/>
                </a:solidFill>
                <a:latin typeface=""/>
                <a:ea typeface="Montserrat ExtraBold"/>
                <a:cs typeface="Montserrat ExtraBold"/>
                <a:sym typeface="Montserrat ExtraBold"/>
              </a:rPr>
              <a:t>¿</a:t>
            </a:r>
            <a:r>
              <a:rPr lang="es-CO" sz="2000" b="1" dirty="0">
                <a:solidFill>
                  <a:srgbClr val="C00000"/>
                </a:solidFill>
                <a:latin typeface=""/>
                <a:ea typeface="Montserrat"/>
                <a:cs typeface="Montserrat"/>
                <a:sym typeface="Montserrat"/>
              </a:rPr>
              <a:t>CUÁLES SON LOS PRINCIPIOS APLICABLES </a:t>
            </a:r>
            <a:r>
              <a:rPr lang="es-CO" sz="2000" dirty="0">
                <a:solidFill>
                  <a:srgbClr val="C00000"/>
                </a:solidFill>
                <a:latin typeface=""/>
                <a:ea typeface="Montserrat ExtraBold"/>
                <a:cs typeface="Montserrat ExtraBold"/>
                <a:sym typeface="Montserrat ExtraBold"/>
              </a:rPr>
              <a:t>?</a:t>
            </a:r>
            <a:endParaRPr sz="2000" dirty="0">
              <a:solidFill>
                <a:srgbClr val="C00000"/>
              </a:solidFill>
              <a:latin typeface=""/>
              <a:ea typeface="Montserrat ExtraBold"/>
              <a:cs typeface="Montserrat ExtraBold"/>
              <a:sym typeface="Montserrat ExtraBold"/>
            </a:endParaRPr>
          </a:p>
        </p:txBody>
      </p:sp>
      <p:grpSp>
        <p:nvGrpSpPr>
          <p:cNvPr id="201" name="Google Shape;201;p24"/>
          <p:cNvGrpSpPr/>
          <p:nvPr/>
        </p:nvGrpSpPr>
        <p:grpSpPr>
          <a:xfrm>
            <a:off x="2032000" y="1515457"/>
            <a:ext cx="7393208" cy="4176800"/>
            <a:chOff x="0" y="2966"/>
            <a:chExt cx="11089257" cy="6264887"/>
          </a:xfrm>
        </p:grpSpPr>
        <p:sp>
          <p:nvSpPr>
            <p:cNvPr id="202" name="Google Shape;202;p24"/>
            <p:cNvSpPr/>
            <p:nvPr/>
          </p:nvSpPr>
          <p:spPr>
            <a:xfrm>
              <a:off x="0" y="5540653"/>
              <a:ext cx="11089200" cy="7272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03" name="Google Shape;203;p24"/>
            <p:cNvSpPr txBox="1"/>
            <p:nvPr/>
          </p:nvSpPr>
          <p:spPr>
            <a:xfrm>
              <a:off x="0" y="5540653"/>
              <a:ext cx="11089200" cy="7272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Subsidiariedad</a:t>
              </a:r>
              <a:endParaRPr sz="900" dirty="0">
                <a:latin typeface=""/>
              </a:endParaRPr>
            </a:p>
          </p:txBody>
        </p:sp>
        <p:sp>
          <p:nvSpPr>
            <p:cNvPr id="204" name="Google Shape;204;p24"/>
            <p:cNvSpPr/>
            <p:nvPr/>
          </p:nvSpPr>
          <p:spPr>
            <a:xfrm rot="10800000">
              <a:off x="57" y="4433161"/>
              <a:ext cx="11089200" cy="1118400"/>
            </a:xfrm>
            <a:prstGeom prst="upArrowCallout">
              <a:avLst>
                <a:gd name="adj1" fmla="val 25000"/>
                <a:gd name="adj2" fmla="val 25000"/>
                <a:gd name="adj3" fmla="val 25000"/>
                <a:gd name="adj4" fmla="val 64977"/>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05" name="Google Shape;205;p24"/>
            <p:cNvSpPr txBox="1"/>
            <p:nvPr/>
          </p:nvSpPr>
          <p:spPr>
            <a:xfrm>
              <a:off x="0" y="4433116"/>
              <a:ext cx="11089200" cy="7266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Idoneidad</a:t>
              </a:r>
              <a:endParaRPr sz="900" dirty="0">
                <a:latin typeface=""/>
              </a:endParaRPr>
            </a:p>
          </p:txBody>
        </p:sp>
        <p:sp>
          <p:nvSpPr>
            <p:cNvPr id="206" name="Google Shape;206;p24"/>
            <p:cNvSpPr/>
            <p:nvPr/>
          </p:nvSpPr>
          <p:spPr>
            <a:xfrm rot="10800000">
              <a:off x="57" y="3325623"/>
              <a:ext cx="11089200" cy="1118400"/>
            </a:xfrm>
            <a:prstGeom prst="upArrowCallout">
              <a:avLst>
                <a:gd name="adj1" fmla="val 25000"/>
                <a:gd name="adj2" fmla="val 25000"/>
                <a:gd name="adj3" fmla="val 25000"/>
                <a:gd name="adj4" fmla="val 64977"/>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07" name="Google Shape;207;p24"/>
            <p:cNvSpPr txBox="1"/>
            <p:nvPr/>
          </p:nvSpPr>
          <p:spPr>
            <a:xfrm>
              <a:off x="0" y="3325578"/>
              <a:ext cx="11089200" cy="7266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Eficacia</a:t>
              </a:r>
              <a:endParaRPr sz="900" dirty="0">
                <a:latin typeface=""/>
              </a:endParaRPr>
            </a:p>
          </p:txBody>
        </p:sp>
        <p:sp>
          <p:nvSpPr>
            <p:cNvPr id="208" name="Google Shape;208;p24"/>
            <p:cNvSpPr/>
            <p:nvPr/>
          </p:nvSpPr>
          <p:spPr>
            <a:xfrm rot="10800000">
              <a:off x="57" y="2218086"/>
              <a:ext cx="11089200" cy="1118400"/>
            </a:xfrm>
            <a:prstGeom prst="upArrowCallout">
              <a:avLst>
                <a:gd name="adj1" fmla="val 25000"/>
                <a:gd name="adj2" fmla="val 25000"/>
                <a:gd name="adj3" fmla="val 25000"/>
                <a:gd name="adj4" fmla="val 64977"/>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09" name="Google Shape;209;p24"/>
            <p:cNvSpPr txBox="1"/>
            <p:nvPr/>
          </p:nvSpPr>
          <p:spPr>
            <a:xfrm>
              <a:off x="0" y="2218041"/>
              <a:ext cx="11089200" cy="7266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Coordinación</a:t>
              </a:r>
              <a:endParaRPr sz="900" dirty="0">
                <a:latin typeface=""/>
              </a:endParaRPr>
            </a:p>
          </p:txBody>
        </p:sp>
        <p:sp>
          <p:nvSpPr>
            <p:cNvPr id="210" name="Google Shape;210;p24"/>
            <p:cNvSpPr/>
            <p:nvPr/>
          </p:nvSpPr>
          <p:spPr>
            <a:xfrm rot="10800000">
              <a:off x="57" y="1110548"/>
              <a:ext cx="11089200" cy="1118400"/>
            </a:xfrm>
            <a:prstGeom prst="upArrowCallout">
              <a:avLst>
                <a:gd name="adj1" fmla="val 25000"/>
                <a:gd name="adj2" fmla="val 25000"/>
                <a:gd name="adj3" fmla="val 25000"/>
                <a:gd name="adj4" fmla="val 64977"/>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11" name="Google Shape;211;p24"/>
            <p:cNvSpPr txBox="1"/>
            <p:nvPr/>
          </p:nvSpPr>
          <p:spPr>
            <a:xfrm>
              <a:off x="0" y="1110503"/>
              <a:ext cx="11089200" cy="7266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Concurrencia</a:t>
              </a:r>
              <a:endParaRPr sz="900" dirty="0">
                <a:latin typeface=""/>
              </a:endParaRPr>
            </a:p>
          </p:txBody>
        </p:sp>
        <p:sp>
          <p:nvSpPr>
            <p:cNvPr id="212" name="Google Shape;212;p24"/>
            <p:cNvSpPr/>
            <p:nvPr/>
          </p:nvSpPr>
          <p:spPr>
            <a:xfrm rot="10800000">
              <a:off x="57" y="3011"/>
              <a:ext cx="11089200" cy="1118400"/>
            </a:xfrm>
            <a:prstGeom prst="upArrowCallout">
              <a:avLst>
                <a:gd name="adj1" fmla="val 25000"/>
                <a:gd name="adj2" fmla="val 25000"/>
                <a:gd name="adj3" fmla="val 25000"/>
                <a:gd name="adj4" fmla="val 64977"/>
              </a:avLst>
            </a:prstGeom>
            <a:solidFill>
              <a:srgbClr val="FFFFFF"/>
            </a:solidFill>
            <a:ln w="12700" cap="flat" cmpd="sng">
              <a:solidFill>
                <a:srgbClr val="C00000"/>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13" name="Google Shape;213;p24"/>
            <p:cNvSpPr txBox="1"/>
            <p:nvPr/>
          </p:nvSpPr>
          <p:spPr>
            <a:xfrm>
              <a:off x="0" y="2966"/>
              <a:ext cx="11089200" cy="726600"/>
            </a:xfrm>
            <a:prstGeom prst="rect">
              <a:avLst/>
            </a:prstGeom>
            <a:noFill/>
            <a:ln>
              <a:noFill/>
            </a:ln>
          </p:spPr>
          <p:txBody>
            <a:bodyPr spcFirstLastPara="1" wrap="square" lIns="132750" tIns="132750" rIns="132750" bIns="132750" anchor="ctr" anchorCtr="0">
              <a:noAutofit/>
            </a:bodyPr>
            <a:lstStyle/>
            <a:p>
              <a:pPr marL="0" marR="0" lvl="0" indent="0" algn="ctr" rtl="0">
                <a:lnSpc>
                  <a:spcPct val="90000"/>
                </a:lnSpc>
                <a:spcBef>
                  <a:spcPts val="0"/>
                </a:spcBef>
                <a:spcAft>
                  <a:spcPts val="0"/>
                </a:spcAft>
                <a:buClr>
                  <a:srgbClr val="757070"/>
                </a:buClr>
                <a:buSzPts val="1900"/>
                <a:buFont typeface="Century Gothic"/>
                <a:buNone/>
              </a:pPr>
              <a:r>
                <a:rPr lang="es-CO" sz="1900" dirty="0">
                  <a:solidFill>
                    <a:srgbClr val="757070"/>
                  </a:solidFill>
                  <a:latin typeface=""/>
                  <a:ea typeface="Century Gothic"/>
                  <a:cs typeface="Century Gothic"/>
                  <a:sym typeface="Century Gothic"/>
                </a:rPr>
                <a:t>Complementariedad</a:t>
              </a:r>
              <a:endParaRPr sz="900" dirty="0">
                <a:latin typeface=""/>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p:nvPr/>
        </p:nvSpPr>
        <p:spPr>
          <a:xfrm flipH="1">
            <a:off x="7312875" y="1199139"/>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229" name="Google Shape;229;p26"/>
          <p:cNvSpPr txBox="1"/>
          <p:nvPr/>
        </p:nvSpPr>
        <p:spPr>
          <a:xfrm>
            <a:off x="656199" y="3766749"/>
            <a:ext cx="6420900" cy="506100"/>
          </a:xfrm>
          <a:prstGeom prst="rect">
            <a:avLst/>
          </a:prstGeom>
          <a:noFill/>
          <a:ln>
            <a:noFill/>
          </a:ln>
        </p:spPr>
        <p:txBody>
          <a:bodyPr spcFirstLastPara="1" wrap="square" lIns="0" tIns="0" rIns="0" bIns="0" anchor="ctr" anchorCtr="0">
            <a:noAutofit/>
          </a:bodyPr>
          <a:lstStyle/>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Comando General de las Fuerzas Militares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Ejército de Colombia</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Armada Nacional</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Fuerza Aérea colombiana </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Policía Nacional (UNIPEP – Cuerpo Élite)</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Centro Regulador de Urgencias y Emergencias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Entidades Territoriales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Contratistas operadores de la UNP*</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Ministerio del Interior</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Fiscalía General de la Nación (Unidad Especial de Investigación)</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Defensoría del Pueblo</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Procuraduría General de la Nación</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Oficina del Alto Comisionado para la Paz</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Operadores de Servicios de Telecomunicaciones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Ministerio de Tecnologías de la Información y las Telecomunicaciones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Oenegés</a:t>
            </a:r>
            <a:endParaRPr lang="es-CO" sz="900" dirty="0">
              <a:latin typeface=""/>
            </a:endParaRP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ea typeface="Montserrat Light"/>
                <a:cs typeface="Montserrat Light"/>
                <a:sym typeface="Montserrat Light"/>
              </a:rPr>
              <a:t>Unidad Nacional de Gestión del Riesgo de Desastres</a:t>
            </a: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sym typeface="Montserrat Light"/>
              </a:rPr>
              <a:t>Dirección Nacional de Bomberos</a:t>
            </a:r>
          </a:p>
          <a:p>
            <a:pPr marL="228600" marR="25400" lvl="0" indent="-228600" algn="just" rtl="0">
              <a:spcBef>
                <a:spcPts val="0"/>
              </a:spcBef>
              <a:spcAft>
                <a:spcPts val="0"/>
              </a:spcAft>
              <a:buClr>
                <a:srgbClr val="555552"/>
              </a:buClr>
              <a:buSzPts val="1600"/>
              <a:buFont typeface="Constantia"/>
              <a:buChar char="-"/>
            </a:pPr>
            <a:r>
              <a:rPr lang="es-CO" sz="1600" b="1" dirty="0">
                <a:solidFill>
                  <a:srgbClr val="555552"/>
                </a:solidFill>
                <a:latin typeface=""/>
                <a:sym typeface="Montserrat Light"/>
              </a:rPr>
              <a:t>Defensa Civil Colombiana</a:t>
            </a:r>
          </a:p>
          <a:p>
            <a:pPr marL="228600" marR="25400" lvl="0" indent="-228600" algn="just" rtl="0">
              <a:spcBef>
                <a:spcPts val="0"/>
              </a:spcBef>
              <a:spcAft>
                <a:spcPts val="0"/>
              </a:spcAft>
              <a:buClr>
                <a:srgbClr val="555552"/>
              </a:buClr>
              <a:buSzPts val="1600"/>
              <a:buFont typeface="Constantia"/>
              <a:buChar char="-"/>
            </a:pPr>
            <a:endParaRPr lang="es-CO" sz="900" dirty="0">
              <a:latin typeface=""/>
            </a:endParaRPr>
          </a:p>
          <a:p>
            <a:pPr marL="228600" marR="25400" lvl="0" indent="-101600" algn="just" rtl="0">
              <a:spcBef>
                <a:spcPts val="0"/>
              </a:spcBef>
              <a:spcAft>
                <a:spcPts val="0"/>
              </a:spcAft>
              <a:buClr>
                <a:srgbClr val="000000"/>
              </a:buClr>
              <a:buSzPts val="2000"/>
              <a:buFont typeface="Constantia"/>
              <a:buNone/>
            </a:pPr>
            <a:endParaRPr sz="2000" b="1" dirty="0">
              <a:solidFill>
                <a:srgbClr val="555552"/>
              </a:solidFill>
              <a:latin typeface=""/>
              <a:ea typeface="Montserrat Light"/>
              <a:cs typeface="Montserrat Light"/>
              <a:sym typeface="Montserrat Light"/>
            </a:endParaRPr>
          </a:p>
          <a:p>
            <a:pPr marL="228600" marR="25400" lvl="0" indent="-101600" algn="just" rtl="0">
              <a:spcBef>
                <a:spcPts val="0"/>
              </a:spcBef>
              <a:spcAft>
                <a:spcPts val="0"/>
              </a:spcAft>
              <a:buClr>
                <a:srgbClr val="000000"/>
              </a:buClr>
              <a:buSzPts val="2000"/>
              <a:buFont typeface="Constantia"/>
              <a:buNone/>
            </a:pPr>
            <a:endParaRPr sz="2000" b="1" dirty="0">
              <a:solidFill>
                <a:srgbClr val="555552"/>
              </a:solidFill>
              <a:latin typeface=""/>
              <a:ea typeface="Montserrat Light"/>
              <a:cs typeface="Montserrat Light"/>
              <a:sym typeface="Montserrat Light"/>
            </a:endParaRPr>
          </a:p>
          <a:p>
            <a:pPr marL="228600" marR="25400" lvl="0" indent="-101600" algn="just" rtl="0">
              <a:spcBef>
                <a:spcPts val="0"/>
              </a:spcBef>
              <a:spcAft>
                <a:spcPts val="0"/>
              </a:spcAft>
              <a:buClr>
                <a:srgbClr val="000000"/>
              </a:buClr>
              <a:buSzPts val="2000"/>
              <a:buFont typeface="Constantia"/>
              <a:buNone/>
            </a:pPr>
            <a:endParaRPr sz="2000" b="1" dirty="0">
              <a:solidFill>
                <a:srgbClr val="555552"/>
              </a:solidFill>
              <a:latin typeface=""/>
              <a:ea typeface="Montserrat Light"/>
              <a:cs typeface="Montserrat Light"/>
              <a:sym typeface="Montserrat Light"/>
            </a:endParaRPr>
          </a:p>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230" name="Google Shape;230;p26"/>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231" name="Google Shape;231;p26"/>
          <p:cNvSpPr txBox="1"/>
          <p:nvPr/>
        </p:nvSpPr>
        <p:spPr>
          <a:xfrm>
            <a:off x="8603095" y="2868250"/>
            <a:ext cx="3114900" cy="1215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¿QUIÉNES SON ALIADOS ESTRATÉGICOS?</a:t>
            </a:r>
            <a:endParaRPr sz="900" dirty="0">
              <a:latin typeface=""/>
            </a:endParaRPr>
          </a:p>
          <a:p>
            <a:pPr marL="0" marR="0" lvl="0" indent="0" algn="ctr" rtl="0">
              <a:spcBef>
                <a:spcPts val="0"/>
              </a:spcBef>
              <a:spcAft>
                <a:spcPts val="0"/>
              </a:spcAft>
              <a:buNone/>
            </a:pPr>
            <a:endParaRPr sz="1200" b="1" dirty="0">
              <a:solidFill>
                <a:srgbClr val="C00000"/>
              </a:solidFill>
              <a:latin typeface="Montserrat"/>
              <a:ea typeface="Montserrat"/>
              <a:cs typeface="Montserrat"/>
              <a:sym typeface="Montserrat"/>
            </a:endParaRPr>
          </a:p>
        </p:txBody>
      </p:sp>
      <p:sp>
        <p:nvSpPr>
          <p:cNvPr id="232" name="Google Shape;232;p26"/>
          <p:cNvSpPr txBox="1"/>
          <p:nvPr/>
        </p:nvSpPr>
        <p:spPr>
          <a:xfrm>
            <a:off x="372533" y="5842000"/>
            <a:ext cx="6468600" cy="292500"/>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1500" b="1" dirty="0">
                <a:solidFill>
                  <a:srgbClr val="555552"/>
                </a:solidFill>
                <a:latin typeface=""/>
                <a:ea typeface="Montserrat Light"/>
                <a:cs typeface="Montserrat Light"/>
                <a:sym typeface="Montserrat Light"/>
              </a:rPr>
              <a:t>* Tercerizados en personal y vehículos</a:t>
            </a:r>
            <a:endParaRPr sz="900" dirty="0">
              <a:latin typefac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p:nvPr/>
        </p:nvSpPr>
        <p:spPr>
          <a:xfrm>
            <a:off x="2319867" y="2810933"/>
            <a:ext cx="7552200" cy="4773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700" b="1" dirty="0">
                <a:solidFill>
                  <a:srgbClr val="C00000"/>
                </a:solidFill>
                <a:latin typeface=""/>
                <a:ea typeface="Montserrat"/>
                <a:cs typeface="Montserrat"/>
                <a:sym typeface="Montserrat"/>
              </a:rPr>
              <a:t>DEFINICIONES OPERATIVAS</a:t>
            </a:r>
            <a:endParaRPr sz="900" dirty="0">
              <a:latin typefac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6"/>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33" name="Google Shape;333;p36"/>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34" name="Google Shape;334;p36"/>
          <p:cNvSpPr txBox="1"/>
          <p:nvPr/>
        </p:nvSpPr>
        <p:spPr>
          <a:xfrm>
            <a:off x="2895600" y="328250"/>
            <a:ext cx="6112877" cy="384711"/>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MODELO PRELIMINAR DE OPERACIÓN</a:t>
            </a:r>
            <a:endParaRPr sz="900" dirty="0">
              <a:latin typeface=""/>
            </a:endParaRPr>
          </a:p>
        </p:txBody>
      </p:sp>
      <p:pic>
        <p:nvPicPr>
          <p:cNvPr id="3" name="Imagen 2">
            <a:extLst>
              <a:ext uri="{FF2B5EF4-FFF2-40B4-BE49-F238E27FC236}">
                <a16:creationId xmlns:a16="http://schemas.microsoft.com/office/drawing/2014/main" id="{513807AD-ECA2-45F5-1DDD-5B1C4472B6E1}"/>
              </a:ext>
            </a:extLst>
          </p:cNvPr>
          <p:cNvPicPr>
            <a:picLocks noChangeAspect="1"/>
          </p:cNvPicPr>
          <p:nvPr/>
        </p:nvPicPr>
        <p:blipFill>
          <a:blip r:embed="rId3"/>
          <a:stretch>
            <a:fillRect/>
          </a:stretch>
        </p:blipFill>
        <p:spPr>
          <a:xfrm>
            <a:off x="443345" y="990599"/>
            <a:ext cx="11263746" cy="55391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495910" y="932612"/>
            <a:ext cx="10747346" cy="45238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200"/>
              <a:buFont typeface="Helvetica Neue"/>
              <a:buNone/>
            </a:pPr>
            <a:br>
              <a:rPr lang="es-CO" sz="3600" b="1" dirty="0">
                <a:solidFill>
                  <a:schemeClr val="lt1"/>
                </a:solidFill>
                <a:latin typeface="Helvetica Neue"/>
                <a:ea typeface="Helvetica Neue"/>
                <a:cs typeface="Helvetica Neue"/>
                <a:sym typeface="Helvetica Neue"/>
              </a:rPr>
            </a:br>
            <a:r>
              <a:rPr lang="es-CO" sz="3600" b="1" dirty="0">
                <a:solidFill>
                  <a:schemeClr val="lt1"/>
                </a:solidFill>
                <a:latin typeface=""/>
                <a:ea typeface="Montserrat"/>
                <a:cs typeface="Montserrat"/>
                <a:sym typeface="Montserrat"/>
              </a:rPr>
              <a:t>Servicio de atención de </a:t>
            </a:r>
            <a:br>
              <a:rPr lang="es-CO" sz="3600" b="1" dirty="0">
                <a:solidFill>
                  <a:schemeClr val="lt1"/>
                </a:solidFill>
                <a:latin typeface=""/>
                <a:ea typeface="Montserrat"/>
                <a:cs typeface="Montserrat"/>
                <a:sym typeface="Montserrat"/>
              </a:rPr>
            </a:br>
            <a:r>
              <a:rPr lang="es-CO" sz="3600" b="1" dirty="0">
                <a:solidFill>
                  <a:schemeClr val="lt1"/>
                </a:solidFill>
                <a:latin typeface=""/>
                <a:ea typeface="Montserrat"/>
                <a:cs typeface="Montserrat"/>
                <a:sym typeface="Montserrat"/>
              </a:rPr>
              <a:t>emergencias  24/7</a:t>
            </a:r>
            <a:br>
              <a:rPr lang="es-CO" sz="3600" b="1" dirty="0">
                <a:solidFill>
                  <a:schemeClr val="lt1"/>
                </a:solidFill>
                <a:latin typeface=""/>
                <a:ea typeface="Montserrat"/>
                <a:cs typeface="Montserrat"/>
                <a:sym typeface="Montserrat"/>
              </a:rPr>
            </a:br>
            <a:r>
              <a:rPr lang="es-CO" sz="3600" b="1" dirty="0">
                <a:solidFill>
                  <a:schemeClr val="lt1"/>
                </a:solidFill>
                <a:latin typeface=""/>
                <a:ea typeface="Montserrat"/>
                <a:cs typeface="Montserrat"/>
                <a:sym typeface="Montserrat"/>
              </a:rPr>
              <a:t>UNP</a:t>
            </a:r>
            <a:br>
              <a:rPr lang="es-CO" sz="3200" b="1" dirty="0">
                <a:solidFill>
                  <a:schemeClr val="lt1"/>
                </a:solidFill>
                <a:latin typeface=""/>
                <a:ea typeface="Helvetica Neue"/>
                <a:cs typeface="Helvetica Neue"/>
                <a:sym typeface="Helvetica Neue"/>
              </a:rPr>
            </a:br>
            <a:endParaRPr sz="3200" b="1" dirty="0">
              <a:solidFill>
                <a:schemeClr val="lt1"/>
              </a:solidFill>
              <a:latin typefac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7"/>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42" name="Google Shape;342;p37"/>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43" name="Google Shape;343;p37"/>
          <p:cNvSpPr txBox="1"/>
          <p:nvPr/>
        </p:nvSpPr>
        <p:spPr>
          <a:xfrm>
            <a:off x="4318277" y="328250"/>
            <a:ext cx="46902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DEFINICIONES EN CURSO</a:t>
            </a:r>
            <a:endParaRPr sz="900" dirty="0">
              <a:latin typeface=""/>
            </a:endParaRPr>
          </a:p>
        </p:txBody>
      </p:sp>
      <p:graphicFrame>
        <p:nvGraphicFramePr>
          <p:cNvPr id="344" name="Google Shape;344;p37"/>
          <p:cNvGraphicFramePr/>
          <p:nvPr>
            <p:extLst>
              <p:ext uri="{D42A27DB-BD31-4B8C-83A1-F6EECF244321}">
                <p14:modId xmlns:p14="http://schemas.microsoft.com/office/powerpoint/2010/main" val="3022621505"/>
              </p:ext>
            </p:extLst>
          </p:nvPr>
        </p:nvGraphicFramePr>
        <p:xfrm>
          <a:off x="596348" y="974283"/>
          <a:ext cx="10217450" cy="4987871"/>
        </p:xfrm>
        <a:graphic>
          <a:graphicData uri="http://schemas.openxmlformats.org/drawingml/2006/table">
            <a:tbl>
              <a:tblPr firstRow="1" firstCol="1" bandRow="1">
                <a:noFill/>
                <a:tableStyleId>{94E3F973-F16A-42DB-9AE3-A231642743C2}</a:tableStyleId>
              </a:tblPr>
              <a:tblGrid>
                <a:gridCol w="2063175">
                  <a:extLst>
                    <a:ext uri="{9D8B030D-6E8A-4147-A177-3AD203B41FA5}">
                      <a16:colId xmlns:a16="http://schemas.microsoft.com/office/drawing/2014/main" val="20000"/>
                    </a:ext>
                  </a:extLst>
                </a:gridCol>
                <a:gridCol w="8154275">
                  <a:extLst>
                    <a:ext uri="{9D8B030D-6E8A-4147-A177-3AD203B41FA5}">
                      <a16:colId xmlns:a16="http://schemas.microsoft.com/office/drawing/2014/main" val="20001"/>
                    </a:ext>
                  </a:extLst>
                </a:gridCol>
              </a:tblGrid>
              <a:tr h="231077">
                <a:tc>
                  <a:txBody>
                    <a:bodyPr/>
                    <a:lstStyle/>
                    <a:p>
                      <a:pPr marL="0" marR="0" lvl="0" indent="0" algn="l" rtl="0">
                        <a:spcBef>
                          <a:spcPts val="0"/>
                        </a:spcBef>
                        <a:spcAft>
                          <a:spcPts val="0"/>
                        </a:spcAft>
                        <a:buClr>
                          <a:srgbClr val="FFFFFF"/>
                        </a:buClr>
                        <a:buSzPts val="1700"/>
                        <a:buFont typeface="Courier New"/>
                        <a:buNone/>
                      </a:pPr>
                      <a:r>
                        <a:rPr lang="es-CO" sz="1700" b="1" u="none" strike="noStrike" cap="none" dirty="0">
                          <a:solidFill>
                            <a:srgbClr val="FFFFFF"/>
                          </a:solidFill>
                          <a:latin typeface=""/>
                          <a:ea typeface="Montserrat Light"/>
                          <a:cs typeface="Montserrat Light"/>
                          <a:sym typeface="Montserrat Light"/>
                        </a:rPr>
                        <a:t>Recurso</a:t>
                      </a:r>
                      <a:endParaRPr sz="900" dirty="0">
                        <a:latin typeface=""/>
                      </a:endParaRPr>
                    </a:p>
                  </a:txBody>
                  <a:tcPr marL="97375" marR="0" marT="0" marB="0" anchor="b">
                    <a:solidFill>
                      <a:srgbClr val="C00000"/>
                    </a:solidFill>
                  </a:tcPr>
                </a:tc>
                <a:tc>
                  <a:txBody>
                    <a:bodyPr/>
                    <a:lstStyle/>
                    <a:p>
                      <a:pPr marL="0" marR="0" lvl="0" indent="0" algn="l" rtl="0">
                        <a:spcBef>
                          <a:spcPts val="0"/>
                        </a:spcBef>
                        <a:spcAft>
                          <a:spcPts val="0"/>
                        </a:spcAft>
                        <a:buClr>
                          <a:srgbClr val="FFFFFF"/>
                        </a:buClr>
                        <a:buSzPts val="1700"/>
                        <a:buFont typeface="Courier New"/>
                        <a:buNone/>
                      </a:pPr>
                      <a:r>
                        <a:rPr lang="es-CO" sz="1700" b="1" u="none" strike="noStrike" cap="none" dirty="0">
                          <a:solidFill>
                            <a:srgbClr val="FFFFFF"/>
                          </a:solidFill>
                          <a:latin typeface=""/>
                          <a:ea typeface="Montserrat Light"/>
                          <a:cs typeface="Montserrat Light"/>
                          <a:sym typeface="Montserrat Light"/>
                        </a:rPr>
                        <a:t>Especificaciones</a:t>
                      </a:r>
                      <a:endParaRPr sz="900" dirty="0">
                        <a:latin typeface=""/>
                      </a:endParaRPr>
                    </a:p>
                  </a:txBody>
                  <a:tcPr marL="97375" marR="0" marT="0" marB="0" anchor="b">
                    <a:solidFill>
                      <a:srgbClr val="C00000"/>
                    </a:solidFill>
                  </a:tcPr>
                </a:tc>
                <a:extLst>
                  <a:ext uri="{0D108BD9-81ED-4DB2-BD59-A6C34878D82A}">
                    <a16:rowId xmlns:a16="http://schemas.microsoft.com/office/drawing/2014/main" val="10000"/>
                  </a:ext>
                </a:extLst>
              </a:tr>
              <a:tr h="1848617">
                <a:tc>
                  <a:txBody>
                    <a:bodyPr/>
                    <a:lstStyle/>
                    <a:p>
                      <a:pPr marL="0" marR="0" lvl="0" indent="0" algn="l" rtl="0">
                        <a:spcBef>
                          <a:spcPts val="0"/>
                        </a:spcBef>
                        <a:spcAft>
                          <a:spcPts val="0"/>
                        </a:spcAft>
                        <a:buClr>
                          <a:srgbClr val="757070"/>
                        </a:buClr>
                        <a:buSzPts val="1700"/>
                        <a:buFont typeface="Courier New"/>
                        <a:buNone/>
                      </a:pPr>
                      <a:r>
                        <a:rPr lang="es-CO" sz="1700" b="1" u="none" strike="noStrike" cap="none" dirty="0">
                          <a:solidFill>
                            <a:srgbClr val="757070"/>
                          </a:solidFill>
                          <a:latin typeface=""/>
                          <a:ea typeface="Montserrat Light"/>
                          <a:cs typeface="Montserrat Light"/>
                          <a:sym typeface="Montserrat Light"/>
                        </a:rPr>
                        <a:t>- Talento Humano</a:t>
                      </a:r>
                      <a:endParaRPr sz="900" dirty="0">
                        <a:latin typeface=""/>
                      </a:endParaRPr>
                    </a:p>
                  </a:txBody>
                  <a:tcPr marL="97375" marR="0" marT="0" marB="0"/>
                </a:tc>
                <a:tc>
                  <a:txBody>
                    <a:bodyPr/>
                    <a:lstStyle/>
                    <a:p>
                      <a:pPr marL="304800" marR="0" lvl="0" indent="-298450" algn="l" rtl="0">
                        <a:spcBef>
                          <a:spcPts val="0"/>
                        </a:spcBef>
                        <a:spcAft>
                          <a:spcPts val="0"/>
                        </a:spcAft>
                        <a:buClr>
                          <a:srgbClr val="ED7D31"/>
                        </a:buClr>
                        <a:buSzPts val="1700"/>
                        <a:buFont typeface="Courier New"/>
                        <a:buChar char="o"/>
                      </a:pPr>
                      <a:r>
                        <a:rPr lang="es-CO" sz="1700" b="1" u="none" strike="noStrike" cap="none" dirty="0">
                          <a:solidFill>
                            <a:srgbClr val="ED7D31"/>
                          </a:solidFill>
                          <a:latin typeface=""/>
                          <a:ea typeface="Montserrat Light"/>
                          <a:cs typeface="Montserrat Light"/>
                          <a:sym typeface="Montserrat Light"/>
                        </a:rPr>
                        <a:t>Calculadora Erlang C: calcular el número de operadores requeridos, exige conocer la cantidad de transacciones esperadas, su duración promedio y los niveles de servicio objetivo.</a:t>
                      </a:r>
                      <a:endParaRPr sz="900" dirty="0">
                        <a:latin typeface=""/>
                      </a:endParaRPr>
                    </a:p>
                    <a:p>
                      <a:pPr marL="304800" marR="0" lvl="0" indent="-298450" algn="l" rtl="0">
                        <a:spcBef>
                          <a:spcPts val="0"/>
                        </a:spcBef>
                        <a:spcAft>
                          <a:spcPts val="0"/>
                        </a:spcAft>
                        <a:buClr>
                          <a:srgbClr val="ED7D31"/>
                        </a:buClr>
                        <a:buSzPts val="1700"/>
                        <a:buFont typeface="Courier New"/>
                        <a:buChar char="o"/>
                      </a:pPr>
                      <a:r>
                        <a:rPr lang="es-CO" sz="1700" b="1" u="none" strike="noStrike" cap="none" dirty="0">
                          <a:solidFill>
                            <a:srgbClr val="ED7D31"/>
                          </a:solidFill>
                          <a:latin typeface=""/>
                          <a:ea typeface="Montserrat Light"/>
                          <a:cs typeface="Montserrat Light"/>
                          <a:sym typeface="Montserrat Light"/>
                        </a:rPr>
                        <a:t>Servidores públicos (personas que realizan la  atención telefónica y supervisores).</a:t>
                      </a:r>
                      <a:endParaRPr sz="900" dirty="0">
                        <a:latin typeface=""/>
                      </a:endParaRPr>
                    </a:p>
                    <a:p>
                      <a:pPr marL="304800" marR="0" lvl="0" indent="-298450" algn="l" rtl="0">
                        <a:spcBef>
                          <a:spcPts val="0"/>
                        </a:spcBef>
                        <a:spcAft>
                          <a:spcPts val="0"/>
                        </a:spcAft>
                        <a:buClr>
                          <a:srgbClr val="ED7D31"/>
                        </a:buClr>
                        <a:buSzPts val="1700"/>
                        <a:buFont typeface="Courier New"/>
                        <a:buChar char="o"/>
                      </a:pPr>
                      <a:r>
                        <a:rPr lang="es-CO" sz="1700" b="1" u="none" strike="noStrike" cap="none" dirty="0">
                          <a:solidFill>
                            <a:srgbClr val="ED7D31"/>
                          </a:solidFill>
                          <a:latin typeface=""/>
                          <a:ea typeface="Montserrat Light"/>
                          <a:cs typeface="Montserrat Light"/>
                          <a:sym typeface="Montserrat Light"/>
                        </a:rPr>
                        <a:t>Tipo de cualificación.</a:t>
                      </a:r>
                      <a:endParaRPr sz="900" dirty="0">
                        <a:latin typeface=""/>
                      </a:endParaRPr>
                    </a:p>
                    <a:p>
                      <a:pPr marL="304800" marR="0" lvl="0" indent="-298450" algn="l" rtl="0">
                        <a:spcBef>
                          <a:spcPts val="0"/>
                        </a:spcBef>
                        <a:spcAft>
                          <a:spcPts val="0"/>
                        </a:spcAft>
                        <a:buClr>
                          <a:srgbClr val="ED7D31"/>
                        </a:buClr>
                        <a:buSzPts val="1700"/>
                        <a:buFont typeface="Courier New"/>
                        <a:buChar char="o"/>
                      </a:pPr>
                      <a:r>
                        <a:rPr lang="es-CO" sz="1700" b="1" u="none" strike="noStrike" cap="none" dirty="0">
                          <a:solidFill>
                            <a:srgbClr val="ED7D31"/>
                          </a:solidFill>
                          <a:latin typeface=""/>
                          <a:ea typeface="Montserrat Light"/>
                          <a:cs typeface="Montserrat Light"/>
                          <a:sym typeface="Montserrat Light"/>
                        </a:rPr>
                        <a:t>Especificaciones de orden laboral (sistema de turnos, conformación de grupos, efectos presupuestales).</a:t>
                      </a:r>
                      <a:endParaRPr sz="900" dirty="0">
                        <a:latin typeface=""/>
                      </a:endParaRPr>
                    </a:p>
                  </a:txBody>
                  <a:tcPr marL="97375" marR="0" marT="0" marB="0"/>
                </a:tc>
                <a:extLst>
                  <a:ext uri="{0D108BD9-81ED-4DB2-BD59-A6C34878D82A}">
                    <a16:rowId xmlns:a16="http://schemas.microsoft.com/office/drawing/2014/main" val="10001"/>
                  </a:ext>
                </a:extLst>
              </a:tr>
              <a:tr h="1155386">
                <a:tc>
                  <a:txBody>
                    <a:bodyPr/>
                    <a:lstStyle/>
                    <a:p>
                      <a:pPr marL="304800" marR="0" lvl="0" indent="-298450" algn="l" rtl="0">
                        <a:spcBef>
                          <a:spcPts val="0"/>
                        </a:spcBef>
                        <a:spcAft>
                          <a:spcPts val="0"/>
                        </a:spcAft>
                        <a:buClr>
                          <a:srgbClr val="757070"/>
                        </a:buClr>
                        <a:buSzPts val="1700"/>
                        <a:buFont typeface="Montserrat Light"/>
                        <a:buChar char="-"/>
                      </a:pPr>
                      <a:r>
                        <a:rPr lang="es-CO" sz="1700" b="1" u="none" strike="noStrike" cap="none" dirty="0">
                          <a:solidFill>
                            <a:srgbClr val="757070"/>
                          </a:solidFill>
                          <a:latin typeface=""/>
                          <a:ea typeface="Montserrat Light"/>
                          <a:cs typeface="Montserrat Light"/>
                          <a:sym typeface="Montserrat Light"/>
                        </a:rPr>
                        <a:t>Físicos</a:t>
                      </a:r>
                      <a:endParaRPr sz="900" dirty="0">
                        <a:latin typeface=""/>
                      </a:endParaRPr>
                    </a:p>
                  </a:txBody>
                  <a:tcPr marL="97375" marR="0" marT="0" marB="0"/>
                </a:tc>
                <a:tc>
                  <a:txBody>
                    <a:bodyPr/>
                    <a:lstStyle/>
                    <a:p>
                      <a:pPr marL="304800" marR="0" lvl="0" indent="-298450" algn="l" rtl="0">
                        <a:spcBef>
                          <a:spcPts val="0"/>
                        </a:spcBef>
                        <a:spcAft>
                          <a:spcPts val="0"/>
                        </a:spcAft>
                        <a:buClr>
                          <a:srgbClr val="FF0000"/>
                        </a:buClr>
                        <a:buSzPts val="1700"/>
                        <a:buFont typeface="Courier New"/>
                        <a:buChar char="o"/>
                      </a:pPr>
                      <a:r>
                        <a:rPr lang="es-CO" sz="1700" b="1" u="none" strike="noStrike" cap="none" dirty="0">
                          <a:solidFill>
                            <a:srgbClr val="FF0000"/>
                          </a:solidFill>
                          <a:latin typeface=""/>
                          <a:ea typeface="Montserrat Light"/>
                          <a:cs typeface="Montserrat Light"/>
                          <a:sym typeface="Montserrat Light"/>
                        </a:rPr>
                        <a:t>Puesto de trabajo – Especificaciones del SSST</a:t>
                      </a:r>
                      <a:endParaRPr sz="900" dirty="0">
                        <a:latin typeface=""/>
                      </a:endParaRPr>
                    </a:p>
                    <a:p>
                      <a:pPr marL="304800" marR="0" lvl="0" indent="-298450" algn="l" rtl="0">
                        <a:spcBef>
                          <a:spcPts val="0"/>
                        </a:spcBef>
                        <a:spcAft>
                          <a:spcPts val="0"/>
                        </a:spcAft>
                        <a:buClr>
                          <a:srgbClr val="FF0000"/>
                        </a:buClr>
                        <a:buSzPts val="1700"/>
                        <a:buFont typeface="Courier New"/>
                        <a:buChar char="o"/>
                      </a:pPr>
                      <a:r>
                        <a:rPr lang="es-CO" sz="1700" b="1" u="none" strike="noStrike" cap="none" dirty="0">
                          <a:solidFill>
                            <a:srgbClr val="FF0000"/>
                          </a:solidFill>
                          <a:latin typeface=""/>
                          <a:ea typeface="Montserrat Light"/>
                          <a:cs typeface="Montserrat Light"/>
                          <a:sym typeface="Montserrat Light"/>
                        </a:rPr>
                        <a:t>Diadema.</a:t>
                      </a:r>
                      <a:endParaRPr sz="900" dirty="0">
                        <a:latin typeface=""/>
                      </a:endParaRPr>
                    </a:p>
                    <a:p>
                      <a:pPr marL="304800" marR="0" lvl="0" indent="-298450" algn="l" rtl="0">
                        <a:spcBef>
                          <a:spcPts val="0"/>
                        </a:spcBef>
                        <a:spcAft>
                          <a:spcPts val="0"/>
                        </a:spcAft>
                        <a:buClr>
                          <a:srgbClr val="FF0000"/>
                        </a:buClr>
                        <a:buSzPts val="1700"/>
                        <a:buFont typeface="Courier New"/>
                        <a:buChar char="o"/>
                      </a:pPr>
                      <a:r>
                        <a:rPr lang="es-CO" sz="1700" b="1" u="none" strike="noStrike" cap="none" dirty="0">
                          <a:solidFill>
                            <a:srgbClr val="FF0000"/>
                          </a:solidFill>
                          <a:latin typeface=""/>
                          <a:ea typeface="Montserrat Light"/>
                          <a:cs typeface="Montserrat Light"/>
                          <a:sym typeface="Montserrat Light"/>
                        </a:rPr>
                        <a:t>Computador.</a:t>
                      </a:r>
                      <a:endParaRPr sz="900" dirty="0">
                        <a:latin typeface=""/>
                      </a:endParaRPr>
                    </a:p>
                    <a:p>
                      <a:pPr marL="304800" marR="0" lvl="0" indent="-298450" algn="l" rtl="0">
                        <a:spcBef>
                          <a:spcPts val="0"/>
                        </a:spcBef>
                        <a:spcAft>
                          <a:spcPts val="0"/>
                        </a:spcAft>
                        <a:buClr>
                          <a:srgbClr val="FF0000"/>
                        </a:buClr>
                        <a:buSzPts val="1700"/>
                        <a:buFont typeface="Courier New"/>
                        <a:buChar char="o"/>
                      </a:pPr>
                      <a:r>
                        <a:rPr lang="es-CO" sz="1700" b="1" u="none" strike="noStrike" cap="none" dirty="0">
                          <a:solidFill>
                            <a:srgbClr val="FF0000"/>
                          </a:solidFill>
                          <a:latin typeface=""/>
                          <a:ea typeface="Montserrat Light"/>
                          <a:cs typeface="Montserrat Light"/>
                          <a:sym typeface="Montserrat Light"/>
                        </a:rPr>
                        <a:t>Tablet.</a:t>
                      </a:r>
                      <a:endParaRPr sz="900" dirty="0">
                        <a:latin typeface=""/>
                      </a:endParaRPr>
                    </a:p>
                    <a:p>
                      <a:pPr marL="304800" marR="0" lvl="0" indent="-298450" algn="l" rtl="0">
                        <a:spcBef>
                          <a:spcPts val="0"/>
                        </a:spcBef>
                        <a:spcAft>
                          <a:spcPts val="0"/>
                        </a:spcAft>
                        <a:buClr>
                          <a:srgbClr val="FF0000"/>
                        </a:buClr>
                        <a:buSzPts val="1700"/>
                        <a:buFont typeface="Courier New"/>
                        <a:buChar char="o"/>
                      </a:pPr>
                      <a:r>
                        <a:rPr lang="es-CO" sz="1700" b="1" u="none" strike="noStrike" cap="none" dirty="0">
                          <a:solidFill>
                            <a:srgbClr val="FF0000"/>
                          </a:solidFill>
                          <a:latin typeface=""/>
                          <a:ea typeface="Montserrat Light"/>
                          <a:cs typeface="Montserrat Light"/>
                          <a:sym typeface="Montserrat Light"/>
                        </a:rPr>
                        <a:t>Aparato telefónico.</a:t>
                      </a:r>
                      <a:endParaRPr sz="900" dirty="0">
                        <a:latin typeface=""/>
                      </a:endParaRPr>
                    </a:p>
                  </a:txBody>
                  <a:tcPr marL="97375" marR="0" marT="0" marB="0"/>
                </a:tc>
                <a:extLst>
                  <a:ext uri="{0D108BD9-81ED-4DB2-BD59-A6C34878D82A}">
                    <a16:rowId xmlns:a16="http://schemas.microsoft.com/office/drawing/2014/main" val="10002"/>
                  </a:ext>
                </a:extLst>
              </a:tr>
              <a:tr h="462154">
                <a:tc>
                  <a:txBody>
                    <a:bodyPr/>
                    <a:lstStyle/>
                    <a:p>
                      <a:pPr marL="304800" marR="0" lvl="0" indent="-298450" algn="l" rtl="0">
                        <a:spcBef>
                          <a:spcPts val="0"/>
                        </a:spcBef>
                        <a:spcAft>
                          <a:spcPts val="0"/>
                        </a:spcAft>
                        <a:buClr>
                          <a:srgbClr val="757070"/>
                        </a:buClr>
                        <a:buSzPts val="1700"/>
                        <a:buFont typeface="Montserrat Light"/>
                        <a:buChar char="-"/>
                      </a:pPr>
                      <a:r>
                        <a:rPr lang="es-CO" sz="1700" b="1" u="none" strike="noStrike" cap="none" dirty="0">
                          <a:solidFill>
                            <a:srgbClr val="757070"/>
                          </a:solidFill>
                          <a:latin typeface=""/>
                          <a:ea typeface="Montserrat Light"/>
                          <a:cs typeface="Montserrat Light"/>
                          <a:sym typeface="Montserrat Light"/>
                        </a:rPr>
                        <a:t>Tecnológicos</a:t>
                      </a:r>
                      <a:endParaRPr sz="900" dirty="0">
                        <a:latin typeface=""/>
                      </a:endParaRPr>
                    </a:p>
                  </a:txBody>
                  <a:tcPr marL="97375" marR="0" marT="0" marB="0"/>
                </a:tc>
                <a:tc>
                  <a:txBody>
                    <a:bodyPr/>
                    <a:lstStyle/>
                    <a:p>
                      <a:pPr marL="304800" marR="0" lvl="0" indent="-298450" algn="l" rtl="0">
                        <a:spcBef>
                          <a:spcPts val="0"/>
                        </a:spcBef>
                        <a:spcAft>
                          <a:spcPts val="0"/>
                        </a:spcAft>
                        <a:buClr>
                          <a:srgbClr val="70AD47"/>
                        </a:buClr>
                        <a:buSzPts val="1700"/>
                        <a:buFont typeface="Courier New"/>
                        <a:buChar char="o"/>
                      </a:pPr>
                      <a:r>
                        <a:rPr lang="es-CO" sz="1700" b="1" u="none" strike="noStrike" cap="none" dirty="0">
                          <a:solidFill>
                            <a:srgbClr val="70AD47"/>
                          </a:solidFill>
                          <a:latin typeface=""/>
                          <a:ea typeface="Montserrat Light"/>
                          <a:cs typeface="Montserrat Light"/>
                          <a:sym typeface="Montserrat Light"/>
                        </a:rPr>
                        <a:t>Planta telefónica o sistema de recepción de llamadas.</a:t>
                      </a:r>
                      <a:endParaRPr sz="900" dirty="0">
                        <a:latin typeface=""/>
                      </a:endParaRPr>
                    </a:p>
                    <a:p>
                      <a:pPr marL="304800" marR="0" lvl="0" indent="-298450" algn="l" rtl="0">
                        <a:spcBef>
                          <a:spcPts val="0"/>
                        </a:spcBef>
                        <a:spcAft>
                          <a:spcPts val="0"/>
                        </a:spcAft>
                        <a:buClr>
                          <a:srgbClr val="ED7D31"/>
                        </a:buClr>
                        <a:buSzPts val="1700"/>
                        <a:buFont typeface="Courier New"/>
                        <a:buChar char="o"/>
                      </a:pPr>
                      <a:r>
                        <a:rPr lang="es-CO" sz="1700" b="1" u="none" strike="noStrike" cap="none" dirty="0">
                          <a:solidFill>
                            <a:schemeClr val="accent6"/>
                          </a:solidFill>
                          <a:latin typeface=""/>
                          <a:ea typeface="Montserrat Light"/>
                          <a:cs typeface="Montserrat Light"/>
                          <a:sym typeface="Montserrat Light"/>
                        </a:rPr>
                        <a:t>Aplicativos de captura de información.</a:t>
                      </a:r>
                      <a:endParaRPr sz="900" dirty="0">
                        <a:solidFill>
                          <a:schemeClr val="accent6"/>
                        </a:solidFill>
                        <a:latin typeface=""/>
                      </a:endParaRPr>
                    </a:p>
                  </a:txBody>
                  <a:tcPr marL="97375" marR="0" marT="0" marB="0"/>
                </a:tc>
                <a:extLst>
                  <a:ext uri="{0D108BD9-81ED-4DB2-BD59-A6C34878D82A}">
                    <a16:rowId xmlns:a16="http://schemas.microsoft.com/office/drawing/2014/main" val="10003"/>
                  </a:ext>
                </a:extLst>
              </a:tr>
              <a:tr h="842591">
                <a:tc>
                  <a:txBody>
                    <a:bodyPr/>
                    <a:lstStyle/>
                    <a:p>
                      <a:pPr marL="304800" marR="0" lvl="0" indent="-298450" algn="l" rtl="0">
                        <a:spcBef>
                          <a:spcPts val="0"/>
                        </a:spcBef>
                        <a:spcAft>
                          <a:spcPts val="0"/>
                        </a:spcAft>
                        <a:buClr>
                          <a:srgbClr val="757070"/>
                        </a:buClr>
                        <a:buSzPts val="1700"/>
                        <a:buFont typeface="Montserrat Light"/>
                        <a:buChar char="-"/>
                      </a:pPr>
                      <a:r>
                        <a:rPr lang="es-CO" sz="1700" b="1" u="none" strike="noStrike" cap="none" dirty="0">
                          <a:solidFill>
                            <a:srgbClr val="757070"/>
                          </a:solidFill>
                          <a:latin typeface=""/>
                          <a:sym typeface="Montserrat Light"/>
                        </a:rPr>
                        <a:t>Jurídicos</a:t>
                      </a:r>
                      <a:endParaRPr sz="900" dirty="0">
                        <a:latin typeface=""/>
                      </a:endParaRPr>
                    </a:p>
                    <a:p>
                      <a:pPr marL="304800" marR="0" lvl="0" indent="-190500" algn="l" rtl="0">
                        <a:spcBef>
                          <a:spcPts val="0"/>
                        </a:spcBef>
                        <a:spcAft>
                          <a:spcPts val="0"/>
                        </a:spcAft>
                        <a:buClr>
                          <a:srgbClr val="000000"/>
                        </a:buClr>
                        <a:buSzPts val="1700"/>
                        <a:buFont typeface="Calibri"/>
                        <a:buNone/>
                      </a:pPr>
                      <a:endParaRPr sz="1700" b="1" u="none" strike="noStrike" cap="none" dirty="0">
                        <a:solidFill>
                          <a:srgbClr val="757070"/>
                        </a:solidFill>
                        <a:latin typeface=""/>
                        <a:ea typeface="Montserrat Light"/>
                        <a:cs typeface="Montserrat Light"/>
                        <a:sym typeface="Montserrat Light"/>
                      </a:endParaRPr>
                    </a:p>
                  </a:txBody>
                  <a:tcPr marL="97375" marR="0" marT="0" marB="0"/>
                </a:tc>
                <a:tc>
                  <a:txBody>
                    <a:bodyPr/>
                    <a:lstStyle/>
                    <a:p>
                      <a:pPr marL="304800" marR="0" lvl="0" indent="-311150" algn="l" rtl="0">
                        <a:spcBef>
                          <a:spcPts val="0"/>
                        </a:spcBef>
                        <a:spcAft>
                          <a:spcPts val="0"/>
                        </a:spcAft>
                        <a:buClr>
                          <a:srgbClr val="757070"/>
                        </a:buClr>
                        <a:buSzPts val="700"/>
                        <a:buFont typeface="Courier New"/>
                        <a:buChar char="o"/>
                      </a:pPr>
                      <a:r>
                        <a:rPr lang="es-ES" sz="1700" b="1" u="none" strike="noStrike" cap="none" dirty="0">
                          <a:solidFill>
                            <a:schemeClr val="accent2"/>
                          </a:solidFill>
                          <a:latin typeface=""/>
                          <a:ea typeface="Montserrat Light"/>
                          <a:cs typeface="Montserrat Light"/>
                          <a:sym typeface="Montserrat Light"/>
                        </a:rPr>
                        <a:t>Trámites ante la CRC</a:t>
                      </a:r>
                    </a:p>
                    <a:p>
                      <a:pPr marL="304800" marR="0" lvl="0" indent="-311150" algn="l" rtl="0">
                        <a:spcBef>
                          <a:spcPts val="0"/>
                        </a:spcBef>
                        <a:spcAft>
                          <a:spcPts val="0"/>
                        </a:spcAft>
                        <a:buClr>
                          <a:srgbClr val="757070"/>
                        </a:buClr>
                        <a:buSzPts val="700"/>
                        <a:buFont typeface="Courier New"/>
                        <a:buChar char="o"/>
                      </a:pPr>
                      <a:endParaRPr lang="es-ES" sz="1700" b="1" u="none" strike="noStrike" cap="none" dirty="0">
                        <a:solidFill>
                          <a:schemeClr val="accent2"/>
                        </a:solidFill>
                        <a:latin typeface=""/>
                        <a:sym typeface="Montserrat Light"/>
                      </a:endParaRPr>
                    </a:p>
                    <a:p>
                      <a:pPr marL="304800" marR="0" lvl="0" indent="-311150" algn="l" rtl="0">
                        <a:spcBef>
                          <a:spcPts val="0"/>
                        </a:spcBef>
                        <a:spcAft>
                          <a:spcPts val="0"/>
                        </a:spcAft>
                        <a:buClr>
                          <a:srgbClr val="757070"/>
                        </a:buClr>
                        <a:buSzPts val="700"/>
                        <a:buFont typeface="Courier New"/>
                        <a:buChar char="o"/>
                      </a:pPr>
                      <a:endParaRPr sz="900" dirty="0">
                        <a:solidFill>
                          <a:schemeClr val="accent2"/>
                        </a:solidFill>
                        <a:latin typeface=""/>
                      </a:endParaRPr>
                    </a:p>
                  </a:txBody>
                  <a:tcPr marL="97375" marR="0" marT="0" marB="0"/>
                </a:tc>
                <a:extLst>
                  <a:ext uri="{0D108BD9-81ED-4DB2-BD59-A6C34878D82A}">
                    <a16:rowId xmlns:a16="http://schemas.microsoft.com/office/drawing/2014/main" val="10004"/>
                  </a:ext>
                </a:extLst>
              </a:tr>
            </a:tbl>
          </a:graphicData>
        </a:graphic>
      </p:graphicFrame>
      <p:sp>
        <p:nvSpPr>
          <p:cNvPr id="345" name="Google Shape;345;p37"/>
          <p:cNvSpPr/>
          <p:nvPr/>
        </p:nvSpPr>
        <p:spPr>
          <a:xfrm>
            <a:off x="-5248439" y="2509073"/>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sp>
        <p:nvSpPr>
          <p:cNvPr id="346" name="Google Shape;346;p37"/>
          <p:cNvSpPr/>
          <p:nvPr/>
        </p:nvSpPr>
        <p:spPr>
          <a:xfrm>
            <a:off x="-5248439" y="2857590"/>
            <a:ext cx="30785700" cy="1641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954F72"/>
              </a:buClr>
              <a:buSzPts val="700"/>
              <a:buFont typeface="Arial"/>
              <a:buNone/>
            </a:pPr>
            <a:r>
              <a:rPr lang="es-CO" sz="7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[1]</a:t>
            </a:r>
            <a:r>
              <a:rPr lang="es-CO" sz="700" b="0" i="0" u="none" strike="noStrike" cap="none" dirty="0">
                <a:solidFill>
                  <a:srgbClr val="000000"/>
                </a:solidFill>
                <a:latin typeface="Arial"/>
                <a:ea typeface="Arial"/>
                <a:cs typeface="Arial"/>
                <a:sym typeface="Arial"/>
              </a:rPr>
              <a:t> </a:t>
            </a:r>
            <a:r>
              <a:rPr lang="es-CO" sz="7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https://omniawfm.com/blog/calculadora-erlang.php</a:t>
            </a:r>
            <a:r>
              <a:rPr lang="es-CO" sz="7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pic>
        <p:nvPicPr>
          <p:cNvPr id="347" name="Google Shape;347;p37"/>
          <p:cNvPicPr preferRelativeResize="0"/>
          <p:nvPr/>
        </p:nvPicPr>
        <p:blipFill rotWithShape="1">
          <a:blip r:embed="rId5">
            <a:alphaModFix/>
          </a:blip>
          <a:srcRect/>
          <a:stretch/>
        </p:blipFill>
        <p:spPr>
          <a:xfrm>
            <a:off x="10835175" y="967899"/>
            <a:ext cx="872066" cy="4995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54" name="Google Shape;354;p38"/>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55" name="Google Shape;355;p38"/>
          <p:cNvSpPr txBox="1"/>
          <p:nvPr/>
        </p:nvSpPr>
        <p:spPr>
          <a:xfrm>
            <a:off x="4318277" y="328250"/>
            <a:ext cx="46902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Montserrat"/>
                <a:ea typeface="Montserrat"/>
                <a:cs typeface="Montserrat"/>
                <a:sym typeface="Montserrat"/>
              </a:rPr>
              <a:t>DEFINICIONES EN CURSO</a:t>
            </a:r>
            <a:endParaRPr sz="900" dirty="0"/>
          </a:p>
        </p:txBody>
      </p:sp>
      <p:sp>
        <p:nvSpPr>
          <p:cNvPr id="356" name="Google Shape;356;p38"/>
          <p:cNvSpPr/>
          <p:nvPr/>
        </p:nvSpPr>
        <p:spPr>
          <a:xfrm>
            <a:off x="-5361853" y="2520771"/>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sp>
        <p:nvSpPr>
          <p:cNvPr id="357" name="Google Shape;357;p38"/>
          <p:cNvSpPr/>
          <p:nvPr/>
        </p:nvSpPr>
        <p:spPr>
          <a:xfrm>
            <a:off x="-5248439" y="2857590"/>
            <a:ext cx="30785700" cy="1641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954F72"/>
              </a:buClr>
              <a:buSzPts val="700"/>
              <a:buFont typeface="Arial"/>
              <a:buNone/>
            </a:pPr>
            <a:r>
              <a:rPr lang="es-CO" sz="7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[1]</a:t>
            </a:r>
            <a:r>
              <a:rPr lang="es-CO" sz="700" b="0" i="0" u="none" strike="noStrike" cap="none" dirty="0">
                <a:solidFill>
                  <a:srgbClr val="000000"/>
                </a:solidFill>
                <a:latin typeface="Arial"/>
                <a:ea typeface="Arial"/>
                <a:cs typeface="Arial"/>
                <a:sym typeface="Arial"/>
              </a:rPr>
              <a:t> </a:t>
            </a:r>
            <a:r>
              <a:rPr lang="es-CO" sz="7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https://omniawfm.com/blog/calculadora-erlang.php</a:t>
            </a:r>
            <a:r>
              <a:rPr lang="es-CO" sz="7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358" name="Google Shape;358;p38"/>
          <p:cNvSpPr txBox="1"/>
          <p:nvPr/>
        </p:nvSpPr>
        <p:spPr>
          <a:xfrm>
            <a:off x="893134" y="1231771"/>
            <a:ext cx="10377300" cy="486286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r>
              <a:rPr lang="es-CO" sz="2000" b="1" dirty="0">
                <a:solidFill>
                  <a:srgbClr val="757070"/>
                </a:solidFill>
                <a:latin typeface=""/>
                <a:ea typeface="Montserrat Light"/>
                <a:cs typeface="Montserrat Light"/>
                <a:sym typeface="Montserrat Light"/>
              </a:rPr>
              <a:t>Caracterización de casos y respuestas</a:t>
            </a:r>
            <a:endParaRPr sz="900" dirty="0">
              <a:latin typeface=""/>
            </a:endParaRPr>
          </a:p>
          <a:p>
            <a:pPr marL="609600" marR="25400" lvl="0" indent="0" algn="just" rtl="0">
              <a:spcBef>
                <a:spcPts val="0"/>
              </a:spcBef>
              <a:spcAft>
                <a:spcPts val="0"/>
              </a:spcAft>
              <a:buNone/>
            </a:pPr>
            <a:r>
              <a:rPr lang="es-CO" sz="2000" b="1" dirty="0">
                <a:solidFill>
                  <a:srgbClr val="757070"/>
                </a:solidFill>
                <a:latin typeface=""/>
                <a:ea typeface="Montserrat Light"/>
                <a:cs typeface="Montserrat Light"/>
                <a:sym typeface="Montserrat Light"/>
              </a:rPr>
              <a:t> </a:t>
            </a:r>
            <a:endParaRPr sz="900" dirty="0">
              <a:latin typeface=""/>
            </a:endParaRPr>
          </a:p>
          <a:p>
            <a:pPr marL="304800" marR="25400" lvl="1" algn="just" rtl="0">
              <a:spcBef>
                <a:spcPts val="0"/>
              </a:spcBef>
              <a:spcAft>
                <a:spcPts val="0"/>
              </a:spcAft>
              <a:buClr>
                <a:srgbClr val="70AD47"/>
              </a:buClr>
              <a:buSzPts val="2000"/>
            </a:pPr>
            <a:r>
              <a:rPr lang="es-CO" sz="2000" b="1" dirty="0">
                <a:solidFill>
                  <a:srgbClr val="70AD47"/>
                </a:solidFill>
                <a:latin typeface=""/>
                <a:ea typeface="Montserrat Light"/>
                <a:cs typeface="Montserrat Light"/>
                <a:sym typeface="Montserrat Light"/>
              </a:rPr>
              <a:t>* Tipificación de casos</a:t>
            </a:r>
            <a:r>
              <a:rPr lang="es-CO" sz="2000" b="1" i="0" u="none" strike="noStrike" cap="none" dirty="0">
                <a:solidFill>
                  <a:srgbClr val="70AD47"/>
                </a:solidFill>
                <a:latin typeface=""/>
                <a:ea typeface="Montserrat Light"/>
                <a:cs typeface="Montserrat Light"/>
                <a:sym typeface="Montserrat Light"/>
              </a:rPr>
              <a:t> </a:t>
            </a:r>
            <a:endParaRPr sz="900" dirty="0">
              <a:latin typeface=""/>
            </a:endParaRPr>
          </a:p>
          <a:p>
            <a:pPr marL="495300" marR="25400" lvl="1" indent="-63500" algn="just" rtl="0">
              <a:spcBef>
                <a:spcPts val="0"/>
              </a:spcBef>
              <a:spcAft>
                <a:spcPts val="0"/>
              </a:spcAft>
              <a:buClr>
                <a:srgbClr val="000000"/>
              </a:buClr>
              <a:buSzPts val="2000"/>
              <a:buFont typeface="Calibri"/>
              <a:buNone/>
            </a:pPr>
            <a:endParaRPr sz="2000" b="1" i="0" u="none" strike="noStrike" cap="none" dirty="0">
              <a:solidFill>
                <a:srgbClr val="757070"/>
              </a:solidFill>
              <a:latin typeface="Montserrat Light"/>
              <a:ea typeface="Montserrat Light"/>
              <a:cs typeface="Montserrat Light"/>
              <a:sym typeface="Montserrat Light"/>
            </a:endParaRPr>
          </a:p>
          <a:p>
            <a:pPr marL="495300" marR="25400" lvl="1" indent="-63500" algn="just" rtl="0">
              <a:spcBef>
                <a:spcPts val="0"/>
              </a:spcBef>
              <a:spcAft>
                <a:spcPts val="0"/>
              </a:spcAft>
              <a:buClr>
                <a:srgbClr val="000000"/>
              </a:buClr>
              <a:buSzPts val="2000"/>
              <a:buFont typeface="Calibri"/>
              <a:buNone/>
            </a:pPr>
            <a:endParaRPr sz="2000" b="1" i="0" u="none" strike="noStrike" cap="none" dirty="0">
              <a:solidFill>
                <a:srgbClr val="757070"/>
              </a:solidFill>
              <a:latin typeface="Montserrat Light"/>
              <a:ea typeface="Montserrat Light"/>
              <a:cs typeface="Montserrat Light"/>
              <a:sym typeface="Montserrat Light"/>
            </a:endParaRPr>
          </a:p>
          <a:p>
            <a:pPr marL="495300" marR="25400" lvl="1" indent="-63500" algn="just" rtl="0">
              <a:spcBef>
                <a:spcPts val="0"/>
              </a:spcBef>
              <a:spcAft>
                <a:spcPts val="0"/>
              </a:spcAft>
              <a:buClr>
                <a:srgbClr val="000000"/>
              </a:buClr>
              <a:buSzPts val="2000"/>
              <a:buFont typeface="Calibri"/>
              <a:buNone/>
            </a:pPr>
            <a:endParaRPr sz="2000" b="1" i="0" u="none" strike="noStrike" cap="none" dirty="0">
              <a:solidFill>
                <a:srgbClr val="757070"/>
              </a:solidFill>
              <a:latin typeface="Montserrat Light"/>
              <a:ea typeface="Montserrat Light"/>
              <a:cs typeface="Montserrat Light"/>
              <a:sym typeface="Montserrat Light"/>
            </a:endParaRPr>
          </a:p>
          <a:p>
            <a:pPr marL="304800" marR="25400" lvl="1" indent="0" algn="just" rtl="0">
              <a:spcBef>
                <a:spcPts val="0"/>
              </a:spcBef>
              <a:spcAft>
                <a:spcPts val="0"/>
              </a:spcAft>
              <a:buNone/>
            </a:pPr>
            <a:endParaRPr sz="2000" b="1" i="0" u="none" strike="noStrike" cap="none" dirty="0">
              <a:solidFill>
                <a:srgbClr val="757070"/>
              </a:solidFill>
              <a:latin typeface="Montserrat Light"/>
              <a:ea typeface="Montserrat Light"/>
              <a:cs typeface="Montserrat Light"/>
              <a:sym typeface="Montserrat Light"/>
            </a:endParaRPr>
          </a:p>
          <a:p>
            <a:pPr marL="495300" marR="25400" lvl="1" indent="-63500" algn="just" rtl="0">
              <a:spcBef>
                <a:spcPts val="0"/>
              </a:spcBef>
              <a:spcAft>
                <a:spcPts val="0"/>
              </a:spcAft>
              <a:buClr>
                <a:srgbClr val="000000"/>
              </a:buClr>
              <a:buSzPts val="2000"/>
              <a:buFont typeface="Calibri"/>
              <a:buNone/>
            </a:pPr>
            <a:endParaRPr sz="2000" b="1" i="0" u="none" strike="noStrike" cap="none" dirty="0">
              <a:solidFill>
                <a:srgbClr val="757070"/>
              </a:solidFill>
              <a:latin typeface="Montserrat Light"/>
              <a:ea typeface="Montserrat Light"/>
              <a:cs typeface="Montserrat Light"/>
              <a:sym typeface="Montserrat Light"/>
            </a:endParaRPr>
          </a:p>
          <a:p>
            <a:pPr marL="609600" marR="25400" lvl="1" indent="-177800" algn="just" rtl="0">
              <a:spcBef>
                <a:spcPts val="0"/>
              </a:spcBef>
              <a:spcAft>
                <a:spcPts val="0"/>
              </a:spcAft>
              <a:buClr>
                <a:srgbClr val="000000"/>
              </a:buClr>
              <a:buSzPts val="2000"/>
              <a:buFont typeface="Arial"/>
              <a:buNone/>
            </a:pPr>
            <a:endParaRPr sz="2000" b="1" i="0" u="none" strike="noStrike" cap="none" dirty="0">
              <a:solidFill>
                <a:srgbClr val="ED7D31"/>
              </a:solidFill>
              <a:latin typeface="Montserrat Light"/>
              <a:ea typeface="Montserrat Light"/>
              <a:cs typeface="Montserrat Light"/>
              <a:sym typeface="Montserrat Light"/>
            </a:endParaRPr>
          </a:p>
          <a:p>
            <a:pPr marL="609600" marR="25400" lvl="1" indent="-304800" algn="just" rtl="0">
              <a:spcBef>
                <a:spcPts val="0"/>
              </a:spcBef>
              <a:spcAft>
                <a:spcPts val="0"/>
              </a:spcAft>
              <a:buClr>
                <a:srgbClr val="ED7D31"/>
              </a:buClr>
              <a:buSzPts val="2000"/>
              <a:buFont typeface="Arial"/>
              <a:buChar char="•"/>
            </a:pPr>
            <a:r>
              <a:rPr lang="es-CO" sz="2000" b="1" i="0" u="none" strike="noStrike" cap="none" dirty="0">
                <a:solidFill>
                  <a:srgbClr val="ED7D31"/>
                </a:solidFill>
                <a:latin typeface=""/>
                <a:ea typeface="Montserrat Light"/>
                <a:cs typeface="Montserrat Light"/>
                <a:sym typeface="Montserrat Light"/>
              </a:rPr>
              <a:t>Articulación interinstitucional: compromiso de instituciones competentes, directorio de apoyo, seguimiento. </a:t>
            </a:r>
          </a:p>
          <a:p>
            <a:pPr marL="609600" marR="25400" lvl="1" indent="-304800" algn="just" rtl="0">
              <a:spcBef>
                <a:spcPts val="0"/>
              </a:spcBef>
              <a:spcAft>
                <a:spcPts val="0"/>
              </a:spcAft>
              <a:buClr>
                <a:srgbClr val="ED7D31"/>
              </a:buClr>
              <a:buSzPts val="2000"/>
              <a:buFont typeface="Arial"/>
              <a:buChar char="•"/>
            </a:pPr>
            <a:r>
              <a:rPr lang="es-CO" sz="2000" b="1" i="0" u="none" strike="noStrike" cap="none" dirty="0">
                <a:solidFill>
                  <a:srgbClr val="ED7D31"/>
                </a:solidFill>
                <a:latin typeface=""/>
                <a:ea typeface="Montserrat Light"/>
                <a:cs typeface="Montserrat Light"/>
                <a:sym typeface="Montserrat Light"/>
              </a:rPr>
              <a:t>Creación o revisión de protocolos de atención</a:t>
            </a:r>
            <a:r>
              <a:rPr lang="es-CO" sz="2000" b="1" dirty="0">
                <a:solidFill>
                  <a:srgbClr val="ED7D31"/>
                </a:solidFill>
                <a:latin typeface=""/>
                <a:ea typeface="Montserrat Light"/>
                <a:cs typeface="Montserrat Light"/>
                <a:sym typeface="Montserrat Light"/>
              </a:rPr>
              <a:t> incluido </a:t>
            </a:r>
            <a:r>
              <a:rPr lang="es-CO" sz="2000" b="1" i="0" u="none" strike="noStrike" cap="none" dirty="0">
                <a:solidFill>
                  <a:srgbClr val="ED7D31"/>
                </a:solidFill>
                <a:latin typeface=""/>
                <a:ea typeface="Montserrat Light"/>
                <a:cs typeface="Montserrat Light"/>
                <a:sym typeface="Montserrat Light"/>
              </a:rPr>
              <a:t>escalonamiento.</a:t>
            </a:r>
            <a:endParaRPr sz="900" dirty="0">
              <a:latin typeface=""/>
            </a:endParaRPr>
          </a:p>
          <a:p>
            <a:pPr marL="609600" marR="25400" lvl="1" indent="-304800" algn="just" rtl="0">
              <a:spcBef>
                <a:spcPts val="0"/>
              </a:spcBef>
              <a:spcAft>
                <a:spcPts val="0"/>
              </a:spcAft>
              <a:buClr>
                <a:srgbClr val="ED7D31"/>
              </a:buClr>
              <a:buSzPts val="2000"/>
              <a:buFont typeface="Arial"/>
              <a:buChar char="•"/>
            </a:pPr>
            <a:r>
              <a:rPr lang="es-CO" sz="2000" b="1" i="0" u="none" strike="noStrike" cap="none" dirty="0">
                <a:solidFill>
                  <a:srgbClr val="ED7D31"/>
                </a:solidFill>
                <a:latin typeface=""/>
                <a:ea typeface="Montserrat Light"/>
                <a:cs typeface="Montserrat Light"/>
                <a:sym typeface="Montserrat Light"/>
              </a:rPr>
              <a:t>Procedimiento para casos no tipificados.</a:t>
            </a:r>
            <a:endParaRPr sz="900" dirty="0">
              <a:latin typeface=""/>
            </a:endParaRPr>
          </a:p>
          <a:p>
            <a:pPr marL="609600" marR="25400" lvl="1" indent="-304800" algn="just" rtl="0">
              <a:spcBef>
                <a:spcPts val="0"/>
              </a:spcBef>
              <a:spcAft>
                <a:spcPts val="0"/>
              </a:spcAft>
              <a:buClr>
                <a:srgbClr val="ED7D31"/>
              </a:buClr>
              <a:buSzPts val="2000"/>
              <a:buFont typeface="Arial"/>
              <a:buChar char="•"/>
            </a:pPr>
            <a:r>
              <a:rPr lang="es-CO" sz="2000" b="1" i="0" u="none" strike="noStrike" cap="none" dirty="0">
                <a:solidFill>
                  <a:srgbClr val="ED7D31"/>
                </a:solidFill>
                <a:latin typeface=""/>
                <a:ea typeface="Montserrat Light"/>
                <a:cs typeface="Montserrat Light"/>
                <a:sym typeface="Montserrat Light"/>
              </a:rPr>
              <a:t>Protocolos de resolución de casos que impliquen a terceros operadores de la Unidad </a:t>
            </a:r>
            <a:r>
              <a:rPr lang="es-CO" sz="2000" b="1" i="0" u="none" strike="noStrike" cap="none" dirty="0">
                <a:solidFill>
                  <a:srgbClr val="548135"/>
                </a:solidFill>
                <a:latin typeface=""/>
                <a:ea typeface="Montserrat Light"/>
                <a:cs typeface="Montserrat Light"/>
                <a:sym typeface="Montserrat Light"/>
              </a:rPr>
              <a:t>(Atención 24*7)</a:t>
            </a:r>
            <a:endParaRPr sz="900" dirty="0">
              <a:latin typeface=""/>
            </a:endParaRPr>
          </a:p>
          <a:p>
            <a:pPr marL="304800" marR="25400" lvl="0" indent="0" algn="just" rtl="0">
              <a:spcBef>
                <a:spcPts val="0"/>
              </a:spcBef>
              <a:spcAft>
                <a:spcPts val="0"/>
              </a:spcAft>
              <a:buNone/>
            </a:pPr>
            <a:r>
              <a:rPr lang="es-CO" sz="1200" b="1" dirty="0">
                <a:solidFill>
                  <a:srgbClr val="757070"/>
                </a:solidFill>
                <a:latin typeface="Montserrat Light"/>
                <a:ea typeface="Montserrat Light"/>
                <a:cs typeface="Montserrat Light"/>
                <a:sym typeface="Montserrat Light"/>
              </a:rPr>
              <a:t> </a:t>
            </a:r>
            <a:endParaRPr sz="900" dirty="0"/>
          </a:p>
        </p:txBody>
      </p:sp>
      <p:grpSp>
        <p:nvGrpSpPr>
          <p:cNvPr id="359" name="Google Shape;359;p38"/>
          <p:cNvGrpSpPr/>
          <p:nvPr/>
        </p:nvGrpSpPr>
        <p:grpSpPr>
          <a:xfrm>
            <a:off x="2770914" y="2589448"/>
            <a:ext cx="6650171" cy="894355"/>
            <a:chOff x="14920" y="718306"/>
            <a:chExt cx="9974757" cy="1341465"/>
          </a:xfrm>
        </p:grpSpPr>
        <p:sp>
          <p:nvSpPr>
            <p:cNvPr id="360" name="Google Shape;360;p38"/>
            <p:cNvSpPr/>
            <p:nvPr/>
          </p:nvSpPr>
          <p:spPr>
            <a:xfrm>
              <a:off x="14920" y="721771"/>
              <a:ext cx="2229900" cy="1338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b="1" dirty="0">
                <a:solidFill>
                  <a:schemeClr val="tx1"/>
                </a:solidFill>
              </a:endParaRPr>
            </a:p>
          </p:txBody>
        </p:sp>
        <p:sp>
          <p:nvSpPr>
            <p:cNvPr id="361" name="Google Shape;361;p38"/>
            <p:cNvSpPr txBox="1"/>
            <p:nvPr/>
          </p:nvSpPr>
          <p:spPr>
            <a:xfrm>
              <a:off x="14920" y="721771"/>
              <a:ext cx="2229900" cy="133800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FFFFFF"/>
                </a:buClr>
                <a:buSzPts val="1300"/>
                <a:buFont typeface="Montserrat Light"/>
                <a:buNone/>
              </a:pPr>
              <a:r>
                <a:rPr lang="es-CO" sz="1300" b="1" dirty="0">
                  <a:solidFill>
                    <a:schemeClr val="tx1"/>
                  </a:solidFill>
                  <a:latin typeface=""/>
                  <a:ea typeface="Montserrat Light"/>
                  <a:cs typeface="Montserrat Light"/>
                  <a:sym typeface="Montserrat Light"/>
                </a:rPr>
                <a:t>Vehículos </a:t>
              </a:r>
              <a:endParaRPr lang="es-CO" sz="900" b="1" dirty="0">
                <a:solidFill>
                  <a:schemeClr val="tx1"/>
                </a:solidFill>
                <a:latin typeface=""/>
              </a:endParaRPr>
            </a:p>
          </p:txBody>
        </p:sp>
        <p:sp>
          <p:nvSpPr>
            <p:cNvPr id="362" name="Google Shape;362;p38"/>
            <p:cNvSpPr/>
            <p:nvPr/>
          </p:nvSpPr>
          <p:spPr>
            <a:xfrm>
              <a:off x="2339202" y="718306"/>
              <a:ext cx="2229900" cy="1338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b="1" dirty="0">
                <a:solidFill>
                  <a:schemeClr val="tx1"/>
                </a:solidFill>
              </a:endParaRPr>
            </a:p>
          </p:txBody>
        </p:sp>
        <p:sp>
          <p:nvSpPr>
            <p:cNvPr id="363" name="Google Shape;363;p38"/>
            <p:cNvSpPr txBox="1"/>
            <p:nvPr/>
          </p:nvSpPr>
          <p:spPr>
            <a:xfrm>
              <a:off x="2339202" y="718306"/>
              <a:ext cx="2229900" cy="133800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FFFFFF"/>
                </a:buClr>
                <a:buSzPts val="1300"/>
                <a:buFont typeface="Montserrat Light"/>
                <a:buNone/>
              </a:pPr>
              <a:r>
                <a:rPr lang="es-CO" sz="1300" b="1" dirty="0">
                  <a:solidFill>
                    <a:schemeClr val="tx1"/>
                  </a:solidFill>
                  <a:latin typeface=""/>
                  <a:sym typeface="Montserrat Light"/>
                </a:rPr>
                <a:t>Hombres de protección</a:t>
              </a:r>
              <a:endParaRPr sz="900" b="1" dirty="0">
                <a:solidFill>
                  <a:schemeClr val="tx1"/>
                </a:solidFill>
                <a:latin typeface=""/>
              </a:endParaRPr>
            </a:p>
          </p:txBody>
        </p:sp>
        <p:sp>
          <p:nvSpPr>
            <p:cNvPr id="364" name="Google Shape;364;p38"/>
            <p:cNvSpPr/>
            <p:nvPr/>
          </p:nvSpPr>
          <p:spPr>
            <a:xfrm>
              <a:off x="4920397" y="721771"/>
              <a:ext cx="2229900" cy="1338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b="1" dirty="0">
                <a:solidFill>
                  <a:schemeClr val="tx1"/>
                </a:solidFill>
              </a:endParaRPr>
            </a:p>
          </p:txBody>
        </p:sp>
        <p:sp>
          <p:nvSpPr>
            <p:cNvPr id="365" name="Google Shape;365;p38"/>
            <p:cNvSpPr txBox="1"/>
            <p:nvPr/>
          </p:nvSpPr>
          <p:spPr>
            <a:xfrm>
              <a:off x="4920398" y="721771"/>
              <a:ext cx="2229899" cy="133800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FFFFFF"/>
                </a:buClr>
                <a:buSzPts val="1300"/>
                <a:buFont typeface="Montserrat Light"/>
                <a:buNone/>
              </a:pPr>
              <a:r>
                <a:rPr lang="es-CO" sz="1300" b="1" dirty="0">
                  <a:solidFill>
                    <a:schemeClr val="tx1"/>
                  </a:solidFill>
                  <a:latin typeface=""/>
                  <a:ea typeface="Montserrat Light"/>
                  <a:cs typeface="Montserrat Light"/>
                  <a:sym typeface="Montserrat Light"/>
                </a:rPr>
                <a:t>Evaluación del Riesgo</a:t>
              </a:r>
              <a:endParaRPr sz="900" b="1" dirty="0">
                <a:solidFill>
                  <a:schemeClr val="tx1"/>
                </a:solidFill>
                <a:latin typeface=""/>
              </a:endParaRPr>
            </a:p>
          </p:txBody>
        </p:sp>
        <p:sp>
          <p:nvSpPr>
            <p:cNvPr id="372" name="Google Shape;372;p38"/>
            <p:cNvSpPr/>
            <p:nvPr/>
          </p:nvSpPr>
          <p:spPr>
            <a:xfrm>
              <a:off x="7427771" y="718306"/>
              <a:ext cx="2561906" cy="1338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r>
                <a:rPr lang="es-ES" b="1" dirty="0">
                  <a:solidFill>
                    <a:schemeClr val="tx1"/>
                  </a:solidFill>
                  <a:latin typeface=""/>
                </a:rPr>
                <a:t>Coordinación Interinstitucional</a:t>
              </a:r>
              <a:endParaRPr b="1" dirty="0">
                <a:solidFill>
                  <a:schemeClr val="tx1"/>
                </a:solidFill>
                <a:latin typeface=""/>
              </a:endParaRPr>
            </a:p>
          </p:txBody>
        </p:sp>
      </p:grpSp>
      <p:pic>
        <p:nvPicPr>
          <p:cNvPr id="374" name="Google Shape;374;p38"/>
          <p:cNvPicPr preferRelativeResize="0"/>
          <p:nvPr/>
        </p:nvPicPr>
        <p:blipFill rotWithShape="1">
          <a:blip r:embed="rId5">
            <a:alphaModFix/>
          </a:blip>
          <a:srcRect/>
          <a:stretch/>
        </p:blipFill>
        <p:spPr>
          <a:xfrm>
            <a:off x="10835175" y="967899"/>
            <a:ext cx="872066" cy="499533"/>
          </a:xfrm>
          <a:prstGeom prst="rect">
            <a:avLst/>
          </a:prstGeom>
          <a:noFill/>
          <a:ln>
            <a:noFill/>
          </a:ln>
        </p:spPr>
      </p:pic>
      <p:sp>
        <p:nvSpPr>
          <p:cNvPr id="2" name="Google Shape;372;p38">
            <a:extLst>
              <a:ext uri="{FF2B5EF4-FFF2-40B4-BE49-F238E27FC236}">
                <a16:creationId xmlns:a16="http://schemas.microsoft.com/office/drawing/2014/main" id="{75189537-E7B3-F742-1705-03596241E3D4}"/>
              </a:ext>
            </a:extLst>
          </p:cNvPr>
          <p:cNvSpPr/>
          <p:nvPr/>
        </p:nvSpPr>
        <p:spPr>
          <a:xfrm>
            <a:off x="9600303" y="1620983"/>
            <a:ext cx="1708023" cy="236892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just" rtl="0">
              <a:spcBef>
                <a:spcPts val="0"/>
              </a:spcBef>
              <a:spcAft>
                <a:spcPts val="0"/>
              </a:spcAft>
              <a:buNone/>
            </a:pPr>
            <a:r>
              <a:rPr lang="es-ES" b="1" dirty="0">
                <a:solidFill>
                  <a:srgbClr val="FF0000"/>
                </a:solidFill>
                <a:latin typeface=""/>
              </a:rPr>
              <a:t>Casos que no constituyen emergencia para la UNP pero que pueden ser recibidos (temas de salud, emergencias naturales, etc.)</a:t>
            </a:r>
            <a:endParaRPr b="1" dirty="0">
              <a:solidFill>
                <a:srgbClr val="FF0000"/>
              </a:solidFill>
              <a:latin typefac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9"/>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81" name="Google Shape;381;p39"/>
          <p:cNvSpPr txBox="1"/>
          <p:nvPr/>
        </p:nvSpPr>
        <p:spPr>
          <a:xfrm>
            <a:off x="1126842" y="176478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82" name="Google Shape;382;p39"/>
          <p:cNvSpPr txBox="1"/>
          <p:nvPr/>
        </p:nvSpPr>
        <p:spPr>
          <a:xfrm>
            <a:off x="4318277" y="328250"/>
            <a:ext cx="46902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DEFINICIONES EN CURSO</a:t>
            </a:r>
            <a:endParaRPr sz="900" dirty="0">
              <a:latin typeface=""/>
            </a:endParaRPr>
          </a:p>
        </p:txBody>
      </p:sp>
      <p:sp>
        <p:nvSpPr>
          <p:cNvPr id="383" name="Google Shape;383;p39"/>
          <p:cNvSpPr/>
          <p:nvPr/>
        </p:nvSpPr>
        <p:spPr>
          <a:xfrm>
            <a:off x="-5361853" y="2520771"/>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sp>
        <p:nvSpPr>
          <p:cNvPr id="384" name="Google Shape;384;p39"/>
          <p:cNvSpPr/>
          <p:nvPr/>
        </p:nvSpPr>
        <p:spPr>
          <a:xfrm>
            <a:off x="-5248439" y="2857590"/>
            <a:ext cx="30785700" cy="1641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954F72"/>
              </a:buClr>
              <a:buSzPts val="700"/>
              <a:buFont typeface="Arial"/>
              <a:buNone/>
            </a:pPr>
            <a:r>
              <a:rPr lang="es-CO" sz="7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[1]</a:t>
            </a:r>
            <a:r>
              <a:rPr lang="es-CO" sz="700" b="0" i="0" u="none" strike="noStrike" cap="none" dirty="0">
                <a:solidFill>
                  <a:srgbClr val="000000"/>
                </a:solidFill>
                <a:latin typeface="Arial"/>
                <a:ea typeface="Arial"/>
                <a:cs typeface="Arial"/>
                <a:sym typeface="Arial"/>
              </a:rPr>
              <a:t> </a:t>
            </a:r>
            <a:r>
              <a:rPr lang="es-CO" sz="7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https://omniawfm.com/blog/calculadora-erlang.php</a:t>
            </a:r>
            <a:r>
              <a:rPr lang="es-CO" sz="7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385" name="Google Shape;385;p39"/>
          <p:cNvSpPr txBox="1"/>
          <p:nvPr/>
        </p:nvSpPr>
        <p:spPr>
          <a:xfrm>
            <a:off x="893134" y="1231771"/>
            <a:ext cx="10377300" cy="4755138"/>
          </a:xfrm>
          <a:prstGeom prst="rect">
            <a:avLst/>
          </a:prstGeom>
          <a:noFill/>
          <a:ln>
            <a:noFill/>
          </a:ln>
        </p:spPr>
        <p:txBody>
          <a:bodyPr spcFirstLastPara="1" wrap="square" lIns="60950" tIns="30475" rIns="60950" bIns="30475" anchor="t" anchorCtr="0">
            <a:spAutoFit/>
          </a:bodyPr>
          <a:lstStyle/>
          <a:p>
            <a:pPr marL="304800" marR="25400" lvl="0" indent="0" algn="just" rtl="0">
              <a:spcBef>
                <a:spcPts val="0"/>
              </a:spcBef>
              <a:spcAft>
                <a:spcPts val="0"/>
              </a:spcAft>
              <a:buNone/>
            </a:pPr>
            <a:r>
              <a:rPr lang="es-CO" sz="1600" b="1" dirty="0">
                <a:solidFill>
                  <a:srgbClr val="757070"/>
                </a:solidFill>
                <a:latin typeface=""/>
                <a:ea typeface="Montserrat Light"/>
                <a:cs typeface="Montserrat Light"/>
                <a:sym typeface="Montserrat Light"/>
              </a:rPr>
              <a:t> </a:t>
            </a:r>
            <a:endParaRPr sz="900" dirty="0">
              <a:latin typeface=""/>
            </a:endParaRPr>
          </a:p>
          <a:p>
            <a:pPr marL="0" marR="25400" lvl="0" indent="0" algn="just" rtl="0">
              <a:spcBef>
                <a:spcPts val="0"/>
              </a:spcBef>
              <a:spcAft>
                <a:spcPts val="0"/>
              </a:spcAft>
              <a:buNone/>
            </a:pPr>
            <a:r>
              <a:rPr lang="es-CO" sz="1700" b="1" dirty="0">
                <a:solidFill>
                  <a:srgbClr val="757070"/>
                </a:solidFill>
                <a:latin typeface=""/>
                <a:ea typeface="Montserrat Light"/>
                <a:cs typeface="Montserrat Light"/>
                <a:sym typeface="Montserrat Light"/>
              </a:rPr>
              <a:t>Otras herramientas de gestión</a:t>
            </a:r>
            <a:endParaRPr sz="900" dirty="0">
              <a:latin typeface=""/>
            </a:endParaRPr>
          </a:p>
          <a:p>
            <a:pPr marL="609600" marR="25400" lvl="0" indent="0" algn="just" rtl="0">
              <a:spcBef>
                <a:spcPts val="0"/>
              </a:spcBef>
              <a:spcAft>
                <a:spcPts val="0"/>
              </a:spcAft>
              <a:buNone/>
            </a:pPr>
            <a:r>
              <a:rPr lang="es-CO" sz="1600" b="1" dirty="0">
                <a:solidFill>
                  <a:srgbClr val="757070"/>
                </a:solidFill>
                <a:latin typeface=""/>
                <a:ea typeface="Montserrat Light"/>
                <a:cs typeface="Montserrat Light"/>
                <a:sym typeface="Montserrat Light"/>
              </a:rPr>
              <a:t> </a:t>
            </a:r>
            <a:endParaRPr sz="1600" b="1" dirty="0">
              <a:solidFill>
                <a:srgbClr val="ED7D31"/>
              </a:solidFill>
              <a:latin typeface=""/>
              <a:ea typeface="Montserrat Light"/>
              <a:cs typeface="Montserrat Light"/>
              <a:sym typeface="Montserrat Light"/>
            </a:endParaRPr>
          </a:p>
          <a:p>
            <a:pPr marL="914400" marR="25400" lvl="2" indent="-304800" algn="just" rtl="0">
              <a:spcBef>
                <a:spcPts val="0"/>
              </a:spcBef>
              <a:spcAft>
                <a:spcPts val="0"/>
              </a:spcAft>
              <a:buClr>
                <a:srgbClr val="ED7D31"/>
              </a:buClr>
              <a:buSzPts val="1600"/>
              <a:buFont typeface="Calibri"/>
              <a:buAutoNum type="arabicPeriod"/>
            </a:pPr>
            <a:r>
              <a:rPr lang="es-CO" sz="1600" b="1" i="0" u="none" strike="noStrike" cap="none" dirty="0">
                <a:solidFill>
                  <a:srgbClr val="ED7D31"/>
                </a:solidFill>
                <a:latin typeface=""/>
                <a:ea typeface="Montserrat Light"/>
                <a:cs typeface="Montserrat Light"/>
                <a:sym typeface="Montserrat Light"/>
              </a:rPr>
              <a:t>Asignación de número único – Comisión de Regulación de Comunicaciones: EN CURSO. </a:t>
            </a:r>
            <a:endParaRPr sz="900" dirty="0">
              <a:latin typeface=""/>
            </a:endParaRPr>
          </a:p>
          <a:p>
            <a:pPr marL="914400" marR="25400" lvl="2" indent="-203200" algn="just" rtl="0">
              <a:spcBef>
                <a:spcPts val="0"/>
              </a:spcBef>
              <a:spcAft>
                <a:spcPts val="0"/>
              </a:spcAft>
              <a:buClr>
                <a:srgbClr val="000000"/>
              </a:buClr>
              <a:buSzPts val="1600"/>
              <a:buFont typeface="Calibri"/>
              <a:buNone/>
            </a:pPr>
            <a:endParaRPr sz="1600" b="1" i="0" u="none" strike="noStrike" cap="none" dirty="0">
              <a:solidFill>
                <a:srgbClr val="757070"/>
              </a:solidFill>
              <a:latin typeface=""/>
              <a:ea typeface="Montserrat Light"/>
              <a:cs typeface="Montserrat Light"/>
              <a:sym typeface="Montserrat Light"/>
            </a:endParaRPr>
          </a:p>
          <a:p>
            <a:pPr marL="0" marR="0" lvl="0" indent="0" algn="ctr" rtl="0">
              <a:spcBef>
                <a:spcPts val="0"/>
              </a:spcBef>
              <a:spcAft>
                <a:spcPts val="0"/>
              </a:spcAft>
              <a:buNone/>
            </a:pPr>
            <a:br>
              <a:rPr lang="es-CO" sz="1600" b="1" dirty="0">
                <a:solidFill>
                  <a:srgbClr val="757070"/>
                </a:solidFill>
                <a:latin typeface=""/>
                <a:ea typeface="Montserrat Light"/>
                <a:cs typeface="Montserrat Light"/>
                <a:sym typeface="Montserrat Light"/>
              </a:rPr>
            </a:br>
            <a:r>
              <a:rPr lang="es-CO" sz="1600" b="1" dirty="0">
                <a:solidFill>
                  <a:srgbClr val="757070"/>
                </a:solidFill>
                <a:latin typeface=""/>
                <a:ea typeface="Montserrat Light"/>
                <a:cs typeface="Montserrat Light"/>
                <a:sym typeface="Montserrat Light"/>
              </a:rPr>
              <a:t>NUMERACIÓN DE SERVICIOS SEMIAUTOMÁTICOS Y ESPECIALES DE MARCACIÓN 1XY</a:t>
            </a:r>
            <a:endParaRPr sz="900" dirty="0">
              <a:latin typeface=""/>
            </a:endParaRPr>
          </a:p>
          <a:p>
            <a:pPr marL="0" marR="0" lvl="0" indent="0" algn="just" rtl="0">
              <a:spcBef>
                <a:spcPts val="0"/>
              </a:spcBef>
              <a:spcAft>
                <a:spcPts val="0"/>
              </a:spcAft>
              <a:buNone/>
            </a:pPr>
            <a:endParaRPr sz="1600" b="1" dirty="0">
              <a:solidFill>
                <a:srgbClr val="757070"/>
              </a:solidFill>
              <a:latin typeface=""/>
              <a:ea typeface="Montserrat Light"/>
              <a:cs typeface="Montserrat Light"/>
              <a:sym typeface="Montserrat Light"/>
            </a:endParaRPr>
          </a:p>
          <a:p>
            <a:pPr marL="0" marR="0" lvl="0" indent="0" algn="just" rtl="0">
              <a:spcBef>
                <a:spcPts val="0"/>
              </a:spcBef>
              <a:spcAft>
                <a:spcPts val="0"/>
              </a:spcAft>
              <a:buNone/>
            </a:pPr>
            <a:r>
              <a:rPr lang="es-CO" sz="1600" b="1" dirty="0">
                <a:solidFill>
                  <a:srgbClr val="757070"/>
                </a:solidFill>
                <a:latin typeface=""/>
                <a:ea typeface="Montserrat Light"/>
                <a:cs typeface="Montserrat Light"/>
                <a:sym typeface="Montserrat Light"/>
              </a:rPr>
              <a:t>La numeración para los servicios semiautomáticos y especiales de abonado es de estructura 1XY, donde "X" y "Y" pueden tomar como valor cualquier dígito entre 0 y 9. Esta numeración es de carácter nacional y de acceso universal, de manera que su acceso debe ser posible desde cualquier parte del territorio nacional, por consiguiente es obligación de todos los operadores adoptarla. Esta numeración no está destinada al uso comercial. Dentro de este esquema se diferencian las siguientes modalidades:</a:t>
            </a:r>
            <a:endParaRPr sz="900" dirty="0">
              <a:latin typeface=""/>
            </a:endParaRPr>
          </a:p>
          <a:p>
            <a:pPr marL="0" marR="0" lvl="0" indent="0" algn="just" rtl="0">
              <a:spcBef>
                <a:spcPts val="0"/>
              </a:spcBef>
              <a:spcAft>
                <a:spcPts val="0"/>
              </a:spcAft>
              <a:buNone/>
            </a:pPr>
            <a:endParaRPr sz="1600" b="1" dirty="0">
              <a:solidFill>
                <a:srgbClr val="757070"/>
              </a:solidFill>
              <a:latin typeface=""/>
              <a:ea typeface="Montserrat Light"/>
              <a:cs typeface="Montserrat Light"/>
              <a:sym typeface="Montserrat Light"/>
            </a:endParaRPr>
          </a:p>
          <a:p>
            <a:pPr marL="228600" marR="0" lvl="0" indent="-228600" algn="just" rtl="0">
              <a:spcBef>
                <a:spcPts val="0"/>
              </a:spcBef>
              <a:spcAft>
                <a:spcPts val="0"/>
              </a:spcAft>
              <a:buClr>
                <a:srgbClr val="757070"/>
              </a:buClr>
              <a:buSzPts val="1600"/>
              <a:buFont typeface="Montserrat Light"/>
              <a:buChar char="-"/>
            </a:pPr>
            <a:r>
              <a:rPr lang="es-CO" sz="1600" b="1" dirty="0">
                <a:solidFill>
                  <a:srgbClr val="757070"/>
                </a:solidFill>
                <a:latin typeface=""/>
                <a:ea typeface="Montserrat Light"/>
                <a:cs typeface="Montserrat Light"/>
                <a:sym typeface="Montserrat Light"/>
              </a:rPr>
              <a:t>La modalidad 1 caracteriza a los números cuyas llamadas no representan ningún costo para el abonado ni para la entidad prestadora del servicio y, por lo tanto, los costos deben ser asumidos por el PRST. Dentro de esta modalidad se encuentran los servicios de urgencias tales como Policía, Bomberos y Ambulancia.</a:t>
            </a:r>
            <a:endParaRPr sz="900" dirty="0">
              <a:latin typeface=""/>
            </a:endParaRPr>
          </a:p>
          <a:p>
            <a:pPr marL="0" marR="0" lvl="0" indent="0" algn="l" rtl="0">
              <a:spcBef>
                <a:spcPts val="0"/>
              </a:spcBef>
              <a:spcAft>
                <a:spcPts val="0"/>
              </a:spcAft>
              <a:buNone/>
            </a:pPr>
            <a:endParaRPr sz="1600" b="0" i="0" dirty="0">
              <a:solidFill>
                <a:srgbClr val="00000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92" name="Google Shape;392;p40"/>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93" name="Google Shape;393;p40"/>
          <p:cNvSpPr txBox="1"/>
          <p:nvPr/>
        </p:nvSpPr>
        <p:spPr>
          <a:xfrm>
            <a:off x="4318277" y="328250"/>
            <a:ext cx="46902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DEFINICIONES EN CURSO</a:t>
            </a:r>
            <a:endParaRPr sz="900" dirty="0">
              <a:latin typeface=""/>
            </a:endParaRPr>
          </a:p>
        </p:txBody>
      </p:sp>
      <p:sp>
        <p:nvSpPr>
          <p:cNvPr id="394" name="Google Shape;394;p40"/>
          <p:cNvSpPr/>
          <p:nvPr/>
        </p:nvSpPr>
        <p:spPr>
          <a:xfrm>
            <a:off x="-5361853" y="2520771"/>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grpSp>
        <p:nvGrpSpPr>
          <p:cNvPr id="395" name="Google Shape;395;p40"/>
          <p:cNvGrpSpPr/>
          <p:nvPr/>
        </p:nvGrpSpPr>
        <p:grpSpPr>
          <a:xfrm>
            <a:off x="708141" y="854835"/>
            <a:ext cx="10490525" cy="5416292"/>
            <a:chOff x="0" y="3968"/>
            <a:chExt cx="15735000" cy="8124032"/>
          </a:xfrm>
        </p:grpSpPr>
        <p:cxnSp>
          <p:nvCxnSpPr>
            <p:cNvPr id="396" name="Google Shape;396;p40"/>
            <p:cNvCxnSpPr/>
            <p:nvPr/>
          </p:nvCxnSpPr>
          <p:spPr>
            <a:xfrm>
              <a:off x="0" y="3968"/>
              <a:ext cx="157350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397" name="Google Shape;397;p40"/>
            <p:cNvSpPr/>
            <p:nvPr/>
          </p:nvSpPr>
          <p:spPr>
            <a:xfrm>
              <a:off x="0" y="3968"/>
              <a:ext cx="2325900" cy="8120100"/>
            </a:xfrm>
            <a:prstGeom prst="rect">
              <a:avLst/>
            </a:prstGeom>
            <a:noFill/>
            <a:ln w="9525" cap="flat" cmpd="sng">
              <a:solidFill>
                <a:srgbClr val="C00000"/>
              </a:solidFill>
              <a:prstDash val="solid"/>
              <a:round/>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398" name="Google Shape;398;p40"/>
            <p:cNvSpPr txBox="1"/>
            <p:nvPr/>
          </p:nvSpPr>
          <p:spPr>
            <a:xfrm>
              <a:off x="0" y="3968"/>
              <a:ext cx="2325900" cy="8120100"/>
            </a:xfrm>
            <a:prstGeom prst="rect">
              <a:avLst/>
            </a:prstGeom>
            <a:noFill/>
            <a:ln>
              <a:noFill/>
            </a:ln>
          </p:spPr>
          <p:txBody>
            <a:bodyPr spcFirstLastPara="1" wrap="square" lIns="71125" tIns="71125" rIns="71125" bIns="71125" anchor="t" anchorCtr="0">
              <a:noAutofit/>
            </a:bodyPr>
            <a:lstStyle/>
            <a:p>
              <a:pPr marL="0" marR="0" lvl="0" indent="0" algn="l" rtl="0">
                <a:lnSpc>
                  <a:spcPct val="90000"/>
                </a:lnSpc>
                <a:spcBef>
                  <a:spcPts val="0"/>
                </a:spcBef>
                <a:spcAft>
                  <a:spcPts val="0"/>
                </a:spcAft>
                <a:buClr>
                  <a:srgbClr val="757070"/>
                </a:buClr>
                <a:buSzPts val="1900"/>
                <a:buFont typeface="Montserrat Light"/>
                <a:buNone/>
              </a:pPr>
              <a:r>
                <a:rPr lang="es-CO" sz="1900" b="1" dirty="0">
                  <a:solidFill>
                    <a:srgbClr val="757070"/>
                  </a:solidFill>
                  <a:latin typeface=""/>
                  <a:ea typeface="Montserrat Light"/>
                  <a:cs typeface="Montserrat Light"/>
                  <a:sym typeface="Montserrat Light"/>
                </a:rPr>
                <a:t>Requisitos</a:t>
              </a:r>
              <a:endParaRPr sz="1900" dirty="0">
                <a:solidFill>
                  <a:srgbClr val="000000"/>
                </a:solidFill>
                <a:latin typeface=""/>
                <a:ea typeface="Calibri"/>
                <a:cs typeface="Calibri"/>
                <a:sym typeface="Calibri"/>
              </a:endParaRPr>
            </a:p>
          </p:txBody>
        </p:sp>
        <p:sp>
          <p:nvSpPr>
            <p:cNvPr id="399" name="Google Shape;399;p40"/>
            <p:cNvSpPr/>
            <p:nvPr/>
          </p:nvSpPr>
          <p:spPr>
            <a:xfrm>
              <a:off x="2500671" y="58783"/>
              <a:ext cx="129636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00" name="Google Shape;400;p40"/>
            <p:cNvSpPr txBox="1"/>
            <p:nvPr/>
          </p:nvSpPr>
          <p:spPr>
            <a:xfrm>
              <a:off x="2500671" y="58783"/>
              <a:ext cx="12963600" cy="1096200"/>
            </a:xfrm>
            <a:prstGeom prst="rect">
              <a:avLst/>
            </a:prstGeom>
            <a:noFill/>
            <a:ln>
              <a:noFill/>
            </a:ln>
          </p:spPr>
          <p:txBody>
            <a:bodyPr spcFirstLastPara="1" wrap="square" lIns="60950" tIns="60950" rIns="60950" bIns="60950" anchor="t" anchorCtr="0">
              <a:noAutofit/>
            </a:bodyPr>
            <a:lstStyle/>
            <a:p>
              <a:pPr marL="0" marR="0" lvl="0" indent="0" algn="just" rtl="0">
                <a:lnSpc>
                  <a:spcPct val="90000"/>
                </a:lnSpc>
                <a:spcBef>
                  <a:spcPts val="0"/>
                </a:spcBef>
                <a:spcAft>
                  <a:spcPts val="0"/>
                </a:spcAft>
                <a:buClr>
                  <a:srgbClr val="757070"/>
                </a:buClr>
                <a:buSzPts val="1600"/>
                <a:buFont typeface="Montserrat Light"/>
                <a:buNone/>
              </a:pPr>
              <a:r>
                <a:rPr lang="es-CO" sz="1600" b="1" dirty="0">
                  <a:solidFill>
                    <a:srgbClr val="757070"/>
                  </a:solidFill>
                  <a:latin typeface=""/>
                  <a:ea typeface="Montserrat Light"/>
                  <a:cs typeface="Montserrat Light"/>
                  <a:sym typeface="Montserrat Light"/>
                </a:rPr>
                <a:t>Número solicitado y modalidad a la que solicita que pertenezca, con la correspondiente justificación.</a:t>
              </a:r>
              <a:endParaRPr sz="900" dirty="0">
                <a:latin typeface=""/>
              </a:endParaRPr>
            </a:p>
          </p:txBody>
        </p:sp>
        <p:cxnSp>
          <p:nvCxnSpPr>
            <p:cNvPr id="401" name="Google Shape;401;p40"/>
            <p:cNvCxnSpPr/>
            <p:nvPr/>
          </p:nvCxnSpPr>
          <p:spPr>
            <a:xfrm>
              <a:off x="2325912" y="1155070"/>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02" name="Google Shape;402;p40"/>
            <p:cNvSpPr/>
            <p:nvPr/>
          </p:nvSpPr>
          <p:spPr>
            <a:xfrm>
              <a:off x="2540961" y="1209885"/>
              <a:ext cx="112542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03" name="Google Shape;403;p40"/>
            <p:cNvSpPr txBox="1"/>
            <p:nvPr/>
          </p:nvSpPr>
          <p:spPr>
            <a:xfrm>
              <a:off x="2540961" y="1209885"/>
              <a:ext cx="11254200" cy="10962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757070"/>
                </a:buClr>
                <a:buSzPts val="1600"/>
                <a:buFont typeface="Montserrat Light"/>
                <a:buNone/>
              </a:pPr>
              <a:r>
                <a:rPr lang="es-CO" sz="1600" b="1" dirty="0">
                  <a:solidFill>
                    <a:srgbClr val="757070"/>
                  </a:solidFill>
                  <a:latin typeface=""/>
                  <a:ea typeface="Montserrat Light"/>
                  <a:cs typeface="Montserrat Light"/>
                  <a:sym typeface="Montserrat Light"/>
                </a:rPr>
                <a:t>Tipo de cobertura asociada al número.</a:t>
              </a:r>
              <a:r>
                <a:rPr lang="es-CO" sz="1600" b="1" dirty="0">
                  <a:solidFill>
                    <a:srgbClr val="757070"/>
                  </a:solidFill>
                  <a:latin typeface="Montserrat Light"/>
                  <a:ea typeface="Montserrat Light"/>
                  <a:cs typeface="Montserrat Light"/>
                  <a:sym typeface="Montserrat Light"/>
                </a:rPr>
                <a:t> </a:t>
              </a:r>
              <a:endParaRPr sz="900" dirty="0"/>
            </a:p>
          </p:txBody>
        </p:sp>
        <p:cxnSp>
          <p:nvCxnSpPr>
            <p:cNvPr id="404" name="Google Shape;404;p40"/>
            <p:cNvCxnSpPr/>
            <p:nvPr/>
          </p:nvCxnSpPr>
          <p:spPr>
            <a:xfrm>
              <a:off x="2325912" y="2127270"/>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05" name="Google Shape;405;p40"/>
            <p:cNvSpPr/>
            <p:nvPr/>
          </p:nvSpPr>
          <p:spPr>
            <a:xfrm>
              <a:off x="2469834" y="2162230"/>
              <a:ext cx="126111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06" name="Google Shape;406;p40"/>
            <p:cNvSpPr txBox="1"/>
            <p:nvPr/>
          </p:nvSpPr>
          <p:spPr>
            <a:xfrm>
              <a:off x="2469834" y="2162230"/>
              <a:ext cx="12611100" cy="1096200"/>
            </a:xfrm>
            <a:prstGeom prst="rect">
              <a:avLst/>
            </a:prstGeom>
            <a:noFill/>
            <a:ln>
              <a:noFill/>
            </a:ln>
          </p:spPr>
          <p:txBody>
            <a:bodyPr spcFirstLastPara="1" wrap="square" lIns="55875" tIns="55875" rIns="55875" bIns="55875" anchor="t" anchorCtr="0">
              <a:noAutofit/>
            </a:bodyPr>
            <a:lstStyle/>
            <a:p>
              <a:pPr marL="0" marR="0" lvl="0" indent="0" algn="just" rtl="0">
                <a:lnSpc>
                  <a:spcPct val="90000"/>
                </a:lnSpc>
                <a:spcBef>
                  <a:spcPts val="0"/>
                </a:spcBef>
                <a:spcAft>
                  <a:spcPts val="0"/>
                </a:spcAft>
                <a:buClr>
                  <a:srgbClr val="757070"/>
                </a:buClr>
                <a:buSzPts val="1500"/>
                <a:buFont typeface="Montserrat Light"/>
                <a:buNone/>
              </a:pPr>
              <a:r>
                <a:rPr lang="es-CO" sz="1500" b="1" dirty="0">
                  <a:solidFill>
                    <a:srgbClr val="757070"/>
                  </a:solidFill>
                  <a:latin typeface=""/>
                  <a:ea typeface="Montserrat Light"/>
                  <a:cs typeface="Montserrat Light"/>
                  <a:sym typeface="Montserrat Light"/>
                </a:rPr>
                <a:t>Información sobre el enrutamiento que los proveedores de redes y servicios de telecomunicaciones (PRST) deben programar en sus redes, discriminada por región geográfica, especificando los departamentos o municipios que cubrirá con cada uno de los números de teléfono que aporte.</a:t>
              </a:r>
              <a:endParaRPr sz="900" dirty="0">
                <a:latin typeface=""/>
              </a:endParaRPr>
            </a:p>
          </p:txBody>
        </p:sp>
        <p:cxnSp>
          <p:nvCxnSpPr>
            <p:cNvPr id="407" name="Google Shape;407;p40"/>
            <p:cNvCxnSpPr/>
            <p:nvPr/>
          </p:nvCxnSpPr>
          <p:spPr>
            <a:xfrm>
              <a:off x="2325912" y="3457275"/>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08" name="Google Shape;408;p40"/>
            <p:cNvSpPr/>
            <p:nvPr/>
          </p:nvSpPr>
          <p:spPr>
            <a:xfrm>
              <a:off x="2460156" y="3571716"/>
              <a:ext cx="128643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09" name="Google Shape;409;p40"/>
            <p:cNvSpPr txBox="1"/>
            <p:nvPr/>
          </p:nvSpPr>
          <p:spPr>
            <a:xfrm>
              <a:off x="2460156" y="3571716"/>
              <a:ext cx="12864300" cy="10962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757070"/>
                </a:buClr>
                <a:buSzPts val="1600"/>
                <a:buFont typeface="Montserrat Light"/>
                <a:buNone/>
              </a:pPr>
              <a:r>
                <a:rPr lang="es-CO" sz="1600" b="1" dirty="0">
                  <a:solidFill>
                    <a:srgbClr val="757070"/>
                  </a:solidFill>
                  <a:latin typeface=""/>
                  <a:ea typeface="Montserrat Light"/>
                  <a:cs typeface="Montserrat Light"/>
                  <a:sym typeface="Montserrat Light"/>
                </a:rPr>
                <a:t>Detalle del servicio a prestar, incluyendo el tipo de información o servicio que se va a entregar a los usuarios.</a:t>
              </a:r>
              <a:endParaRPr sz="900" dirty="0">
                <a:latin typeface=""/>
              </a:endParaRPr>
            </a:p>
          </p:txBody>
        </p:sp>
        <p:cxnSp>
          <p:nvCxnSpPr>
            <p:cNvPr id="410" name="Google Shape;410;p40"/>
            <p:cNvCxnSpPr/>
            <p:nvPr/>
          </p:nvCxnSpPr>
          <p:spPr>
            <a:xfrm>
              <a:off x="2325912" y="4489109"/>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11" name="Google Shape;411;p40"/>
            <p:cNvSpPr/>
            <p:nvPr/>
          </p:nvSpPr>
          <p:spPr>
            <a:xfrm>
              <a:off x="2393418" y="4507584"/>
              <a:ext cx="131928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12" name="Google Shape;412;p40"/>
            <p:cNvSpPr txBox="1"/>
            <p:nvPr/>
          </p:nvSpPr>
          <p:spPr>
            <a:xfrm>
              <a:off x="2393418" y="4507584"/>
              <a:ext cx="13192800" cy="109620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757070"/>
                </a:buClr>
                <a:buSzPts val="1600"/>
                <a:buFont typeface="Montserrat Light"/>
                <a:buNone/>
              </a:pPr>
              <a:r>
                <a:rPr lang="es-CO" sz="1600" b="1" dirty="0">
                  <a:solidFill>
                    <a:srgbClr val="757070"/>
                  </a:solidFill>
                  <a:latin typeface=""/>
                  <a:ea typeface="Montserrat Light"/>
                  <a:cs typeface="Montserrat Light"/>
                  <a:sym typeface="Montserrat Light"/>
                </a:rPr>
                <a:t>Justificación y propósito del servicio que se pretende prestar con el número 1XY solicitado.</a:t>
              </a:r>
              <a:endParaRPr sz="900" dirty="0">
                <a:latin typeface=""/>
              </a:endParaRPr>
            </a:p>
          </p:txBody>
        </p:sp>
        <p:cxnSp>
          <p:nvCxnSpPr>
            <p:cNvPr id="413" name="Google Shape;413;p40"/>
            <p:cNvCxnSpPr/>
            <p:nvPr/>
          </p:nvCxnSpPr>
          <p:spPr>
            <a:xfrm>
              <a:off x="2325912" y="5242649"/>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14" name="Google Shape;414;p40"/>
            <p:cNvSpPr/>
            <p:nvPr/>
          </p:nvSpPr>
          <p:spPr>
            <a:xfrm>
              <a:off x="2466571" y="5345532"/>
              <a:ext cx="128853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15" name="Google Shape;415;p40"/>
            <p:cNvSpPr txBox="1"/>
            <p:nvPr/>
          </p:nvSpPr>
          <p:spPr>
            <a:xfrm>
              <a:off x="2466571" y="5345532"/>
              <a:ext cx="12885300" cy="1096200"/>
            </a:xfrm>
            <a:prstGeom prst="rect">
              <a:avLst/>
            </a:prstGeom>
            <a:noFill/>
            <a:ln>
              <a:noFill/>
            </a:ln>
          </p:spPr>
          <p:txBody>
            <a:bodyPr spcFirstLastPara="1" wrap="square" lIns="60950" tIns="60950" rIns="60950" bIns="60950" anchor="t" anchorCtr="0">
              <a:noAutofit/>
            </a:bodyPr>
            <a:lstStyle/>
            <a:p>
              <a:pPr marL="0" marR="0" lvl="0" indent="0" algn="just" rtl="0">
                <a:lnSpc>
                  <a:spcPct val="90000"/>
                </a:lnSpc>
                <a:spcBef>
                  <a:spcPts val="0"/>
                </a:spcBef>
                <a:spcAft>
                  <a:spcPts val="0"/>
                </a:spcAft>
                <a:buClr>
                  <a:srgbClr val="C55A11"/>
                </a:buClr>
                <a:buSzPts val="1600"/>
                <a:buFont typeface="Montserrat Light"/>
                <a:buNone/>
              </a:pPr>
              <a:r>
                <a:rPr lang="es-CO" sz="1600" b="1" dirty="0">
                  <a:solidFill>
                    <a:srgbClr val="C55A11"/>
                  </a:solidFill>
                  <a:latin typeface=""/>
                  <a:ea typeface="Montserrat Light"/>
                  <a:cs typeface="Montserrat Light"/>
                  <a:sym typeface="Montserrat Light"/>
                </a:rPr>
                <a:t>Protocolos de atención a los usuarios, que incluyan horarios de atención, proyección de la cantidad de usuarios a atender, así como los manuales de procedimiento o instructivos de trabajo que orienten la atención de la línea por parte de los profesionales responsables.</a:t>
              </a:r>
              <a:endParaRPr sz="900" dirty="0">
                <a:latin typeface=""/>
              </a:endParaRPr>
            </a:p>
          </p:txBody>
        </p:sp>
        <p:cxnSp>
          <p:nvCxnSpPr>
            <p:cNvPr id="416" name="Google Shape;416;p40"/>
            <p:cNvCxnSpPr/>
            <p:nvPr/>
          </p:nvCxnSpPr>
          <p:spPr>
            <a:xfrm>
              <a:off x="2325912" y="7049727"/>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417" name="Google Shape;417;p40"/>
            <p:cNvSpPr/>
            <p:nvPr/>
          </p:nvSpPr>
          <p:spPr>
            <a:xfrm>
              <a:off x="2540961" y="7031712"/>
              <a:ext cx="12827100" cy="1096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18" name="Google Shape;418;p40"/>
            <p:cNvSpPr txBox="1"/>
            <p:nvPr/>
          </p:nvSpPr>
          <p:spPr>
            <a:xfrm>
              <a:off x="2540961" y="7031712"/>
              <a:ext cx="12827100" cy="1096200"/>
            </a:xfrm>
            <a:prstGeom prst="rect">
              <a:avLst/>
            </a:prstGeom>
            <a:noFill/>
            <a:ln>
              <a:noFill/>
            </a:ln>
          </p:spPr>
          <p:txBody>
            <a:bodyPr spcFirstLastPara="1" wrap="square" lIns="55875" tIns="55875" rIns="55875" bIns="55875" anchor="t" anchorCtr="0">
              <a:noAutofit/>
            </a:bodyPr>
            <a:lstStyle/>
            <a:p>
              <a:pPr marL="0" marR="0" lvl="0" indent="0" algn="just" rtl="0">
                <a:lnSpc>
                  <a:spcPct val="90000"/>
                </a:lnSpc>
                <a:spcBef>
                  <a:spcPts val="0"/>
                </a:spcBef>
                <a:spcAft>
                  <a:spcPts val="0"/>
                </a:spcAft>
                <a:buClr>
                  <a:srgbClr val="C55A11"/>
                </a:buClr>
                <a:buSzPts val="1500"/>
                <a:buFont typeface="Montserrat Light"/>
                <a:buNone/>
              </a:pPr>
              <a:r>
                <a:rPr lang="es-CO" sz="1500" b="1" dirty="0">
                  <a:solidFill>
                    <a:srgbClr val="C55A11"/>
                  </a:solidFill>
                  <a:latin typeface=""/>
                  <a:ea typeface="Montserrat Light"/>
                  <a:cs typeface="Montserrat Light"/>
                  <a:sym typeface="Montserrat Light"/>
                </a:rPr>
                <a:t>Información sobre la solución tecnológica a </a:t>
              </a:r>
              <a:r>
                <a:rPr lang="es-CO" sz="1600" b="1" dirty="0">
                  <a:solidFill>
                    <a:srgbClr val="C55A11"/>
                  </a:solidFill>
                  <a:latin typeface=""/>
                  <a:ea typeface="Montserrat Light"/>
                  <a:cs typeface="Montserrat Light"/>
                  <a:sym typeface="Montserrat Light"/>
                </a:rPr>
                <a:t>través</a:t>
              </a:r>
              <a:r>
                <a:rPr lang="es-CO" sz="1500" b="1" dirty="0">
                  <a:solidFill>
                    <a:srgbClr val="C55A11"/>
                  </a:solidFill>
                  <a:latin typeface=""/>
                  <a:ea typeface="Montserrat Light"/>
                  <a:cs typeface="Montserrat Light"/>
                  <a:sym typeface="Montserrat Light"/>
                </a:rPr>
                <a:t> de la cual garantizarán la correcta prestación del servicio, acorde con la demanda de usuarios informada.</a:t>
              </a:r>
              <a:endParaRPr sz="900" dirty="0">
                <a:latin typeface=""/>
              </a:endParaRPr>
            </a:p>
          </p:txBody>
        </p:sp>
        <p:cxnSp>
          <p:nvCxnSpPr>
            <p:cNvPr id="419" name="Google Shape;419;p40"/>
            <p:cNvCxnSpPr/>
            <p:nvPr/>
          </p:nvCxnSpPr>
          <p:spPr>
            <a:xfrm>
              <a:off x="2325912" y="8128000"/>
              <a:ext cx="114693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1"/>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426" name="Google Shape;426;p41"/>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427" name="Google Shape;427;p41"/>
          <p:cNvSpPr txBox="1"/>
          <p:nvPr/>
        </p:nvSpPr>
        <p:spPr>
          <a:xfrm>
            <a:off x="4318277" y="328250"/>
            <a:ext cx="46902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DEFINICIONES EN CURSO</a:t>
            </a:r>
            <a:endParaRPr sz="900" dirty="0">
              <a:latin typeface=""/>
            </a:endParaRPr>
          </a:p>
        </p:txBody>
      </p:sp>
      <p:sp>
        <p:nvSpPr>
          <p:cNvPr id="428" name="Google Shape;428;p41"/>
          <p:cNvSpPr/>
          <p:nvPr/>
        </p:nvSpPr>
        <p:spPr>
          <a:xfrm>
            <a:off x="-5361853" y="2520771"/>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sp>
        <p:nvSpPr>
          <p:cNvPr id="429" name="Google Shape;429;p41"/>
          <p:cNvSpPr/>
          <p:nvPr/>
        </p:nvSpPr>
        <p:spPr>
          <a:xfrm>
            <a:off x="-5248439" y="2857590"/>
            <a:ext cx="30785700" cy="1641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954F72"/>
              </a:buClr>
              <a:buSzPts val="700"/>
              <a:buFont typeface="Arial"/>
              <a:buNone/>
            </a:pPr>
            <a:r>
              <a:rPr lang="es-CO" sz="7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[1]</a:t>
            </a:r>
            <a:r>
              <a:rPr lang="es-CO" sz="700" b="0" i="0" u="none" strike="noStrike" cap="none" dirty="0">
                <a:solidFill>
                  <a:srgbClr val="000000"/>
                </a:solidFill>
                <a:latin typeface="Arial"/>
                <a:ea typeface="Arial"/>
                <a:cs typeface="Arial"/>
                <a:sym typeface="Arial"/>
              </a:rPr>
              <a:t> </a:t>
            </a:r>
            <a:r>
              <a:rPr lang="es-CO" sz="7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https://omniawfm.com/blog/calculadora-erlang.php</a:t>
            </a:r>
            <a:r>
              <a:rPr lang="es-CO" sz="7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
        <p:nvSpPr>
          <p:cNvPr id="430" name="Google Shape;430;p41"/>
          <p:cNvSpPr txBox="1"/>
          <p:nvPr/>
        </p:nvSpPr>
        <p:spPr>
          <a:xfrm>
            <a:off x="893134" y="1311283"/>
            <a:ext cx="10377300" cy="5232191"/>
          </a:xfrm>
          <a:prstGeom prst="rect">
            <a:avLst/>
          </a:prstGeom>
          <a:noFill/>
          <a:ln w="9525" cap="flat" cmpd="sng">
            <a:solidFill>
              <a:srgbClr val="C00000"/>
            </a:solidFill>
            <a:prstDash val="solid"/>
            <a:round/>
            <a:headEnd type="none" w="sm" len="sm"/>
            <a:tailEnd type="none" w="sm" len="sm"/>
          </a:ln>
        </p:spPr>
        <p:txBody>
          <a:bodyPr spcFirstLastPara="1" wrap="square" lIns="60950" tIns="30475" rIns="60950" bIns="30475" anchor="t" anchorCtr="0">
            <a:spAutoFit/>
          </a:bodyPr>
          <a:lstStyle/>
          <a:p>
            <a:pPr marL="304800" marR="25400" lvl="0" indent="0" algn="just" rtl="0">
              <a:spcBef>
                <a:spcPts val="0"/>
              </a:spcBef>
              <a:spcAft>
                <a:spcPts val="0"/>
              </a:spcAft>
              <a:buNone/>
            </a:pPr>
            <a:r>
              <a:rPr lang="es-CO" sz="1600" b="1" dirty="0">
                <a:solidFill>
                  <a:srgbClr val="757070"/>
                </a:solidFill>
                <a:latin typeface=""/>
                <a:ea typeface="Montserrat Light"/>
                <a:cs typeface="Montserrat Light"/>
                <a:sym typeface="Montserrat Light"/>
              </a:rPr>
              <a:t> </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Protocolos para protección de datos personales.</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Creación y desarrollo de mecanismos de validación de identidad.</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Definición de mecanismos de monitoreo del servicio: acompañamiento, pantalla remota, grabación de audio de llamadas.</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Tipo de supervisión.</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Elaboración de informes periódicos: contenido y destino. </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Ejercicios de retroalimentación.</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Reporte de llamadas pérdidas.</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FF0000"/>
                </a:solidFill>
                <a:latin typeface=""/>
                <a:ea typeface="Montserrat Light"/>
                <a:cs typeface="Montserrat Light"/>
                <a:sym typeface="Montserrat Light"/>
              </a:rPr>
              <a:t>Convenios u otro tipo de acuerdos con otras entidades para derivar llamadas, por razones de competencia. </a:t>
            </a:r>
            <a:endParaRPr sz="900" dirty="0">
              <a:solidFill>
                <a:srgbClr val="FF0000"/>
              </a:solidFill>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Participación o intervención de las GURP.</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Métricas de monitoreo y evaluación: satisfacción del beneficiario, resolución en la primera llamada, nivel de servicio/tiempo de llamada, calidad del contacto. </a:t>
            </a:r>
            <a:endParaRPr sz="900" dirty="0">
              <a:latin typeface=""/>
            </a:endParaRPr>
          </a:p>
          <a:p>
            <a:pPr marL="914400" marR="25400" lvl="2" indent="-304800" algn="just" rtl="0">
              <a:spcBef>
                <a:spcPts val="0"/>
              </a:spcBef>
              <a:spcAft>
                <a:spcPts val="0"/>
              </a:spcAft>
              <a:buClr>
                <a:srgbClr val="757070"/>
              </a:buClr>
              <a:buSzPts val="2000"/>
              <a:buFont typeface="Calibri"/>
              <a:buAutoNum type="arabicPeriod"/>
            </a:pPr>
            <a:r>
              <a:rPr lang="es-CO" sz="2000" b="1" i="0" u="none" strike="noStrike" cap="none" dirty="0">
                <a:solidFill>
                  <a:srgbClr val="757070"/>
                </a:solidFill>
                <a:latin typeface=""/>
                <a:ea typeface="Montserrat Light"/>
                <a:cs typeface="Montserrat Light"/>
                <a:sym typeface="Montserrat Light"/>
              </a:rPr>
              <a:t>Ciberseguridad.</a:t>
            </a:r>
          </a:p>
          <a:p>
            <a:pPr marL="914400" marR="25400" lvl="2" indent="-304800" algn="just" rtl="0">
              <a:spcBef>
                <a:spcPts val="0"/>
              </a:spcBef>
              <a:spcAft>
                <a:spcPts val="0"/>
              </a:spcAft>
              <a:buClr>
                <a:srgbClr val="757070"/>
              </a:buClr>
              <a:buSzPts val="2000"/>
              <a:buFont typeface="Calibri"/>
              <a:buAutoNum type="arabicPeriod"/>
            </a:pPr>
            <a:r>
              <a:rPr lang="es-CO" sz="2000" b="1" dirty="0">
                <a:solidFill>
                  <a:srgbClr val="757070"/>
                </a:solidFill>
                <a:latin typeface=""/>
                <a:ea typeface="Times New Roman"/>
                <a:cs typeface="Times New Roman"/>
                <a:sym typeface="Montserrat Light"/>
              </a:rPr>
              <a:t>Estudio de costos de la iniciativa</a:t>
            </a:r>
            <a:endParaRPr sz="2000" b="0" i="0" u="none" strike="noStrike" cap="none" dirty="0">
              <a:solidFill>
                <a:srgbClr val="000000"/>
              </a:solidFill>
              <a:latin typeface=""/>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2"/>
          <p:cNvSpPr txBox="1"/>
          <p:nvPr/>
        </p:nvSpPr>
        <p:spPr>
          <a:xfrm>
            <a:off x="2319867" y="2810933"/>
            <a:ext cx="7552200" cy="4773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700" b="1" dirty="0">
                <a:solidFill>
                  <a:srgbClr val="C00000"/>
                </a:solidFill>
                <a:latin typeface=""/>
                <a:ea typeface="Montserrat"/>
                <a:cs typeface="Montserrat"/>
                <a:sym typeface="Montserrat"/>
              </a:rPr>
              <a:t>RECOMENDACIONES OBTENIDAS</a:t>
            </a:r>
            <a:endParaRPr sz="900" dirty="0">
              <a:latin typefac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3"/>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444" name="Google Shape;444;p43"/>
          <p:cNvSpPr txBox="1"/>
          <p:nvPr/>
        </p:nvSpPr>
        <p:spPr>
          <a:xfrm>
            <a:off x="3617119" y="812712"/>
            <a:ext cx="5409300" cy="3849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ASPECTOS A FORTALECER</a:t>
            </a:r>
            <a:endParaRPr sz="900" dirty="0">
              <a:latin typeface=""/>
            </a:endParaRPr>
          </a:p>
        </p:txBody>
      </p:sp>
      <p:sp>
        <p:nvSpPr>
          <p:cNvPr id="445" name="Google Shape;445;p43"/>
          <p:cNvSpPr/>
          <p:nvPr/>
        </p:nvSpPr>
        <p:spPr>
          <a:xfrm>
            <a:off x="-5361853" y="2520771"/>
            <a:ext cx="30785700" cy="4308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000000"/>
              </a:buClr>
              <a:buSzPts val="1200"/>
              <a:buFont typeface="Arial"/>
              <a:buNone/>
            </a:pPr>
            <a:br>
              <a:rPr lang="es-CO" sz="1200" b="0" i="0" u="none" strike="noStrike" cap="none" dirty="0">
                <a:solidFill>
                  <a:srgbClr val="000000"/>
                </a:solidFill>
                <a:latin typeface="Arial"/>
                <a:ea typeface="Arial"/>
                <a:cs typeface="Arial"/>
                <a:sym typeface="Arial"/>
              </a:rPr>
            </a:br>
            <a:endParaRPr sz="1200" b="0" i="0" u="none" strike="noStrike" cap="none" dirty="0">
              <a:solidFill>
                <a:srgbClr val="000000"/>
              </a:solidFill>
              <a:latin typeface="Arial"/>
              <a:ea typeface="Arial"/>
              <a:cs typeface="Arial"/>
              <a:sym typeface="Arial"/>
            </a:endParaRPr>
          </a:p>
        </p:txBody>
      </p:sp>
      <p:sp>
        <p:nvSpPr>
          <p:cNvPr id="446" name="Google Shape;446;p43"/>
          <p:cNvSpPr/>
          <p:nvPr/>
        </p:nvSpPr>
        <p:spPr>
          <a:xfrm>
            <a:off x="-5248439" y="2857590"/>
            <a:ext cx="30785700" cy="164100"/>
          </a:xfrm>
          <a:prstGeom prst="rect">
            <a:avLst/>
          </a:prstGeom>
          <a:noFill/>
          <a:ln>
            <a:noFill/>
          </a:ln>
        </p:spPr>
        <p:txBody>
          <a:bodyPr spcFirstLastPara="1" wrap="square" lIns="60950" tIns="30475" rIns="60950" bIns="30475" anchor="ctr" anchorCtr="0">
            <a:noAutofit/>
          </a:bodyPr>
          <a:lstStyle/>
          <a:p>
            <a:pPr marL="0" marR="0" lvl="0" indent="0" algn="l" rtl="0">
              <a:lnSpc>
                <a:spcPct val="100000"/>
              </a:lnSpc>
              <a:spcBef>
                <a:spcPts val="0"/>
              </a:spcBef>
              <a:spcAft>
                <a:spcPts val="0"/>
              </a:spcAft>
              <a:buClr>
                <a:srgbClr val="954F72"/>
              </a:buClr>
              <a:buSzPts val="700"/>
              <a:buFont typeface="Arial"/>
              <a:buNone/>
            </a:pPr>
            <a:r>
              <a:rPr lang="es-CO" sz="700" b="0" i="0" u="sng" strike="noStrike" cap="none" baseline="30000"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[1]</a:t>
            </a:r>
            <a:r>
              <a:rPr lang="es-CO" sz="700" b="0" i="0" u="none" strike="noStrike" cap="none" dirty="0">
                <a:solidFill>
                  <a:srgbClr val="000000"/>
                </a:solidFill>
                <a:latin typeface="Arial"/>
                <a:ea typeface="Arial"/>
                <a:cs typeface="Arial"/>
                <a:sym typeface="Arial"/>
              </a:rPr>
              <a:t> </a:t>
            </a:r>
            <a:r>
              <a:rPr lang="es-CO" sz="7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https://omniawfm.com/blog/calculadora-erlang.php</a:t>
            </a:r>
            <a:r>
              <a:rPr lang="es-CO" sz="7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grpSp>
        <p:nvGrpSpPr>
          <p:cNvPr id="447" name="Google Shape;447;p43"/>
          <p:cNvGrpSpPr/>
          <p:nvPr/>
        </p:nvGrpSpPr>
        <p:grpSpPr>
          <a:xfrm>
            <a:off x="1902952" y="2385690"/>
            <a:ext cx="8128406" cy="3331382"/>
            <a:chOff x="0" y="1175503"/>
            <a:chExt cx="12192000" cy="4996823"/>
          </a:xfrm>
        </p:grpSpPr>
        <p:sp>
          <p:nvSpPr>
            <p:cNvPr id="448" name="Google Shape;448;p43"/>
            <p:cNvSpPr/>
            <p:nvPr/>
          </p:nvSpPr>
          <p:spPr>
            <a:xfrm>
              <a:off x="0" y="1219326"/>
              <a:ext cx="3810000" cy="2286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49" name="Google Shape;449;p43"/>
            <p:cNvSpPr txBox="1"/>
            <p:nvPr/>
          </p:nvSpPr>
          <p:spPr>
            <a:xfrm>
              <a:off x="0" y="1219326"/>
              <a:ext cx="3810000" cy="2286000"/>
            </a:xfrm>
            <a:prstGeom prst="rect">
              <a:avLst/>
            </a:prstGeom>
            <a:noFill/>
            <a:ln>
              <a:noFill/>
            </a:ln>
          </p:spPr>
          <p:txBody>
            <a:bodyPr spcFirstLastPara="1" wrap="square" lIns="71125" tIns="71125" rIns="71125" bIns="71125" anchor="ctr" anchorCtr="0">
              <a:noAutofit/>
            </a:bodyPr>
            <a:lstStyle/>
            <a:p>
              <a:pPr marL="0" marR="0" lvl="0" indent="0" algn="ctr" rtl="0">
                <a:lnSpc>
                  <a:spcPct val="90000"/>
                </a:lnSpc>
                <a:spcBef>
                  <a:spcPts val="0"/>
                </a:spcBef>
                <a:spcAft>
                  <a:spcPts val="0"/>
                </a:spcAft>
                <a:buClr>
                  <a:srgbClr val="FFFFFF"/>
                </a:buClr>
                <a:buSzPts val="1900"/>
                <a:buFont typeface="Montserrat Light"/>
                <a:buNone/>
              </a:pPr>
              <a:r>
                <a:rPr lang="es-CO" sz="2000" b="1" dirty="0">
                  <a:solidFill>
                    <a:srgbClr val="888888"/>
                  </a:solidFill>
                  <a:latin typeface=""/>
                  <a:ea typeface="Montserrat Light"/>
                  <a:cs typeface="Montserrat Light"/>
                  <a:sym typeface="Montserrat Light"/>
                </a:rPr>
                <a:t>Pedagogía</a:t>
              </a:r>
              <a:endParaRPr sz="2000" dirty="0">
                <a:solidFill>
                  <a:srgbClr val="888888"/>
                </a:solidFill>
                <a:latin typeface=""/>
              </a:endParaRPr>
            </a:p>
            <a:p>
              <a:pPr marL="0" marR="0" lvl="0" indent="0" algn="ctr" rtl="0">
                <a:lnSpc>
                  <a:spcPct val="90000"/>
                </a:lnSpc>
                <a:spcBef>
                  <a:spcPts val="700"/>
                </a:spcBef>
                <a:spcAft>
                  <a:spcPts val="0"/>
                </a:spcAft>
                <a:buClr>
                  <a:srgbClr val="FFFFFF"/>
                </a:buClr>
                <a:buSzPts val="1100"/>
                <a:buFont typeface="Montserrat Light"/>
                <a:buNone/>
              </a:pPr>
              <a:r>
                <a:rPr lang="es-CO" sz="1100" b="1" dirty="0">
                  <a:solidFill>
                    <a:srgbClr val="888888"/>
                  </a:solidFill>
                  <a:latin typeface=""/>
                  <a:ea typeface="Montserrat Light"/>
                  <a:cs typeface="Montserrat Light"/>
                  <a:sym typeface="Montserrat Light"/>
                </a:rPr>
                <a:t>(Servidores públicos y contratistas, personas de protección, beneficiarios, ciudadanía, entidades públicas)</a:t>
              </a:r>
              <a:endParaRPr sz="1100" dirty="0">
                <a:solidFill>
                  <a:srgbClr val="888888"/>
                </a:solidFill>
                <a:latin typeface=""/>
                <a:ea typeface="Calibri"/>
                <a:cs typeface="Calibri"/>
                <a:sym typeface="Calibri"/>
              </a:endParaRPr>
            </a:p>
          </p:txBody>
        </p:sp>
        <p:sp>
          <p:nvSpPr>
            <p:cNvPr id="450" name="Google Shape;450;p43"/>
            <p:cNvSpPr/>
            <p:nvPr/>
          </p:nvSpPr>
          <p:spPr>
            <a:xfrm>
              <a:off x="4064927" y="1175503"/>
              <a:ext cx="3810000" cy="2286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51" name="Google Shape;451;p43"/>
            <p:cNvSpPr txBox="1"/>
            <p:nvPr/>
          </p:nvSpPr>
          <p:spPr>
            <a:xfrm>
              <a:off x="4064927" y="1175503"/>
              <a:ext cx="3810000" cy="2286000"/>
            </a:xfrm>
            <a:prstGeom prst="rect">
              <a:avLst/>
            </a:prstGeom>
            <a:noFill/>
            <a:ln>
              <a:noFill/>
            </a:ln>
          </p:spPr>
          <p:txBody>
            <a:bodyPr spcFirstLastPara="1" wrap="square" lIns="71125" tIns="71125" rIns="71125" bIns="71125" anchor="ctr" anchorCtr="0">
              <a:noAutofit/>
            </a:bodyPr>
            <a:lstStyle/>
            <a:p>
              <a:pPr marL="0" marR="0" lvl="0" indent="0" algn="ctr" rtl="0">
                <a:lnSpc>
                  <a:spcPct val="90000"/>
                </a:lnSpc>
                <a:spcBef>
                  <a:spcPts val="0"/>
                </a:spcBef>
                <a:spcAft>
                  <a:spcPts val="0"/>
                </a:spcAft>
                <a:buClr>
                  <a:srgbClr val="FFFFFF"/>
                </a:buClr>
                <a:buSzPts val="1900"/>
                <a:buFont typeface="Montserrat Light"/>
                <a:buNone/>
              </a:pPr>
              <a:r>
                <a:rPr lang="es-CO" sz="2000" b="1" dirty="0">
                  <a:solidFill>
                    <a:srgbClr val="888888"/>
                  </a:solidFill>
                  <a:latin typeface=""/>
                  <a:ea typeface="Montserrat Light"/>
                  <a:cs typeface="Montserrat Light"/>
                  <a:sym typeface="Montserrat Light"/>
                </a:rPr>
                <a:t>Cumplimiento contractual</a:t>
              </a:r>
              <a:endParaRPr sz="2000" dirty="0">
                <a:solidFill>
                  <a:srgbClr val="888888"/>
                </a:solidFill>
                <a:latin typeface=""/>
              </a:endParaRPr>
            </a:p>
          </p:txBody>
        </p:sp>
        <p:sp>
          <p:nvSpPr>
            <p:cNvPr id="452" name="Google Shape;452;p43"/>
            <p:cNvSpPr/>
            <p:nvPr/>
          </p:nvSpPr>
          <p:spPr>
            <a:xfrm>
              <a:off x="8382000" y="1219326"/>
              <a:ext cx="3810000" cy="2286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53" name="Google Shape;453;p43"/>
            <p:cNvSpPr txBox="1"/>
            <p:nvPr/>
          </p:nvSpPr>
          <p:spPr>
            <a:xfrm>
              <a:off x="8382000" y="1219326"/>
              <a:ext cx="3810000" cy="2286000"/>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rgbClr val="FFFFFF"/>
                </a:buClr>
                <a:buSzPts val="2100"/>
                <a:buFont typeface="Montserrat Light"/>
                <a:buNone/>
              </a:pPr>
              <a:r>
                <a:rPr lang="es-CO" sz="2100" b="1" dirty="0">
                  <a:solidFill>
                    <a:srgbClr val="888888"/>
                  </a:solidFill>
                  <a:latin typeface=""/>
                  <a:ea typeface="Montserrat Light"/>
                  <a:cs typeface="Montserrat Light"/>
                  <a:sym typeface="Montserrat Light"/>
                </a:rPr>
                <a:t>Deficiencias estructurales</a:t>
              </a:r>
              <a:endParaRPr sz="900" dirty="0">
                <a:solidFill>
                  <a:srgbClr val="888888"/>
                </a:solidFill>
                <a:latin typeface=""/>
              </a:endParaRPr>
            </a:p>
            <a:p>
              <a:pPr marL="0" marR="0" lvl="0" indent="0" algn="ctr" rtl="0">
                <a:lnSpc>
                  <a:spcPct val="90000"/>
                </a:lnSpc>
                <a:spcBef>
                  <a:spcPts val="700"/>
                </a:spcBef>
                <a:spcAft>
                  <a:spcPts val="0"/>
                </a:spcAft>
                <a:buClr>
                  <a:srgbClr val="FFFFFF"/>
                </a:buClr>
                <a:buSzPts val="2100"/>
                <a:buFont typeface="Montserrat Light"/>
                <a:buNone/>
              </a:pPr>
              <a:r>
                <a:rPr lang="es-CO" sz="2100" b="1" dirty="0">
                  <a:solidFill>
                    <a:srgbClr val="888888"/>
                  </a:solidFill>
                  <a:latin typeface=""/>
                  <a:ea typeface="Montserrat Light"/>
                  <a:cs typeface="Montserrat Light"/>
                  <a:sym typeface="Montserrat Light"/>
                </a:rPr>
                <a:t>(Conflicto armado)</a:t>
              </a:r>
              <a:endParaRPr sz="900" dirty="0">
                <a:solidFill>
                  <a:srgbClr val="888888"/>
                </a:solidFill>
                <a:latin typeface=""/>
              </a:endParaRPr>
            </a:p>
          </p:txBody>
        </p:sp>
        <p:sp>
          <p:nvSpPr>
            <p:cNvPr id="454" name="Google Shape;454;p43"/>
            <p:cNvSpPr/>
            <p:nvPr/>
          </p:nvSpPr>
          <p:spPr>
            <a:xfrm>
              <a:off x="755980" y="3857773"/>
              <a:ext cx="3810000" cy="2286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55" name="Google Shape;455;p43"/>
            <p:cNvSpPr txBox="1"/>
            <p:nvPr/>
          </p:nvSpPr>
          <p:spPr>
            <a:xfrm>
              <a:off x="755980" y="3857773"/>
              <a:ext cx="3810000" cy="2286000"/>
            </a:xfrm>
            <a:prstGeom prst="rect">
              <a:avLst/>
            </a:prstGeom>
            <a:noFill/>
            <a:ln>
              <a:noFill/>
            </a:ln>
          </p:spPr>
          <p:txBody>
            <a:bodyPr spcFirstLastPara="1" wrap="square" lIns="165100" tIns="165100" rIns="165100" bIns="165100" anchor="ctr" anchorCtr="0">
              <a:noAutofit/>
            </a:bodyPr>
            <a:lstStyle/>
            <a:p>
              <a:pPr marL="0" marR="0" lvl="0" indent="0" algn="ctr" rtl="0">
                <a:lnSpc>
                  <a:spcPct val="90000"/>
                </a:lnSpc>
                <a:spcBef>
                  <a:spcPts val="0"/>
                </a:spcBef>
                <a:spcAft>
                  <a:spcPts val="0"/>
                </a:spcAft>
                <a:buClr>
                  <a:srgbClr val="FFFFFF"/>
                </a:buClr>
                <a:buSzPts val="2100"/>
                <a:buFont typeface="Montserrat Light"/>
                <a:buNone/>
              </a:pPr>
              <a:r>
                <a:rPr lang="es-CO" sz="2100" b="1" dirty="0">
                  <a:solidFill>
                    <a:srgbClr val="888888"/>
                  </a:solidFill>
                  <a:latin typeface=""/>
                  <a:ea typeface="Montserrat Light"/>
                  <a:cs typeface="Montserrat Light"/>
                  <a:sym typeface="Montserrat Light"/>
                </a:rPr>
                <a:t>Atención ordinaria</a:t>
              </a:r>
              <a:endParaRPr sz="900" dirty="0">
                <a:solidFill>
                  <a:srgbClr val="888888"/>
                </a:solidFill>
                <a:latin typeface=""/>
              </a:endParaRPr>
            </a:p>
          </p:txBody>
        </p:sp>
        <p:sp>
          <p:nvSpPr>
            <p:cNvPr id="456" name="Google Shape;456;p43"/>
            <p:cNvSpPr/>
            <p:nvPr/>
          </p:nvSpPr>
          <p:spPr>
            <a:xfrm>
              <a:off x="4961382" y="3886326"/>
              <a:ext cx="6460200" cy="2286000"/>
            </a:xfrm>
            <a:prstGeom prst="rect">
              <a:avLst/>
            </a:pr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457" name="Google Shape;457;p43"/>
            <p:cNvSpPr txBox="1"/>
            <p:nvPr/>
          </p:nvSpPr>
          <p:spPr>
            <a:xfrm>
              <a:off x="4961382" y="3886326"/>
              <a:ext cx="6460200" cy="2286000"/>
            </a:xfrm>
            <a:prstGeom prst="rect">
              <a:avLst/>
            </a:prstGeom>
            <a:noFill/>
            <a:ln>
              <a:noFill/>
            </a:ln>
          </p:spPr>
          <p:txBody>
            <a:bodyPr spcFirstLastPara="1" wrap="square" lIns="165100" tIns="165100" rIns="165100" bIns="165100" anchor="ctr" anchorCtr="0">
              <a:noAutofit/>
            </a:bodyPr>
            <a:lstStyle/>
            <a:p>
              <a:pPr marL="0" marR="0" lvl="0" indent="0" algn="ctr" rtl="0">
                <a:lnSpc>
                  <a:spcPct val="90000"/>
                </a:lnSpc>
                <a:spcBef>
                  <a:spcPts val="0"/>
                </a:spcBef>
                <a:spcAft>
                  <a:spcPts val="0"/>
                </a:spcAft>
                <a:buClr>
                  <a:srgbClr val="FFFFFF"/>
                </a:buClr>
                <a:buSzPts val="2100"/>
                <a:buFont typeface="Montserrat Light"/>
                <a:buNone/>
              </a:pPr>
              <a:r>
                <a:rPr lang="es-CO" sz="2100" b="1" dirty="0">
                  <a:solidFill>
                    <a:srgbClr val="888888"/>
                  </a:solidFill>
                  <a:latin typeface=""/>
                  <a:ea typeface="Montserrat Light"/>
                  <a:cs typeface="Montserrat Light"/>
                  <a:sym typeface="Montserrat Light"/>
                </a:rPr>
                <a:t>Eficacia de la coordinación y articulación</a:t>
              </a:r>
              <a:endParaRPr sz="900" dirty="0">
                <a:solidFill>
                  <a:srgbClr val="888888"/>
                </a:solidFill>
                <a:latin typeface=""/>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264" name="Google Shape;264;p29"/>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265" name="Google Shape;265;p29"/>
          <p:cNvSpPr txBox="1"/>
          <p:nvPr/>
        </p:nvSpPr>
        <p:spPr>
          <a:xfrm>
            <a:off x="4318277" y="328250"/>
            <a:ext cx="31149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Montserrat"/>
                <a:ea typeface="Montserrat"/>
                <a:cs typeface="Montserrat"/>
                <a:sym typeface="Montserrat"/>
              </a:rPr>
              <a:t>LÍNEA DE BASE</a:t>
            </a:r>
            <a:endParaRPr sz="900" dirty="0"/>
          </a:p>
          <a:p>
            <a:pPr marL="0" marR="0" lvl="0" indent="0" algn="ctr" rtl="0">
              <a:spcBef>
                <a:spcPts val="0"/>
              </a:spcBef>
              <a:spcAft>
                <a:spcPts val="0"/>
              </a:spcAft>
              <a:buNone/>
            </a:pPr>
            <a:r>
              <a:rPr lang="es-CO" sz="2100" b="1" dirty="0">
                <a:solidFill>
                  <a:srgbClr val="C00000"/>
                </a:solidFill>
                <a:latin typeface="Montserrat"/>
                <a:ea typeface="Montserrat"/>
                <a:cs typeface="Montserrat"/>
                <a:sym typeface="Montserrat"/>
              </a:rPr>
              <a:t>(En depuración)</a:t>
            </a:r>
            <a:endParaRPr sz="900" dirty="0"/>
          </a:p>
        </p:txBody>
      </p:sp>
      <p:sp>
        <p:nvSpPr>
          <p:cNvPr id="266" name="Google Shape;266;p29"/>
          <p:cNvSpPr txBox="1"/>
          <p:nvPr/>
        </p:nvSpPr>
        <p:spPr>
          <a:xfrm>
            <a:off x="9338441" y="5709054"/>
            <a:ext cx="10030200" cy="800400"/>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800" b="1" dirty="0">
                <a:solidFill>
                  <a:srgbClr val="C00000"/>
                </a:solidFill>
                <a:latin typeface=""/>
                <a:ea typeface="Montserrat Light"/>
                <a:cs typeface="Montserrat Light"/>
                <a:sym typeface="Montserrat Light"/>
              </a:rPr>
              <a:t>Fuentes: </a:t>
            </a:r>
            <a:endParaRPr sz="900" dirty="0">
              <a:latin typeface=""/>
            </a:endParaRPr>
          </a:p>
          <a:p>
            <a:pPr marL="0" marR="0" lvl="0" indent="0" algn="l" rtl="0">
              <a:spcBef>
                <a:spcPts val="0"/>
              </a:spcBef>
              <a:spcAft>
                <a:spcPts val="0"/>
              </a:spcAft>
              <a:buNone/>
            </a:pPr>
            <a:endParaRPr sz="800" b="1" dirty="0">
              <a:solidFill>
                <a:srgbClr val="C00000"/>
              </a:solidFill>
              <a:latin typeface=""/>
              <a:ea typeface="Montserrat Light"/>
              <a:cs typeface="Montserrat Light"/>
              <a:sym typeface="Montserrat Light"/>
            </a:endParaRPr>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
                <a:ea typeface="Montserrat Light"/>
                <a:cs typeface="Montserrat Light"/>
                <a:sym typeface="Montserrat Light"/>
              </a:rPr>
              <a:t>Subdirección de Protección</a:t>
            </a:r>
            <a:endParaRPr sz="900" dirty="0">
              <a:latin typeface=""/>
            </a:endParaRPr>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
                <a:ea typeface="Montserrat Light"/>
                <a:cs typeface="Montserrat Light"/>
                <a:sym typeface="Montserrat Light"/>
              </a:rPr>
              <a:t>Subdirección Especializada:</a:t>
            </a:r>
            <a:endParaRPr sz="900" dirty="0">
              <a:latin typeface=""/>
            </a:endParaRPr>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
                <a:ea typeface="Montserrat Light"/>
                <a:cs typeface="Montserrat Light"/>
                <a:sym typeface="Montserrat Light"/>
              </a:rPr>
              <a:t>Encuesta de Percepción Ciudadana</a:t>
            </a:r>
            <a:endParaRPr sz="900" dirty="0">
              <a:latin typeface=""/>
            </a:endParaRPr>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
                <a:ea typeface="Montserrat Light"/>
                <a:cs typeface="Montserrat Light"/>
                <a:sym typeface="Montserrat Light"/>
              </a:rPr>
              <a:t>Grupo de Atención al Ciudadano</a:t>
            </a:r>
            <a:endParaRPr sz="900" dirty="0">
              <a:latin typeface=""/>
            </a:endParaRPr>
          </a:p>
        </p:txBody>
      </p:sp>
      <p:sp>
        <p:nvSpPr>
          <p:cNvPr id="267" name="Google Shape;267;p29"/>
          <p:cNvSpPr txBox="1"/>
          <p:nvPr/>
        </p:nvSpPr>
        <p:spPr>
          <a:xfrm>
            <a:off x="1080855" y="1148946"/>
            <a:ext cx="10030200" cy="3708697"/>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2500" b="1" dirty="0">
                <a:solidFill>
                  <a:srgbClr val="C00000"/>
                </a:solidFill>
                <a:latin typeface=""/>
                <a:ea typeface="Montserrat Light"/>
                <a:cs typeface="Montserrat Light"/>
                <a:sym typeface="Montserrat Light"/>
              </a:rPr>
              <a:t>Criterios</a:t>
            </a:r>
            <a:br>
              <a:rPr lang="es-CO" sz="1200" dirty="0">
                <a:solidFill>
                  <a:srgbClr val="C00000"/>
                </a:solidFill>
                <a:latin typeface=""/>
                <a:ea typeface="Constantia"/>
                <a:cs typeface="Constantia"/>
                <a:sym typeface="Constantia"/>
              </a:rPr>
            </a:br>
            <a:endParaRPr sz="1700" dirty="0">
              <a:solidFill>
                <a:srgbClr val="C00000"/>
              </a:solidFill>
              <a:latin typeface=""/>
              <a:ea typeface="Times New Roman"/>
              <a:cs typeface="Times New Roman"/>
              <a:sym typeface="Times New Roman"/>
            </a:endParaRPr>
          </a:p>
          <a:p>
            <a:pPr marL="304800" marR="0" lvl="0" indent="-298450" algn="just" rtl="0">
              <a:spcBef>
                <a:spcPts val="0"/>
              </a:spcBef>
              <a:spcAft>
                <a:spcPts val="0"/>
              </a:spcAft>
              <a:buClr>
                <a:srgbClr val="C00000"/>
              </a:buClr>
              <a:buSzPts val="1700"/>
              <a:buFont typeface="Calibri"/>
              <a:buAutoNum type="arabicPeriod"/>
            </a:pPr>
            <a:r>
              <a:rPr lang="es-CO" sz="1700" b="1" dirty="0">
                <a:solidFill>
                  <a:srgbClr val="C00000"/>
                </a:solidFill>
                <a:latin typeface=""/>
                <a:ea typeface="Montserrat Light"/>
                <a:cs typeface="Montserrat Light"/>
                <a:sym typeface="Montserrat Light"/>
              </a:rPr>
              <a:t>Funcionamiento general </a:t>
            </a:r>
            <a:r>
              <a:rPr lang="es-CO" sz="1700" b="1" dirty="0">
                <a:solidFill>
                  <a:srgbClr val="757070"/>
                </a:solidFill>
                <a:latin typeface=""/>
                <a:ea typeface="Montserrat Light"/>
                <a:cs typeface="Montserrat Light"/>
                <a:sym typeface="Montserrat Light"/>
              </a:rPr>
              <a:t>de la atención telefónica en horarios no habituales en la </a:t>
            </a:r>
            <a:r>
              <a:rPr lang="es-CO" sz="1700" b="1" dirty="0">
                <a:solidFill>
                  <a:srgbClr val="C00000"/>
                </a:solidFill>
                <a:latin typeface=""/>
                <a:ea typeface="Montserrat Light"/>
                <a:cs typeface="Montserrat Light"/>
                <a:sym typeface="Montserrat Light"/>
              </a:rPr>
              <a:t>actualidad</a:t>
            </a:r>
            <a:r>
              <a:rPr lang="es-CO" sz="1700" b="1" dirty="0">
                <a:solidFill>
                  <a:srgbClr val="757070"/>
                </a:solidFill>
                <a:latin typeface=""/>
                <a:ea typeface="Montserrat Light"/>
                <a:cs typeface="Montserrat Light"/>
                <a:sym typeface="Montserrat Light"/>
              </a:rPr>
              <a:t>. </a:t>
            </a:r>
            <a:endParaRPr sz="900" dirty="0">
              <a:latin typeface=""/>
            </a:endParaRPr>
          </a:p>
          <a:p>
            <a:pPr marL="304800" marR="0" lvl="0" indent="-298450" algn="just" rtl="0">
              <a:spcBef>
                <a:spcPts val="0"/>
              </a:spcBef>
              <a:spcAft>
                <a:spcPts val="0"/>
              </a:spcAft>
              <a:buClr>
                <a:srgbClr val="757070"/>
              </a:buClr>
              <a:buSzPts val="1700"/>
              <a:buFont typeface="Calibri"/>
              <a:buAutoNum type="arabicPeriod"/>
            </a:pPr>
            <a:r>
              <a:rPr lang="es-CO" sz="1700" b="1" dirty="0">
                <a:solidFill>
                  <a:srgbClr val="757070"/>
                </a:solidFill>
                <a:latin typeface=""/>
                <a:ea typeface="Montserrat Light"/>
                <a:cs typeface="Montserrat Light"/>
                <a:sym typeface="Montserrat Light"/>
              </a:rPr>
              <a:t>Desempeño en </a:t>
            </a:r>
            <a:r>
              <a:rPr lang="es-CO" sz="1700" b="1" dirty="0">
                <a:solidFill>
                  <a:srgbClr val="C00000"/>
                </a:solidFill>
                <a:latin typeface=""/>
                <a:ea typeface="Montserrat Light"/>
                <a:cs typeface="Montserrat Light"/>
                <a:sym typeface="Montserrat Light"/>
              </a:rPr>
              <a:t>detalle de las tareas asociadas </a:t>
            </a:r>
            <a:r>
              <a:rPr lang="es-CO" sz="1700" b="1" dirty="0">
                <a:solidFill>
                  <a:srgbClr val="757070"/>
                </a:solidFill>
                <a:latin typeface=""/>
                <a:ea typeface="Montserrat Light"/>
                <a:cs typeface="Montserrat Light"/>
                <a:sym typeface="Montserrat Light"/>
              </a:rPr>
              <a:t>con llamadas de emergencia en horarios no habituales, en relación con la estructura de cada equipo durante el último año. </a:t>
            </a:r>
            <a:endParaRPr sz="900" dirty="0">
              <a:latin typeface=""/>
            </a:endParaRPr>
          </a:p>
          <a:p>
            <a:pPr marL="304800" marR="0" lvl="0" indent="-298450" algn="just" rtl="0">
              <a:spcBef>
                <a:spcPts val="0"/>
              </a:spcBef>
              <a:spcAft>
                <a:spcPts val="0"/>
              </a:spcAft>
              <a:buClr>
                <a:srgbClr val="C00000"/>
              </a:buClr>
              <a:buSzPts val="1700"/>
              <a:buFont typeface="Calibri"/>
              <a:buAutoNum type="arabicPeriod"/>
            </a:pPr>
            <a:r>
              <a:rPr lang="es-CO" sz="1700" b="1" dirty="0">
                <a:solidFill>
                  <a:srgbClr val="C00000"/>
                </a:solidFill>
                <a:latin typeface=""/>
                <a:ea typeface="Montserrat Light"/>
                <a:cs typeface="Montserrat Light"/>
                <a:sym typeface="Montserrat Light"/>
              </a:rPr>
              <a:t>Uso de herramientas </a:t>
            </a:r>
            <a:r>
              <a:rPr lang="es-CO" sz="1700" b="1" dirty="0">
                <a:solidFill>
                  <a:srgbClr val="757070"/>
                </a:solidFill>
                <a:latin typeface=""/>
                <a:ea typeface="Montserrat Light"/>
                <a:cs typeface="Montserrat Light"/>
                <a:sym typeface="Montserrat Light"/>
              </a:rPr>
              <a:t>tecnológicas, bases de datos, protocolos de tratamiento de información personal y otros recursos utilizados en el desarrollo de este servicio de atención.</a:t>
            </a:r>
            <a:endParaRPr sz="900" dirty="0">
              <a:latin typeface=""/>
            </a:endParaRPr>
          </a:p>
          <a:p>
            <a:pPr marL="0" marR="0" lvl="0" indent="0" algn="l" rtl="0">
              <a:spcBef>
                <a:spcPts val="0"/>
              </a:spcBef>
              <a:spcAft>
                <a:spcPts val="0"/>
              </a:spcAft>
              <a:buNone/>
            </a:pPr>
            <a:r>
              <a:rPr lang="es-CO" sz="1700" b="1" dirty="0">
                <a:solidFill>
                  <a:srgbClr val="757070"/>
                </a:solidFill>
                <a:latin typeface=""/>
                <a:ea typeface="Montserrat Light"/>
                <a:cs typeface="Montserrat Light"/>
                <a:sym typeface="Montserrat Light"/>
              </a:rPr>
              <a:t> </a:t>
            </a:r>
            <a:endParaRPr sz="900" dirty="0">
              <a:latin typeface=""/>
            </a:endParaRPr>
          </a:p>
          <a:p>
            <a:pPr marL="0" marR="0" lvl="0" indent="0" algn="l" rtl="0">
              <a:spcBef>
                <a:spcPts val="0"/>
              </a:spcBef>
              <a:spcAft>
                <a:spcPts val="0"/>
              </a:spcAft>
              <a:buNone/>
            </a:pPr>
            <a:r>
              <a:rPr lang="es-CO" sz="2500" b="1" dirty="0">
                <a:solidFill>
                  <a:srgbClr val="C00000"/>
                </a:solidFill>
                <a:latin typeface=""/>
                <a:ea typeface="Montserrat Light"/>
                <a:cs typeface="Montserrat Light"/>
                <a:sym typeface="Montserrat Light"/>
              </a:rPr>
              <a:t>Metodología:</a:t>
            </a:r>
            <a:r>
              <a:rPr lang="es-CO" sz="2500" b="1" dirty="0">
                <a:solidFill>
                  <a:srgbClr val="757070"/>
                </a:solidFill>
                <a:latin typeface=""/>
                <a:ea typeface="Montserrat Light"/>
                <a:cs typeface="Montserrat Light"/>
                <a:sym typeface="Montserrat Light"/>
              </a:rPr>
              <a:t>  </a:t>
            </a:r>
            <a:endParaRPr sz="900" dirty="0">
              <a:latin typeface=""/>
            </a:endParaRPr>
          </a:p>
          <a:p>
            <a:pPr marL="0" marR="0" lvl="0" indent="0" algn="l" rtl="0">
              <a:spcBef>
                <a:spcPts val="0"/>
              </a:spcBef>
              <a:spcAft>
                <a:spcPts val="0"/>
              </a:spcAft>
              <a:buNone/>
            </a:pPr>
            <a:endParaRPr sz="1700" b="1" dirty="0">
              <a:solidFill>
                <a:srgbClr val="757070"/>
              </a:solidFill>
              <a:latin typeface=""/>
              <a:ea typeface="Montserrat Light"/>
              <a:cs typeface="Montserrat Light"/>
              <a:sym typeface="Montserrat Light"/>
            </a:endParaRPr>
          </a:p>
          <a:p>
            <a:pPr marL="0" marR="0" lvl="0" indent="0" algn="just" rtl="0">
              <a:spcBef>
                <a:spcPts val="0"/>
              </a:spcBef>
              <a:spcAft>
                <a:spcPts val="0"/>
              </a:spcAft>
              <a:buNone/>
            </a:pPr>
            <a:r>
              <a:rPr lang="es-CO" sz="1700" b="1" dirty="0">
                <a:solidFill>
                  <a:srgbClr val="757070"/>
                </a:solidFill>
                <a:latin typeface=""/>
                <a:ea typeface="Montserrat Light"/>
                <a:cs typeface="Montserrat Light"/>
                <a:sym typeface="Montserrat Light"/>
              </a:rPr>
              <a:t>Cuestionario con 40 preguntas, suministrado a las Subdirecciones Especializada de Seguridad y Protección, y de Protección. Se atendió entre el 6 de septiembre y el 25 de septiembre de 2023.  Actualmente se trabaja con cada equipo para depurar las respuestas</a:t>
            </a:r>
            <a:endParaRPr sz="900" dirty="0">
              <a:latin typeface=""/>
            </a:endParaRPr>
          </a:p>
        </p:txBody>
      </p:sp>
    </p:spTree>
    <p:extLst>
      <p:ext uri="{BB962C8B-B14F-4D97-AF65-F5344CB8AC3E}">
        <p14:creationId xmlns:p14="http://schemas.microsoft.com/office/powerpoint/2010/main" val="2320823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274" name="Google Shape;274;p30"/>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275" name="Google Shape;275;p30"/>
          <p:cNvSpPr txBox="1"/>
          <p:nvPr/>
        </p:nvSpPr>
        <p:spPr>
          <a:xfrm>
            <a:off x="4318277" y="328250"/>
            <a:ext cx="31149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LÍNEA DE BASE</a:t>
            </a:r>
            <a:endParaRPr sz="900" dirty="0">
              <a:latin typeface=""/>
            </a:endParaRPr>
          </a:p>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(En depuración)</a:t>
            </a:r>
            <a:endParaRPr sz="900" dirty="0">
              <a:latin typeface=""/>
            </a:endParaRPr>
          </a:p>
        </p:txBody>
      </p:sp>
      <p:sp>
        <p:nvSpPr>
          <p:cNvPr id="276" name="Google Shape;276;p30"/>
          <p:cNvSpPr txBox="1"/>
          <p:nvPr/>
        </p:nvSpPr>
        <p:spPr>
          <a:xfrm>
            <a:off x="8886941" y="5709054"/>
            <a:ext cx="10481700" cy="800400"/>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800" b="1" dirty="0">
                <a:solidFill>
                  <a:srgbClr val="C00000"/>
                </a:solidFill>
                <a:latin typeface="Montserrat Light"/>
                <a:ea typeface="Montserrat Light"/>
                <a:cs typeface="Montserrat Light"/>
                <a:sym typeface="Montserrat Light"/>
              </a:rPr>
              <a:t>Fuentes: </a:t>
            </a:r>
            <a:endParaRPr sz="900" dirty="0"/>
          </a:p>
          <a:p>
            <a:pPr marL="0" marR="0" lvl="0" indent="0" algn="l" rtl="0">
              <a:spcBef>
                <a:spcPts val="0"/>
              </a:spcBef>
              <a:spcAft>
                <a:spcPts val="0"/>
              </a:spcAft>
              <a:buNone/>
            </a:pPr>
            <a:endParaRPr sz="800" b="1" dirty="0">
              <a:solidFill>
                <a:srgbClr val="C00000"/>
              </a:solidFill>
              <a:latin typeface="Montserrat Light"/>
              <a:ea typeface="Montserrat Light"/>
              <a:cs typeface="Montserrat Light"/>
              <a:sym typeface="Montserrat Light"/>
            </a:endParaRPr>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Montserrat Light"/>
                <a:ea typeface="Montserrat Light"/>
                <a:cs typeface="Montserrat Light"/>
                <a:sym typeface="Montserrat Light"/>
              </a:rPr>
              <a:t>Subdirección de Protección</a:t>
            </a:r>
            <a:endParaRPr sz="900" dirty="0"/>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Montserrat Light"/>
                <a:ea typeface="Montserrat Light"/>
                <a:cs typeface="Montserrat Light"/>
                <a:sym typeface="Montserrat Light"/>
              </a:rPr>
              <a:t>Subdirección Especializada:</a:t>
            </a:r>
            <a:endParaRPr sz="900" dirty="0"/>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Montserrat Light"/>
                <a:ea typeface="Montserrat Light"/>
                <a:cs typeface="Montserrat Light"/>
                <a:sym typeface="Montserrat Light"/>
              </a:rPr>
              <a:t>Encuesta de Percepción Ciudadana</a:t>
            </a:r>
            <a:endParaRPr sz="900" dirty="0"/>
          </a:p>
          <a:p>
            <a:pPr marL="304800" marR="0" lvl="0" indent="-304800" algn="l" rtl="0">
              <a:spcBef>
                <a:spcPts val="0"/>
              </a:spcBef>
              <a:spcAft>
                <a:spcPts val="0"/>
              </a:spcAft>
              <a:buClr>
                <a:srgbClr val="757070"/>
              </a:buClr>
              <a:buSzPts val="800"/>
              <a:buFont typeface="Courier New"/>
              <a:buChar char="o"/>
            </a:pPr>
            <a:r>
              <a:rPr lang="es-CO" sz="800" b="1" dirty="0">
                <a:solidFill>
                  <a:srgbClr val="757070"/>
                </a:solidFill>
                <a:latin typeface="Montserrat Light"/>
                <a:ea typeface="Montserrat Light"/>
                <a:cs typeface="Montserrat Light"/>
                <a:sym typeface="Montserrat Light"/>
              </a:rPr>
              <a:t>Grupo de Atención al Ciudadano</a:t>
            </a:r>
            <a:endParaRPr sz="900" dirty="0"/>
          </a:p>
        </p:txBody>
      </p:sp>
      <p:sp>
        <p:nvSpPr>
          <p:cNvPr id="277" name="Google Shape;277;p30"/>
          <p:cNvSpPr txBox="1"/>
          <p:nvPr/>
        </p:nvSpPr>
        <p:spPr>
          <a:xfrm>
            <a:off x="1080855" y="1148946"/>
            <a:ext cx="10030200" cy="3708697"/>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2500" b="1" dirty="0">
                <a:solidFill>
                  <a:srgbClr val="C00000"/>
                </a:solidFill>
                <a:latin typeface=""/>
                <a:ea typeface="Montserrat Light"/>
                <a:cs typeface="Montserrat Light"/>
                <a:sym typeface="Montserrat Light"/>
              </a:rPr>
              <a:t>Criterios</a:t>
            </a:r>
            <a:br>
              <a:rPr lang="es-CO" sz="1200" dirty="0">
                <a:solidFill>
                  <a:srgbClr val="C00000"/>
                </a:solidFill>
                <a:latin typeface=""/>
                <a:ea typeface="Constantia"/>
                <a:cs typeface="Constantia"/>
                <a:sym typeface="Constantia"/>
              </a:rPr>
            </a:br>
            <a:endParaRPr sz="1700" dirty="0">
              <a:solidFill>
                <a:srgbClr val="C00000"/>
              </a:solidFill>
              <a:latin typeface=""/>
              <a:ea typeface="Times New Roman"/>
              <a:cs typeface="Times New Roman"/>
              <a:sym typeface="Times New Roman"/>
            </a:endParaRPr>
          </a:p>
          <a:p>
            <a:pPr marL="304800" marR="0" lvl="0" indent="-298450" algn="just" rtl="0">
              <a:spcBef>
                <a:spcPts val="0"/>
              </a:spcBef>
              <a:spcAft>
                <a:spcPts val="0"/>
              </a:spcAft>
              <a:buClr>
                <a:srgbClr val="C00000"/>
              </a:buClr>
              <a:buSzPts val="1700"/>
              <a:buFont typeface="Calibri"/>
              <a:buAutoNum type="arabicPeriod"/>
            </a:pPr>
            <a:r>
              <a:rPr lang="es-CO" sz="1700" b="1" dirty="0">
                <a:solidFill>
                  <a:srgbClr val="C00000"/>
                </a:solidFill>
                <a:latin typeface=""/>
                <a:ea typeface="Montserrat Light"/>
                <a:cs typeface="Montserrat Light"/>
                <a:sym typeface="Montserrat Light"/>
              </a:rPr>
              <a:t>Funcionamiento general </a:t>
            </a:r>
            <a:r>
              <a:rPr lang="es-CO" sz="1700" b="1" dirty="0">
                <a:solidFill>
                  <a:srgbClr val="757070"/>
                </a:solidFill>
                <a:latin typeface=""/>
                <a:ea typeface="Montserrat Light"/>
                <a:cs typeface="Montserrat Light"/>
                <a:sym typeface="Montserrat Light"/>
              </a:rPr>
              <a:t>de la atención telefónica en horarios no habituales en la </a:t>
            </a:r>
            <a:r>
              <a:rPr lang="es-CO" sz="1700" b="1" dirty="0">
                <a:solidFill>
                  <a:srgbClr val="C00000"/>
                </a:solidFill>
                <a:latin typeface=""/>
                <a:ea typeface="Montserrat Light"/>
                <a:cs typeface="Montserrat Light"/>
                <a:sym typeface="Montserrat Light"/>
              </a:rPr>
              <a:t>actualidad</a:t>
            </a:r>
            <a:r>
              <a:rPr lang="es-CO" sz="1700" b="1" dirty="0">
                <a:solidFill>
                  <a:srgbClr val="757070"/>
                </a:solidFill>
                <a:latin typeface=""/>
                <a:ea typeface="Montserrat Light"/>
                <a:cs typeface="Montserrat Light"/>
                <a:sym typeface="Montserrat Light"/>
              </a:rPr>
              <a:t>. </a:t>
            </a:r>
            <a:endParaRPr sz="900" dirty="0">
              <a:latin typeface=""/>
            </a:endParaRPr>
          </a:p>
          <a:p>
            <a:pPr marL="304800" marR="0" lvl="0" indent="-298450" algn="just" rtl="0">
              <a:spcBef>
                <a:spcPts val="0"/>
              </a:spcBef>
              <a:spcAft>
                <a:spcPts val="0"/>
              </a:spcAft>
              <a:buClr>
                <a:srgbClr val="757070"/>
              </a:buClr>
              <a:buSzPts val="1700"/>
              <a:buFont typeface="Calibri"/>
              <a:buAutoNum type="arabicPeriod"/>
            </a:pPr>
            <a:r>
              <a:rPr lang="es-CO" sz="1700" b="1" dirty="0">
                <a:solidFill>
                  <a:srgbClr val="757070"/>
                </a:solidFill>
                <a:latin typeface=""/>
                <a:ea typeface="Montserrat Light"/>
                <a:cs typeface="Montserrat Light"/>
                <a:sym typeface="Montserrat Light"/>
              </a:rPr>
              <a:t>Desempeño en </a:t>
            </a:r>
            <a:r>
              <a:rPr lang="es-CO" sz="1700" b="1" dirty="0">
                <a:solidFill>
                  <a:srgbClr val="C00000"/>
                </a:solidFill>
                <a:latin typeface=""/>
                <a:ea typeface="Montserrat Light"/>
                <a:cs typeface="Montserrat Light"/>
                <a:sym typeface="Montserrat Light"/>
              </a:rPr>
              <a:t>detalle de las tareas asociadas </a:t>
            </a:r>
            <a:r>
              <a:rPr lang="es-CO" sz="1700" b="1" dirty="0">
                <a:solidFill>
                  <a:srgbClr val="757070"/>
                </a:solidFill>
                <a:latin typeface=""/>
                <a:ea typeface="Montserrat Light"/>
                <a:cs typeface="Montserrat Light"/>
                <a:sym typeface="Montserrat Light"/>
              </a:rPr>
              <a:t>con llamadas de emergencia en horarios no habituales, en relación con la estructura de cada equipo durante el último año. </a:t>
            </a:r>
            <a:endParaRPr sz="900" dirty="0">
              <a:latin typeface=""/>
            </a:endParaRPr>
          </a:p>
          <a:p>
            <a:pPr marL="304800" marR="0" lvl="0" indent="-298450" algn="just" rtl="0">
              <a:spcBef>
                <a:spcPts val="0"/>
              </a:spcBef>
              <a:spcAft>
                <a:spcPts val="0"/>
              </a:spcAft>
              <a:buClr>
                <a:srgbClr val="C00000"/>
              </a:buClr>
              <a:buSzPts val="1700"/>
              <a:buFont typeface="Calibri"/>
              <a:buAutoNum type="arabicPeriod"/>
            </a:pPr>
            <a:r>
              <a:rPr lang="es-CO" sz="1700" b="1" dirty="0">
                <a:solidFill>
                  <a:srgbClr val="C00000"/>
                </a:solidFill>
                <a:latin typeface=""/>
                <a:ea typeface="Montserrat Light"/>
                <a:cs typeface="Montserrat Light"/>
                <a:sym typeface="Montserrat Light"/>
              </a:rPr>
              <a:t>Uso de herramientas </a:t>
            </a:r>
            <a:r>
              <a:rPr lang="es-CO" sz="1700" b="1" dirty="0">
                <a:solidFill>
                  <a:srgbClr val="757070"/>
                </a:solidFill>
                <a:latin typeface=""/>
                <a:ea typeface="Montserrat Light"/>
                <a:cs typeface="Montserrat Light"/>
                <a:sym typeface="Montserrat Light"/>
              </a:rPr>
              <a:t>tecnológicas, bases de datos, protocolos de tratamiento de información personal y otros recursos utilizados en el desarrollo de este servicio de atención.</a:t>
            </a:r>
            <a:endParaRPr sz="900" dirty="0">
              <a:latin typeface=""/>
            </a:endParaRPr>
          </a:p>
          <a:p>
            <a:pPr marL="0" marR="0" lvl="0" indent="0" algn="l" rtl="0">
              <a:spcBef>
                <a:spcPts val="0"/>
              </a:spcBef>
              <a:spcAft>
                <a:spcPts val="0"/>
              </a:spcAft>
              <a:buNone/>
            </a:pPr>
            <a:r>
              <a:rPr lang="es-CO" sz="1700" b="1" dirty="0">
                <a:solidFill>
                  <a:srgbClr val="757070"/>
                </a:solidFill>
                <a:latin typeface=""/>
                <a:ea typeface="Montserrat Light"/>
                <a:cs typeface="Montserrat Light"/>
                <a:sym typeface="Montserrat Light"/>
              </a:rPr>
              <a:t> </a:t>
            </a:r>
            <a:endParaRPr sz="900" dirty="0">
              <a:latin typeface=""/>
            </a:endParaRPr>
          </a:p>
          <a:p>
            <a:pPr marL="0" marR="0" lvl="0" indent="0" algn="l" rtl="0">
              <a:spcBef>
                <a:spcPts val="0"/>
              </a:spcBef>
              <a:spcAft>
                <a:spcPts val="0"/>
              </a:spcAft>
              <a:buNone/>
            </a:pPr>
            <a:r>
              <a:rPr lang="es-CO" sz="2500" b="1" dirty="0">
                <a:solidFill>
                  <a:srgbClr val="C00000"/>
                </a:solidFill>
                <a:latin typeface=""/>
                <a:ea typeface="Montserrat Light"/>
                <a:cs typeface="Montserrat Light"/>
                <a:sym typeface="Montserrat Light"/>
              </a:rPr>
              <a:t>Metodología:</a:t>
            </a:r>
            <a:r>
              <a:rPr lang="es-CO" sz="2500" b="1" dirty="0">
                <a:solidFill>
                  <a:srgbClr val="757070"/>
                </a:solidFill>
                <a:latin typeface=""/>
                <a:ea typeface="Montserrat Light"/>
                <a:cs typeface="Montserrat Light"/>
                <a:sym typeface="Montserrat Light"/>
              </a:rPr>
              <a:t>  </a:t>
            </a:r>
            <a:endParaRPr sz="900" dirty="0">
              <a:latin typeface=""/>
            </a:endParaRPr>
          </a:p>
          <a:p>
            <a:pPr marL="0" marR="0" lvl="0" indent="0" algn="l" rtl="0">
              <a:spcBef>
                <a:spcPts val="0"/>
              </a:spcBef>
              <a:spcAft>
                <a:spcPts val="0"/>
              </a:spcAft>
              <a:buNone/>
            </a:pPr>
            <a:endParaRPr sz="1700" b="1" dirty="0">
              <a:solidFill>
                <a:srgbClr val="757070"/>
              </a:solidFill>
              <a:latin typeface=""/>
              <a:ea typeface="Montserrat Light"/>
              <a:cs typeface="Montserrat Light"/>
              <a:sym typeface="Montserrat Light"/>
            </a:endParaRPr>
          </a:p>
          <a:p>
            <a:pPr marL="0" marR="0" lvl="0" indent="0" algn="just" rtl="0">
              <a:spcBef>
                <a:spcPts val="0"/>
              </a:spcBef>
              <a:spcAft>
                <a:spcPts val="0"/>
              </a:spcAft>
              <a:buNone/>
            </a:pPr>
            <a:r>
              <a:rPr lang="es-CO" sz="1700" b="1" dirty="0">
                <a:solidFill>
                  <a:srgbClr val="757070"/>
                </a:solidFill>
                <a:latin typeface=""/>
                <a:ea typeface="Montserrat Light"/>
                <a:cs typeface="Montserrat Light"/>
                <a:sym typeface="Montserrat Light"/>
              </a:rPr>
              <a:t>Cuestionario con 40 preguntas, suministrado a las Subdirecciones Especializada de Seguridad y Protección, y de Protección. Se atendió entre el 6 de septiembre y el 25 de septiembre de 2023.  Actualmente se trabaja con cada equipo para depurar las respuestas</a:t>
            </a:r>
            <a:endParaRPr sz="900" dirty="0">
              <a:latin typeface=""/>
            </a:endParaRPr>
          </a:p>
        </p:txBody>
      </p:sp>
    </p:spTree>
    <p:extLst>
      <p:ext uri="{BB962C8B-B14F-4D97-AF65-F5344CB8AC3E}">
        <p14:creationId xmlns:p14="http://schemas.microsoft.com/office/powerpoint/2010/main" val="1064362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1"/>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1300" dirty="0">
              <a:solidFill>
                <a:srgbClr val="555552"/>
              </a:solidFill>
              <a:latin typeface="Montserrat"/>
              <a:ea typeface="Montserrat"/>
              <a:cs typeface="Montserrat"/>
              <a:sym typeface="Montserrat"/>
            </a:endParaRPr>
          </a:p>
        </p:txBody>
      </p:sp>
      <p:sp>
        <p:nvSpPr>
          <p:cNvPr id="284" name="Google Shape;284;p31"/>
          <p:cNvSpPr txBox="1"/>
          <p:nvPr/>
        </p:nvSpPr>
        <p:spPr>
          <a:xfrm>
            <a:off x="4318277" y="1742903"/>
            <a:ext cx="7143300" cy="4617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300" dirty="0">
              <a:solidFill>
                <a:srgbClr val="000000"/>
              </a:solidFill>
              <a:latin typeface="Montserrat"/>
              <a:ea typeface="Montserrat"/>
              <a:cs typeface="Montserrat"/>
              <a:sym typeface="Montserrat"/>
            </a:endParaRPr>
          </a:p>
          <a:p>
            <a:pPr marL="228600" marR="25400" lvl="0" indent="-88900" algn="just" rtl="0">
              <a:spcBef>
                <a:spcPts val="0"/>
              </a:spcBef>
              <a:spcAft>
                <a:spcPts val="0"/>
              </a:spcAft>
              <a:buClr>
                <a:srgbClr val="000000"/>
              </a:buClr>
              <a:buSzPts val="2100"/>
              <a:buFont typeface="Constantia"/>
              <a:buNone/>
            </a:pPr>
            <a:endParaRPr sz="1300" dirty="0">
              <a:solidFill>
                <a:srgbClr val="555552"/>
              </a:solidFill>
              <a:latin typeface="Montserrat"/>
              <a:ea typeface="Montserrat"/>
              <a:cs typeface="Montserrat"/>
              <a:sym typeface="Montserrat"/>
            </a:endParaRPr>
          </a:p>
        </p:txBody>
      </p:sp>
      <p:sp>
        <p:nvSpPr>
          <p:cNvPr id="285" name="Google Shape;285;p31"/>
          <p:cNvSpPr txBox="1"/>
          <p:nvPr/>
        </p:nvSpPr>
        <p:spPr>
          <a:xfrm>
            <a:off x="2976283" y="328250"/>
            <a:ext cx="6323100" cy="707876"/>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LÍNEA DE BASE</a:t>
            </a:r>
            <a:endParaRPr sz="2100" b="1" dirty="0">
              <a:latin typeface=""/>
              <a:ea typeface="Montserrat"/>
              <a:cs typeface="Montserrat"/>
              <a:sym typeface="Montserrat"/>
            </a:endParaRPr>
          </a:p>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Conclusiones preliminares</a:t>
            </a:r>
            <a:endParaRPr sz="2100" b="1" dirty="0">
              <a:latin typeface=""/>
              <a:ea typeface="Montserrat"/>
              <a:cs typeface="Montserrat"/>
              <a:sym typeface="Montserrat"/>
            </a:endParaRPr>
          </a:p>
        </p:txBody>
      </p:sp>
      <p:sp>
        <p:nvSpPr>
          <p:cNvPr id="286" name="Google Shape;286;p31"/>
          <p:cNvSpPr txBox="1"/>
          <p:nvPr/>
        </p:nvSpPr>
        <p:spPr>
          <a:xfrm>
            <a:off x="279450" y="1231810"/>
            <a:ext cx="11633100" cy="4647416"/>
          </a:xfrm>
          <a:prstGeom prst="rect">
            <a:avLst/>
          </a:prstGeom>
          <a:noFill/>
          <a:ln>
            <a:noFill/>
          </a:ln>
        </p:spPr>
        <p:txBody>
          <a:bodyPr spcFirstLastPara="1" wrap="square" lIns="60950" tIns="30475" rIns="60950" bIns="30475" anchor="t" anchorCtr="0">
            <a:spAutoFit/>
          </a:bodyPr>
          <a:lstStyle/>
          <a:p>
            <a:pPr marL="0" marR="0" lvl="0" indent="0" algn="just" rtl="0">
              <a:spcBef>
                <a:spcPts val="0"/>
              </a:spcBef>
              <a:spcAft>
                <a:spcPts val="0"/>
              </a:spcAft>
              <a:buNone/>
            </a:pPr>
            <a:r>
              <a:rPr lang="es-CO" sz="1300" dirty="0">
                <a:solidFill>
                  <a:srgbClr val="757070"/>
                </a:solidFill>
                <a:latin typeface=""/>
                <a:ea typeface="Montserrat"/>
                <a:cs typeface="Montserrat"/>
                <a:sym typeface="Montserrat"/>
              </a:rPr>
              <a:t> </a:t>
            </a:r>
            <a:endParaRPr sz="1300" dirty="0">
              <a:latin typeface=""/>
              <a:ea typeface="Montserrat"/>
              <a:cs typeface="Montserrat"/>
              <a:sym typeface="Montserrat"/>
            </a:endParaRPr>
          </a:p>
          <a:p>
            <a:pPr marL="228600" marR="0" lvl="0" indent="-222250" algn="just" rtl="0">
              <a:spcBef>
                <a:spcPts val="0"/>
              </a:spcBef>
              <a:spcAft>
                <a:spcPts val="0"/>
              </a:spcAft>
              <a:buClr>
                <a:srgbClr val="C00000"/>
              </a:buClr>
              <a:buSzPts val="1300"/>
              <a:buFont typeface="Montserrat"/>
              <a:buAutoNum type="alphaLcParenR"/>
            </a:pPr>
            <a:r>
              <a:rPr lang="es-CO" sz="1500" b="1" dirty="0">
                <a:solidFill>
                  <a:srgbClr val="C00000"/>
                </a:solidFill>
                <a:latin typeface=""/>
                <a:ea typeface="Montserrat"/>
                <a:cs typeface="Montserrat"/>
                <a:sym typeface="Montserrat"/>
              </a:rPr>
              <a:t>Roles y funciones de atención de llamadas en la actualidad.</a:t>
            </a:r>
            <a:endParaRPr sz="1500" b="1" dirty="0">
              <a:latin typeface=""/>
              <a:ea typeface="Montserrat"/>
              <a:cs typeface="Montserrat"/>
              <a:sym typeface="Montserrat"/>
            </a:endParaRPr>
          </a:p>
          <a:p>
            <a:pPr marL="0" marR="0" lvl="0" indent="0" algn="just" rtl="0">
              <a:spcBef>
                <a:spcPts val="0"/>
              </a:spcBef>
              <a:spcAft>
                <a:spcPts val="0"/>
              </a:spcAft>
              <a:buNone/>
            </a:pPr>
            <a:r>
              <a:rPr lang="es-CO" sz="1500" b="1" dirty="0">
                <a:solidFill>
                  <a:srgbClr val="757070"/>
                </a:solidFill>
                <a:latin typeface=""/>
                <a:ea typeface="Montserrat"/>
                <a:cs typeface="Montserrat"/>
                <a:sym typeface="Montserrat"/>
              </a:rPr>
              <a:t> </a:t>
            </a:r>
            <a:endParaRPr sz="1500" b="1" dirty="0">
              <a:latin typeface=""/>
              <a:ea typeface="Montserrat"/>
              <a:cs typeface="Montserrat"/>
              <a:sym typeface="Montserrat"/>
            </a:endParaRPr>
          </a:p>
          <a:p>
            <a:pPr marL="228600" marR="0" lvl="0" indent="-209550" algn="just" rtl="0">
              <a:spcBef>
                <a:spcPts val="0"/>
              </a:spcBef>
              <a:spcAft>
                <a:spcPts val="0"/>
              </a:spcAft>
              <a:buClr>
                <a:srgbClr val="757070"/>
              </a:buClr>
              <a:buSzPts val="1300"/>
              <a:buFont typeface="Montserrat"/>
              <a:buChar char="-"/>
            </a:pPr>
            <a:r>
              <a:rPr lang="es-CO" sz="1500" b="1" dirty="0">
                <a:solidFill>
                  <a:srgbClr val="757070"/>
                </a:solidFill>
                <a:latin typeface=""/>
                <a:ea typeface="Montserrat"/>
                <a:cs typeface="Montserrat"/>
                <a:sym typeface="Montserrat"/>
              </a:rPr>
              <a:t>Al menos cinco grupos internos de trabajo atienden llamadas fuera de los horarios de oficina: Grupo de Recepción, Análisis y Evaluación del Riesgo y Recomendación (</a:t>
            </a:r>
            <a:r>
              <a:rPr lang="es-CO" sz="1500" b="1" dirty="0">
                <a:solidFill>
                  <a:srgbClr val="C00000"/>
                </a:solidFill>
                <a:latin typeface=""/>
                <a:ea typeface="Montserrat"/>
                <a:cs typeface="Montserrat"/>
                <a:sym typeface="Montserrat"/>
              </a:rPr>
              <a:t>GRAERR), </a:t>
            </a:r>
            <a:r>
              <a:rPr lang="es-CO" sz="1500" b="1" dirty="0">
                <a:solidFill>
                  <a:srgbClr val="757070"/>
                </a:solidFill>
                <a:latin typeface=""/>
                <a:ea typeface="Montserrat"/>
                <a:cs typeface="Montserrat"/>
                <a:sym typeface="Montserrat"/>
              </a:rPr>
              <a:t>Grupo de Automotores </a:t>
            </a:r>
            <a:r>
              <a:rPr lang="es-CO" sz="1500" b="1" dirty="0">
                <a:solidFill>
                  <a:srgbClr val="C00000"/>
                </a:solidFill>
                <a:latin typeface=""/>
                <a:ea typeface="Montserrat"/>
                <a:cs typeface="Montserrat"/>
                <a:sym typeface="Montserrat"/>
              </a:rPr>
              <a:t>(GA), </a:t>
            </a:r>
            <a:r>
              <a:rPr lang="es-CO" sz="1500" b="1" dirty="0">
                <a:solidFill>
                  <a:srgbClr val="757070"/>
                </a:solidFill>
                <a:latin typeface=""/>
                <a:ea typeface="Montserrat"/>
                <a:cs typeface="Montserrat"/>
                <a:sym typeface="Montserrat"/>
              </a:rPr>
              <a:t>Grupo de implementación, Supervisión y Finalización de Medidas </a:t>
            </a:r>
            <a:r>
              <a:rPr lang="es-CO" sz="1500" b="1" dirty="0">
                <a:solidFill>
                  <a:srgbClr val="C00000"/>
                </a:solidFill>
                <a:latin typeface=""/>
                <a:ea typeface="Montserrat"/>
                <a:cs typeface="Montserrat"/>
                <a:sym typeface="Montserrat"/>
              </a:rPr>
              <a:t>(GISFM), </a:t>
            </a:r>
            <a:r>
              <a:rPr lang="es-CO" sz="1500" b="1" dirty="0">
                <a:solidFill>
                  <a:srgbClr val="757070"/>
                </a:solidFill>
                <a:latin typeface=""/>
                <a:ea typeface="Montserrat"/>
                <a:cs typeface="Montserrat"/>
                <a:sym typeface="Montserrat"/>
              </a:rPr>
              <a:t>Centro de Operaciones para la Prevención y la Protección </a:t>
            </a:r>
            <a:r>
              <a:rPr lang="es-CO" sz="1500" b="1" dirty="0">
                <a:solidFill>
                  <a:srgbClr val="C00000"/>
                </a:solidFill>
                <a:latin typeface=""/>
                <a:ea typeface="Montserrat"/>
                <a:cs typeface="Montserrat"/>
                <a:sym typeface="Montserrat"/>
              </a:rPr>
              <a:t>(COPP) </a:t>
            </a:r>
            <a:r>
              <a:rPr lang="es-CO" sz="1500" b="1" dirty="0">
                <a:solidFill>
                  <a:srgbClr val="757070"/>
                </a:solidFill>
                <a:latin typeface=""/>
                <a:ea typeface="Montserrat"/>
                <a:cs typeface="Montserrat"/>
                <a:sym typeface="Montserrat"/>
              </a:rPr>
              <a:t>y el Sistema Integrado de Comunicación Permanente</a:t>
            </a:r>
            <a:r>
              <a:rPr lang="es-CO" sz="1500" b="1" dirty="0">
                <a:solidFill>
                  <a:srgbClr val="C00000"/>
                </a:solidFill>
                <a:latin typeface=""/>
                <a:ea typeface="Montserrat"/>
                <a:cs typeface="Montserrat"/>
                <a:sym typeface="Montserrat"/>
              </a:rPr>
              <a:t>  (SICP)</a:t>
            </a:r>
            <a:r>
              <a:rPr lang="es-CO" sz="1500" b="1" dirty="0">
                <a:solidFill>
                  <a:srgbClr val="757070"/>
                </a:solidFill>
                <a:latin typeface=""/>
                <a:ea typeface="Montserrat"/>
                <a:cs typeface="Montserrat"/>
                <a:sym typeface="Montserrat"/>
              </a:rPr>
              <a:t> . El grupo de Talento Humano y  Cuerpo de Seguridad y Protección también reciben llamada pero no disponen de información. </a:t>
            </a:r>
            <a:endParaRPr sz="1500" b="1" dirty="0">
              <a:latin typeface=""/>
              <a:ea typeface="Montserrat"/>
              <a:cs typeface="Montserrat"/>
              <a:sym typeface="Montserrat"/>
            </a:endParaRPr>
          </a:p>
          <a:p>
            <a:pPr marL="228600" marR="0" lvl="0" indent="-127000" algn="just" rtl="0">
              <a:spcBef>
                <a:spcPts val="0"/>
              </a:spcBef>
              <a:spcAft>
                <a:spcPts val="0"/>
              </a:spcAft>
              <a:buClr>
                <a:srgbClr val="000000"/>
              </a:buClr>
              <a:buSzPts val="1600"/>
              <a:buFont typeface="Calibri"/>
              <a:buNone/>
            </a:pPr>
            <a:endParaRPr sz="1500" b="1" dirty="0">
              <a:solidFill>
                <a:srgbClr val="757070"/>
              </a:solidFill>
              <a:latin typeface=""/>
              <a:ea typeface="Montserrat"/>
              <a:cs typeface="Montserrat"/>
              <a:sym typeface="Montserrat"/>
            </a:endParaRPr>
          </a:p>
          <a:p>
            <a:pPr marL="228600" marR="0" lvl="0" indent="-209550" algn="just" rtl="0">
              <a:spcBef>
                <a:spcPts val="0"/>
              </a:spcBef>
              <a:spcAft>
                <a:spcPts val="0"/>
              </a:spcAft>
              <a:buClr>
                <a:srgbClr val="757070"/>
              </a:buClr>
              <a:buSzPts val="1300"/>
              <a:buFont typeface="Montserrat"/>
              <a:buChar char="-"/>
            </a:pPr>
            <a:r>
              <a:rPr lang="es-CO" sz="1500" b="1" dirty="0">
                <a:solidFill>
                  <a:srgbClr val="757070"/>
                </a:solidFill>
                <a:latin typeface=""/>
                <a:ea typeface="Montserrat"/>
                <a:cs typeface="Montserrat"/>
                <a:sym typeface="Montserrat"/>
              </a:rPr>
              <a:t>Los cinco grupos </a:t>
            </a:r>
            <a:r>
              <a:rPr lang="es-CO" sz="1500" b="1" dirty="0">
                <a:solidFill>
                  <a:srgbClr val="C00000"/>
                </a:solidFill>
                <a:latin typeface=""/>
                <a:ea typeface="Montserrat"/>
                <a:cs typeface="Montserrat"/>
                <a:sym typeface="Montserrat"/>
              </a:rPr>
              <a:t>atienden a beneficiarios de medidas de protección</a:t>
            </a:r>
            <a:r>
              <a:rPr lang="es-CO" sz="1500" b="1" dirty="0">
                <a:solidFill>
                  <a:srgbClr val="757070"/>
                </a:solidFill>
                <a:latin typeface=""/>
                <a:ea typeface="Montserrat"/>
                <a:cs typeface="Montserrat"/>
                <a:sym typeface="Montserrat"/>
              </a:rPr>
              <a:t>, aun cuando tratándose del SICP, este desempeña una labor especifica de atención de los esquemas de protección. </a:t>
            </a:r>
            <a:endParaRPr sz="1500" b="1" dirty="0">
              <a:latin typeface=""/>
              <a:ea typeface="Montserrat"/>
              <a:cs typeface="Montserrat"/>
              <a:sym typeface="Montserrat"/>
            </a:endParaRPr>
          </a:p>
          <a:p>
            <a:pPr marL="228600" marR="0" lvl="0" indent="-127000" algn="just" rtl="0">
              <a:spcBef>
                <a:spcPts val="0"/>
              </a:spcBef>
              <a:spcAft>
                <a:spcPts val="0"/>
              </a:spcAft>
              <a:buClr>
                <a:srgbClr val="000000"/>
              </a:buClr>
              <a:buSzPts val="1600"/>
              <a:buFont typeface="Calibri"/>
              <a:buNone/>
            </a:pPr>
            <a:endParaRPr sz="1500" b="1" dirty="0">
              <a:solidFill>
                <a:srgbClr val="757070"/>
              </a:solidFill>
              <a:latin typeface=""/>
              <a:ea typeface="Montserrat"/>
              <a:cs typeface="Montserrat"/>
              <a:sym typeface="Montserrat"/>
            </a:endParaRPr>
          </a:p>
          <a:p>
            <a:pPr marL="228600" marR="0" lvl="0" indent="-209550" algn="just" rtl="0">
              <a:spcBef>
                <a:spcPts val="0"/>
              </a:spcBef>
              <a:spcAft>
                <a:spcPts val="0"/>
              </a:spcAft>
              <a:buClr>
                <a:srgbClr val="757070"/>
              </a:buClr>
              <a:buSzPts val="1300"/>
              <a:buFont typeface="Montserrat"/>
              <a:buChar char="-"/>
            </a:pPr>
            <a:r>
              <a:rPr lang="es-CO" sz="1500" b="1" dirty="0">
                <a:solidFill>
                  <a:srgbClr val="757070"/>
                </a:solidFill>
                <a:latin typeface=""/>
                <a:ea typeface="Montserrat"/>
                <a:cs typeface="Montserrat"/>
                <a:sym typeface="Montserrat"/>
              </a:rPr>
              <a:t>De los cinco, </a:t>
            </a:r>
            <a:r>
              <a:rPr lang="es-CO" sz="1500" b="1" dirty="0">
                <a:solidFill>
                  <a:srgbClr val="C00000"/>
                </a:solidFill>
                <a:latin typeface=""/>
                <a:ea typeface="Montserrat"/>
                <a:cs typeface="Montserrat"/>
                <a:sym typeface="Montserrat"/>
              </a:rPr>
              <a:t>tres realizan está actividad en desarrollo de sus funciones: SICP, GRAERR y COOP</a:t>
            </a:r>
            <a:r>
              <a:rPr lang="es-CO" sz="1500" b="1" dirty="0">
                <a:solidFill>
                  <a:srgbClr val="757070"/>
                </a:solidFill>
                <a:latin typeface=""/>
                <a:ea typeface="Montserrat"/>
                <a:cs typeface="Montserrat"/>
                <a:sym typeface="Montserrat"/>
              </a:rPr>
              <a:t>; mientras que los restantes lo hacen de manera informal a través de recepción de llamadas realizadas a abonados telefónicos privados de sus servidores públicos o contratistas. </a:t>
            </a:r>
            <a:endParaRPr sz="1500" b="1" dirty="0">
              <a:latin typeface=""/>
              <a:ea typeface="Montserrat"/>
              <a:cs typeface="Montserrat"/>
              <a:sym typeface="Montserrat"/>
            </a:endParaRPr>
          </a:p>
          <a:p>
            <a:pPr marL="228600" marR="0" lvl="0" indent="-127000" algn="just" rtl="0">
              <a:spcBef>
                <a:spcPts val="0"/>
              </a:spcBef>
              <a:spcAft>
                <a:spcPts val="0"/>
              </a:spcAft>
              <a:buClr>
                <a:srgbClr val="000000"/>
              </a:buClr>
              <a:buSzPts val="1600"/>
              <a:buFont typeface="Calibri"/>
              <a:buNone/>
            </a:pPr>
            <a:endParaRPr sz="1500" b="1" dirty="0">
              <a:solidFill>
                <a:srgbClr val="757070"/>
              </a:solidFill>
              <a:latin typeface=""/>
              <a:ea typeface="Montserrat"/>
              <a:cs typeface="Montserrat"/>
              <a:sym typeface="Montserrat"/>
            </a:endParaRPr>
          </a:p>
          <a:p>
            <a:pPr marL="228600" marR="0" lvl="0" indent="-209550" algn="just" rtl="0">
              <a:spcBef>
                <a:spcPts val="0"/>
              </a:spcBef>
              <a:spcAft>
                <a:spcPts val="0"/>
              </a:spcAft>
              <a:buClr>
                <a:srgbClr val="757070"/>
              </a:buClr>
              <a:buSzPts val="1300"/>
              <a:buFont typeface="Montserrat"/>
              <a:buChar char="-"/>
            </a:pPr>
            <a:r>
              <a:rPr lang="es-CO" sz="1500" b="1" dirty="0">
                <a:solidFill>
                  <a:srgbClr val="757070"/>
                </a:solidFill>
                <a:latin typeface=""/>
                <a:ea typeface="Montserrat"/>
                <a:cs typeface="Montserrat"/>
                <a:sym typeface="Montserrat"/>
              </a:rPr>
              <a:t>Los dos grupos que atienden </a:t>
            </a:r>
            <a:r>
              <a:rPr lang="es-CO" sz="1500" b="1" dirty="0">
                <a:solidFill>
                  <a:srgbClr val="C00000"/>
                </a:solidFill>
                <a:latin typeface=""/>
                <a:ea typeface="Montserrat"/>
                <a:cs typeface="Montserrat"/>
                <a:sym typeface="Montserrat"/>
              </a:rPr>
              <a:t>llamadas durante las 24 horas del día y todos los días</a:t>
            </a:r>
            <a:r>
              <a:rPr lang="es-CO" sz="1500" b="1" dirty="0">
                <a:solidFill>
                  <a:srgbClr val="757070"/>
                </a:solidFill>
                <a:latin typeface=""/>
                <a:ea typeface="Montserrat"/>
                <a:cs typeface="Montserrat"/>
                <a:sym typeface="Montserrat"/>
              </a:rPr>
              <a:t> de la semana son el </a:t>
            </a:r>
            <a:r>
              <a:rPr lang="es-CO" sz="1500" b="1" dirty="0">
                <a:solidFill>
                  <a:srgbClr val="C00000"/>
                </a:solidFill>
                <a:latin typeface=""/>
                <a:ea typeface="Montserrat"/>
                <a:cs typeface="Montserrat"/>
                <a:sym typeface="Montserrat"/>
              </a:rPr>
              <a:t>COPP y el SICP</a:t>
            </a:r>
            <a:r>
              <a:rPr lang="es-CO" sz="1500" b="1" dirty="0">
                <a:solidFill>
                  <a:srgbClr val="757070"/>
                </a:solidFill>
                <a:latin typeface=""/>
                <a:ea typeface="Montserrat"/>
                <a:cs typeface="Montserrat"/>
                <a:sym typeface="Montserrat"/>
              </a:rPr>
              <a:t>.</a:t>
            </a:r>
            <a:endParaRPr sz="1500" b="1" dirty="0">
              <a:latin typeface=""/>
              <a:ea typeface="Montserrat"/>
              <a:cs typeface="Montserrat"/>
              <a:sym typeface="Montserrat"/>
            </a:endParaRPr>
          </a:p>
          <a:p>
            <a:pPr marL="228600" marR="0" lvl="0" indent="-127000" algn="just" rtl="0">
              <a:spcBef>
                <a:spcPts val="0"/>
              </a:spcBef>
              <a:spcAft>
                <a:spcPts val="0"/>
              </a:spcAft>
              <a:buClr>
                <a:srgbClr val="000000"/>
              </a:buClr>
              <a:buSzPts val="1600"/>
              <a:buFont typeface="Calibri"/>
              <a:buNone/>
            </a:pPr>
            <a:endParaRPr sz="1500" b="1" dirty="0">
              <a:solidFill>
                <a:srgbClr val="757070"/>
              </a:solidFill>
              <a:latin typeface=""/>
              <a:ea typeface="Montserrat"/>
              <a:cs typeface="Montserrat"/>
              <a:sym typeface="Montserrat"/>
            </a:endParaRPr>
          </a:p>
          <a:p>
            <a:pPr marL="0" marR="0" lvl="0" indent="0" algn="just" rtl="0">
              <a:spcBef>
                <a:spcPts val="0"/>
              </a:spcBef>
              <a:spcAft>
                <a:spcPts val="0"/>
              </a:spcAft>
              <a:buNone/>
            </a:pPr>
            <a:r>
              <a:rPr lang="es-CO" sz="1500" b="1" dirty="0">
                <a:solidFill>
                  <a:srgbClr val="757070"/>
                </a:solidFill>
                <a:latin typeface=""/>
                <a:ea typeface="Montserrat"/>
                <a:cs typeface="Montserrat"/>
                <a:sym typeface="Montserrat"/>
              </a:rPr>
              <a:t>- Los Grupos que atienden de forma preeminente situaciones asociadas directamente con la seguridad personal de un beneficiario son el </a:t>
            </a:r>
            <a:r>
              <a:rPr lang="es-CO" sz="1500" b="1" dirty="0">
                <a:solidFill>
                  <a:srgbClr val="C00000"/>
                </a:solidFill>
                <a:latin typeface=""/>
                <a:ea typeface="Montserrat"/>
                <a:cs typeface="Montserrat"/>
                <a:sym typeface="Montserrat"/>
              </a:rPr>
              <a:t>GRAERR</a:t>
            </a:r>
            <a:r>
              <a:rPr lang="es-CO" sz="1500" b="1" dirty="0">
                <a:solidFill>
                  <a:srgbClr val="757070"/>
                </a:solidFill>
                <a:latin typeface=""/>
                <a:ea typeface="Montserrat"/>
                <a:cs typeface="Montserrat"/>
                <a:sym typeface="Montserrat"/>
              </a:rPr>
              <a:t> y el </a:t>
            </a:r>
            <a:r>
              <a:rPr lang="es-CO" sz="1500" b="1" dirty="0">
                <a:solidFill>
                  <a:srgbClr val="C00000"/>
                </a:solidFill>
                <a:latin typeface=""/>
                <a:ea typeface="Montserrat"/>
                <a:cs typeface="Montserrat"/>
                <a:sym typeface="Montserrat"/>
              </a:rPr>
              <a:t>COPP</a:t>
            </a:r>
            <a:r>
              <a:rPr lang="es-CO" sz="1500" b="1" dirty="0">
                <a:solidFill>
                  <a:srgbClr val="757070"/>
                </a:solidFill>
                <a:latin typeface=""/>
                <a:ea typeface="Montserrat"/>
                <a:cs typeface="Montserrat"/>
                <a:sym typeface="Montserrat"/>
              </a:rPr>
              <a:t>. </a:t>
            </a:r>
            <a:endParaRPr sz="1500" b="1" dirty="0">
              <a:latin typeface=""/>
              <a:ea typeface="Montserrat"/>
              <a:cs typeface="Montserrat"/>
              <a:sym typeface="Montserrat"/>
            </a:endParaRPr>
          </a:p>
        </p:txBody>
      </p:sp>
      <p:sp>
        <p:nvSpPr>
          <p:cNvPr id="287" name="Google Shape;287;p31"/>
          <p:cNvSpPr txBox="1"/>
          <p:nvPr/>
        </p:nvSpPr>
        <p:spPr>
          <a:xfrm>
            <a:off x="5300266" y="5626190"/>
            <a:ext cx="6581400" cy="1061819"/>
          </a:xfrm>
          <a:prstGeom prst="re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60950" tIns="30475" rIns="60950" bIns="30475" anchor="t" anchorCtr="0">
            <a:spAutoFit/>
          </a:bodyPr>
          <a:lstStyle/>
          <a:p>
            <a:pPr marL="0" marR="0" lvl="0" indent="0" algn="l" rtl="0">
              <a:spcBef>
                <a:spcPts val="0"/>
              </a:spcBef>
              <a:spcAft>
                <a:spcPts val="0"/>
              </a:spcAft>
              <a:buNone/>
            </a:pPr>
            <a:r>
              <a:rPr lang="es-CO" sz="1300" dirty="0">
                <a:solidFill>
                  <a:srgbClr val="757070"/>
                </a:solidFill>
                <a:latin typeface=""/>
                <a:ea typeface="Montserrat"/>
                <a:cs typeface="Montserrat"/>
                <a:sym typeface="Montserrat"/>
              </a:rPr>
              <a:t>Grupo de recepción Análisis y Evaluación del Riesgo y Recomendación (</a:t>
            </a:r>
            <a:r>
              <a:rPr lang="es-CO" sz="1300" dirty="0">
                <a:solidFill>
                  <a:srgbClr val="C00000"/>
                </a:solidFill>
                <a:latin typeface=""/>
                <a:ea typeface="Montserrat"/>
                <a:cs typeface="Montserrat"/>
                <a:sym typeface="Montserrat"/>
              </a:rPr>
              <a:t>GRAERR),</a:t>
            </a:r>
            <a:endParaRPr sz="1300" dirty="0">
              <a:latin typeface=""/>
              <a:ea typeface="Montserrat"/>
              <a:cs typeface="Montserrat"/>
              <a:sym typeface="Montserrat"/>
            </a:endParaRPr>
          </a:p>
          <a:p>
            <a:pPr marL="0" marR="0" lvl="0" indent="0" algn="l" rtl="0">
              <a:spcBef>
                <a:spcPts val="0"/>
              </a:spcBef>
              <a:spcAft>
                <a:spcPts val="0"/>
              </a:spcAft>
              <a:buNone/>
            </a:pPr>
            <a:r>
              <a:rPr lang="es-CO" sz="1300" dirty="0">
                <a:solidFill>
                  <a:srgbClr val="757070"/>
                </a:solidFill>
                <a:latin typeface=""/>
                <a:ea typeface="Montserrat"/>
                <a:cs typeface="Montserrat"/>
                <a:sym typeface="Montserrat"/>
              </a:rPr>
              <a:t>Grupo de Automotores </a:t>
            </a:r>
            <a:r>
              <a:rPr lang="es-CO" sz="1300" dirty="0">
                <a:solidFill>
                  <a:srgbClr val="C00000"/>
                </a:solidFill>
                <a:latin typeface=""/>
                <a:ea typeface="Montserrat"/>
                <a:cs typeface="Montserrat"/>
                <a:sym typeface="Montserrat"/>
              </a:rPr>
              <a:t>(GA)</a:t>
            </a:r>
            <a:endParaRPr sz="1300" dirty="0">
              <a:latin typeface=""/>
              <a:ea typeface="Montserrat"/>
              <a:cs typeface="Montserrat"/>
              <a:sym typeface="Montserrat"/>
            </a:endParaRPr>
          </a:p>
          <a:p>
            <a:pPr marL="0" marR="0" lvl="0" indent="0" algn="l" rtl="0">
              <a:spcBef>
                <a:spcPts val="0"/>
              </a:spcBef>
              <a:spcAft>
                <a:spcPts val="0"/>
              </a:spcAft>
              <a:buNone/>
            </a:pPr>
            <a:r>
              <a:rPr lang="es-CO" sz="1300" dirty="0">
                <a:solidFill>
                  <a:srgbClr val="757070"/>
                </a:solidFill>
                <a:latin typeface=""/>
                <a:ea typeface="Montserrat"/>
                <a:cs typeface="Montserrat"/>
                <a:sym typeface="Montserrat"/>
              </a:rPr>
              <a:t>Grupo de implementación, supervisión y Finalización de Medidas </a:t>
            </a:r>
            <a:r>
              <a:rPr lang="es-CO" sz="1300" dirty="0">
                <a:solidFill>
                  <a:srgbClr val="C00000"/>
                </a:solidFill>
                <a:latin typeface=""/>
                <a:ea typeface="Montserrat"/>
                <a:cs typeface="Montserrat"/>
                <a:sym typeface="Montserrat"/>
              </a:rPr>
              <a:t>(GISFM), </a:t>
            </a:r>
            <a:endParaRPr sz="1300" dirty="0">
              <a:latin typeface=""/>
              <a:ea typeface="Montserrat"/>
              <a:cs typeface="Montserrat"/>
              <a:sym typeface="Montserrat"/>
            </a:endParaRPr>
          </a:p>
          <a:p>
            <a:pPr marL="0" marR="0" lvl="0" indent="0" algn="l" rtl="0">
              <a:spcBef>
                <a:spcPts val="0"/>
              </a:spcBef>
              <a:spcAft>
                <a:spcPts val="0"/>
              </a:spcAft>
              <a:buNone/>
            </a:pPr>
            <a:r>
              <a:rPr lang="es-CO" sz="1300" dirty="0">
                <a:solidFill>
                  <a:srgbClr val="757070"/>
                </a:solidFill>
                <a:latin typeface=""/>
                <a:ea typeface="Montserrat"/>
                <a:cs typeface="Montserrat"/>
                <a:sym typeface="Montserrat"/>
              </a:rPr>
              <a:t>Centro de Operaciones para la Prevención y la Protección </a:t>
            </a:r>
            <a:r>
              <a:rPr lang="es-CO" sz="1300" dirty="0">
                <a:solidFill>
                  <a:srgbClr val="C00000"/>
                </a:solidFill>
                <a:latin typeface=""/>
                <a:ea typeface="Montserrat"/>
                <a:cs typeface="Montserrat"/>
                <a:sym typeface="Montserrat"/>
              </a:rPr>
              <a:t>(COPP)</a:t>
            </a:r>
            <a:endParaRPr sz="1300" dirty="0">
              <a:solidFill>
                <a:srgbClr val="757070"/>
              </a:solidFill>
              <a:latin typeface=""/>
              <a:ea typeface="Montserrat"/>
              <a:cs typeface="Montserrat"/>
              <a:sym typeface="Montserrat"/>
            </a:endParaRPr>
          </a:p>
          <a:p>
            <a:pPr marL="0" marR="0" lvl="0" indent="0" algn="l" rtl="0">
              <a:spcBef>
                <a:spcPts val="0"/>
              </a:spcBef>
              <a:spcAft>
                <a:spcPts val="0"/>
              </a:spcAft>
              <a:buNone/>
            </a:pPr>
            <a:r>
              <a:rPr lang="es-CO" sz="1300" dirty="0">
                <a:solidFill>
                  <a:srgbClr val="757070"/>
                </a:solidFill>
                <a:latin typeface=""/>
                <a:ea typeface="Montserrat"/>
                <a:cs typeface="Montserrat"/>
                <a:sym typeface="Montserrat"/>
              </a:rPr>
              <a:t>Sistema Integrado de Comunicación Permanente</a:t>
            </a:r>
            <a:r>
              <a:rPr lang="es-CO" sz="1300" dirty="0">
                <a:solidFill>
                  <a:srgbClr val="C00000"/>
                </a:solidFill>
                <a:latin typeface=""/>
                <a:ea typeface="Montserrat"/>
                <a:cs typeface="Montserrat"/>
                <a:sym typeface="Montserrat"/>
              </a:rPr>
              <a:t>  (SICP)</a:t>
            </a:r>
            <a:endParaRPr sz="1300" dirty="0">
              <a:solidFill>
                <a:srgbClr val="000000"/>
              </a:solidFill>
              <a:latin typeface=""/>
              <a:ea typeface="Montserrat"/>
              <a:cs typeface="Montserrat"/>
              <a:sym typeface="Montserrat"/>
            </a:endParaRPr>
          </a:p>
        </p:txBody>
      </p:sp>
    </p:spTree>
    <p:extLst>
      <p:ext uri="{BB962C8B-B14F-4D97-AF65-F5344CB8AC3E}">
        <p14:creationId xmlns:p14="http://schemas.microsoft.com/office/powerpoint/2010/main" val="235399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p:nvPr/>
        </p:nvSpPr>
        <p:spPr>
          <a:xfrm>
            <a:off x="2319867" y="2810933"/>
            <a:ext cx="7552200" cy="553988"/>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3200" b="1" i="0" u="none" strike="noStrike" cap="none" dirty="0">
                <a:solidFill>
                  <a:srgbClr val="C00000"/>
                </a:solidFill>
                <a:latin typeface=""/>
                <a:ea typeface="Montserrat"/>
                <a:cs typeface="Montserrat"/>
                <a:sym typeface="Montserrat"/>
              </a:rPr>
              <a:t>DEFINICIONES ESTRUCTURALES</a:t>
            </a:r>
            <a:endParaRPr sz="3200" dirty="0">
              <a:latin typefac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294" name="Google Shape;294;p32"/>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295" name="Google Shape;295;p32"/>
          <p:cNvSpPr txBox="1"/>
          <p:nvPr/>
        </p:nvSpPr>
        <p:spPr>
          <a:xfrm>
            <a:off x="2976283" y="328250"/>
            <a:ext cx="63231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LÍNEA DE BASE</a:t>
            </a:r>
            <a:endParaRPr sz="900" dirty="0">
              <a:latin typeface=""/>
            </a:endParaRPr>
          </a:p>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Conclusiones preliminares</a:t>
            </a:r>
            <a:endParaRPr sz="900" dirty="0">
              <a:latin typeface=""/>
            </a:endParaRPr>
          </a:p>
        </p:txBody>
      </p:sp>
      <p:sp>
        <p:nvSpPr>
          <p:cNvPr id="296" name="Google Shape;296;p32"/>
          <p:cNvSpPr txBox="1"/>
          <p:nvPr/>
        </p:nvSpPr>
        <p:spPr>
          <a:xfrm>
            <a:off x="355600" y="1102845"/>
            <a:ext cx="11353800" cy="5202600"/>
          </a:xfrm>
          <a:prstGeom prst="rect">
            <a:avLst/>
          </a:prstGeom>
          <a:noFill/>
          <a:ln>
            <a:noFill/>
          </a:ln>
        </p:spPr>
        <p:txBody>
          <a:bodyPr spcFirstLastPara="1" wrap="square" lIns="60950" tIns="30475" rIns="60950" bIns="30475" anchor="t" anchorCtr="0">
            <a:spAutoFit/>
          </a:bodyPr>
          <a:lstStyle/>
          <a:p>
            <a:pPr marL="0" marR="0" lvl="0" indent="0" algn="just" rtl="0">
              <a:spcBef>
                <a:spcPts val="0"/>
              </a:spcBef>
              <a:spcAft>
                <a:spcPts val="0"/>
              </a:spcAft>
              <a:buNone/>
            </a:pPr>
            <a:endParaRPr sz="1900" b="1" dirty="0">
              <a:solidFill>
                <a:srgbClr val="757070"/>
              </a:solidFill>
              <a:latin typeface="Montserrat Light"/>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Noto Sans Symbols"/>
              <a:buChar char="∙"/>
            </a:pPr>
            <a:r>
              <a:rPr lang="es-CO" sz="1500" b="1" dirty="0">
                <a:solidFill>
                  <a:srgbClr val="757070"/>
                </a:solidFill>
                <a:latin typeface=""/>
                <a:ea typeface="Montserrat Light"/>
                <a:cs typeface="Montserrat Light"/>
                <a:sym typeface="Montserrat Light"/>
              </a:rPr>
              <a:t>Las llamadas fuera de los horarios de atención habituales de la UNP provienen de: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Beneficiarios de medidas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Miembros de esquemas de protección</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Apoderados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Solicitantes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Servidores públicos de la UNP</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Servidores públicos de otras entidades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Ciudadanía </a:t>
            </a:r>
            <a:endParaRPr sz="900" dirty="0">
              <a:latin typeface=""/>
            </a:endParaRPr>
          </a:p>
          <a:p>
            <a:pPr marL="228600" marR="0" lvl="0" indent="-139700" algn="just" rtl="0">
              <a:spcBef>
                <a:spcPts val="0"/>
              </a:spcBef>
              <a:spcAft>
                <a:spcPts val="0"/>
              </a:spcAft>
              <a:buClr>
                <a:srgbClr val="000000"/>
              </a:buClr>
              <a:buSzPts val="1500"/>
              <a:buFont typeface="Noto Sans Symbols"/>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Noto Sans Symbols"/>
              <a:buChar char="∙"/>
            </a:pPr>
            <a:r>
              <a:rPr lang="es-CO" sz="1500" b="1" dirty="0">
                <a:solidFill>
                  <a:srgbClr val="757070"/>
                </a:solidFill>
                <a:latin typeface=""/>
                <a:ea typeface="Montserrat Light"/>
                <a:cs typeface="Montserrat Light"/>
                <a:sym typeface="Montserrat Light"/>
              </a:rPr>
              <a:t>Las principales razones de las comunicaciones fuera del horario habitual de la Unidad son: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Situaciones relacionadas con la </a:t>
            </a:r>
            <a:r>
              <a:rPr lang="es-CO" sz="1500" b="1" dirty="0">
                <a:solidFill>
                  <a:srgbClr val="C00000"/>
                </a:solidFill>
                <a:latin typeface=""/>
                <a:ea typeface="Montserrat Light"/>
                <a:cs typeface="Montserrat Light"/>
                <a:sym typeface="Montserrat Light"/>
              </a:rPr>
              <a:t>seguridad personal de un beneficiario</a:t>
            </a:r>
            <a:r>
              <a:rPr lang="es-CO" sz="1500" b="1" dirty="0">
                <a:solidFill>
                  <a:srgbClr val="757070"/>
                </a:solidFill>
                <a:latin typeface=""/>
                <a:ea typeface="Montserrat Light"/>
                <a:cs typeface="Montserrat Light"/>
                <a:sym typeface="Montserrat Light"/>
              </a:rPr>
              <a:t>: solicitud de apoyo de autoridades policiales.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Solicitud de inicio de </a:t>
            </a:r>
            <a:r>
              <a:rPr lang="es-CO" sz="1500" b="1" dirty="0">
                <a:solidFill>
                  <a:srgbClr val="C00000"/>
                </a:solidFill>
                <a:latin typeface=""/>
                <a:ea typeface="Montserrat Light"/>
                <a:cs typeface="Montserrat Light"/>
                <a:sym typeface="Montserrat Light"/>
              </a:rPr>
              <a:t>trámites de emergencia</a:t>
            </a:r>
            <a:r>
              <a:rPr lang="es-CO" sz="1500" b="1" dirty="0">
                <a:solidFill>
                  <a:srgbClr val="757070"/>
                </a:solidFill>
                <a:latin typeface=""/>
                <a:ea typeface="Montserrat Light"/>
                <a:cs typeface="Montserrat Light"/>
                <a:sym typeface="Montserrat Light"/>
              </a:rPr>
              <a:t>.</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Alertas generadas por el </a:t>
            </a:r>
            <a:r>
              <a:rPr lang="es-CO" sz="1500" b="1" dirty="0">
                <a:solidFill>
                  <a:srgbClr val="C00000"/>
                </a:solidFill>
                <a:latin typeface=""/>
                <a:ea typeface="Montserrat Light"/>
                <a:cs typeface="Montserrat Light"/>
                <a:sym typeface="Montserrat Light"/>
              </a:rPr>
              <a:t>botón de apoyo</a:t>
            </a:r>
            <a:r>
              <a:rPr lang="es-CO" sz="1500" b="1" dirty="0">
                <a:solidFill>
                  <a:srgbClr val="757070"/>
                </a:solidFill>
                <a:latin typeface=""/>
                <a:ea typeface="Montserrat Light"/>
                <a:cs typeface="Montserrat Light"/>
                <a:sym typeface="Montserrat Light"/>
              </a:rPr>
              <a:t>.</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Reporte regular de </a:t>
            </a:r>
            <a:r>
              <a:rPr lang="es-CO" sz="1500" b="1" dirty="0">
                <a:solidFill>
                  <a:srgbClr val="C00000"/>
                </a:solidFill>
                <a:latin typeface=""/>
                <a:ea typeface="Montserrat Light"/>
                <a:cs typeface="Montserrat Light"/>
                <a:sym typeface="Montserrat Light"/>
              </a:rPr>
              <a:t>movimientos de los esquemas de protección</a:t>
            </a:r>
            <a:r>
              <a:rPr lang="es-CO" sz="1500" b="1" dirty="0">
                <a:solidFill>
                  <a:srgbClr val="757070"/>
                </a:solidFill>
                <a:latin typeface=""/>
                <a:ea typeface="Montserrat Light"/>
                <a:cs typeface="Montserrat Light"/>
                <a:sym typeface="Montserrat Light"/>
              </a:rPr>
              <a:t>.</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Situaciones que demandan la </a:t>
            </a:r>
            <a:r>
              <a:rPr lang="es-CO" sz="1500" b="1" dirty="0">
                <a:solidFill>
                  <a:srgbClr val="C00000"/>
                </a:solidFill>
                <a:latin typeface=""/>
                <a:ea typeface="Montserrat Light"/>
                <a:cs typeface="Montserrat Light"/>
                <a:sym typeface="Montserrat Light"/>
              </a:rPr>
              <a:t>coordinación</a:t>
            </a:r>
            <a:r>
              <a:rPr lang="es-CO" sz="1500" b="1" dirty="0">
                <a:solidFill>
                  <a:srgbClr val="757070"/>
                </a:solidFill>
                <a:latin typeface=""/>
                <a:ea typeface="Montserrat Light"/>
                <a:cs typeface="Montserrat Light"/>
                <a:sym typeface="Montserrat Light"/>
              </a:rPr>
              <a:t> con organismos de seguridad del Estado u otras autoridades públicas.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Aspectos operacionales asociados a </a:t>
            </a:r>
            <a:r>
              <a:rPr lang="es-CO" sz="1500" b="1" dirty="0">
                <a:solidFill>
                  <a:srgbClr val="C00000"/>
                </a:solidFill>
                <a:latin typeface=""/>
                <a:ea typeface="Montserrat Light"/>
                <a:cs typeface="Montserrat Light"/>
                <a:sym typeface="Montserrat Light"/>
              </a:rPr>
              <a:t>vehículos</a:t>
            </a:r>
            <a:r>
              <a:rPr lang="es-CO" sz="1500" b="1" dirty="0">
                <a:solidFill>
                  <a:srgbClr val="757070"/>
                </a:solidFill>
                <a:latin typeface=""/>
                <a:ea typeface="Montserrat Light"/>
                <a:cs typeface="Montserrat Light"/>
                <a:sym typeface="Montserrat Light"/>
              </a:rPr>
              <a:t>: combustibles, disponibilidad de automotores, siniestros, hurtos, daños y mantenimiento. </a:t>
            </a:r>
            <a:endParaRPr sz="900" dirty="0">
              <a:latin typeface=""/>
            </a:endParaRPr>
          </a:p>
          <a:p>
            <a:pPr marL="228600" marR="0" lvl="0" indent="-234950" algn="just" rtl="0">
              <a:spcBef>
                <a:spcPts val="0"/>
              </a:spcBef>
              <a:spcAft>
                <a:spcPts val="0"/>
              </a:spcAft>
              <a:buClr>
                <a:srgbClr val="C00000"/>
              </a:buClr>
              <a:buSzPts val="1500"/>
              <a:buFont typeface="Constantia"/>
              <a:buChar char="-"/>
            </a:pPr>
            <a:r>
              <a:rPr lang="es-CO" sz="1500" b="1" dirty="0">
                <a:solidFill>
                  <a:srgbClr val="C00000"/>
                </a:solidFill>
                <a:latin typeface=""/>
                <a:ea typeface="Montserrat Light"/>
                <a:cs typeface="Montserrat Light"/>
                <a:sym typeface="Montserrat Light"/>
              </a:rPr>
              <a:t>Situaciones administrativas</a:t>
            </a:r>
            <a:r>
              <a:rPr lang="es-CO" sz="1500" b="1" dirty="0">
                <a:solidFill>
                  <a:srgbClr val="757070"/>
                </a:solidFill>
                <a:latin typeface=""/>
                <a:ea typeface="Montserrat Light"/>
                <a:cs typeface="Montserrat Light"/>
                <a:sym typeface="Montserrat Light"/>
              </a:rPr>
              <a:t>: tiquetes, comisiones, legalizaciones, incapacidades, restricciones, correo bloqueado, permisos, pago por reubicaciones.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Situaciones relativas al </a:t>
            </a:r>
            <a:r>
              <a:rPr lang="es-CO" sz="1500" b="1" dirty="0">
                <a:solidFill>
                  <a:srgbClr val="C00000"/>
                </a:solidFill>
                <a:latin typeface=""/>
                <a:ea typeface="Montserrat Light"/>
                <a:cs typeface="Montserrat Light"/>
                <a:sym typeface="Montserrat Light"/>
              </a:rPr>
              <a:t>personal de protección</a:t>
            </a:r>
            <a:r>
              <a:rPr lang="es-CO" sz="1500" b="1" dirty="0">
                <a:solidFill>
                  <a:srgbClr val="757070"/>
                </a:solidFill>
                <a:latin typeface=""/>
                <a:ea typeface="Montserrat Light"/>
                <a:cs typeface="Montserrat Light"/>
                <a:sym typeface="Montserrat Light"/>
              </a:rPr>
              <a:t>: cambio de agentes, no presentación a laborar.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Información sobre estado de trámites de solicitudes de protección.</a:t>
            </a:r>
            <a:r>
              <a:rPr lang="es-CO" sz="1200" dirty="0">
                <a:solidFill>
                  <a:srgbClr val="000000"/>
                </a:solidFill>
                <a:latin typeface=""/>
                <a:ea typeface="Constantia"/>
                <a:cs typeface="Constantia"/>
                <a:sym typeface="Constantia"/>
              </a:rPr>
              <a:t> </a:t>
            </a:r>
            <a:endParaRPr sz="1500" b="1" dirty="0">
              <a:solidFill>
                <a:srgbClr val="757070"/>
              </a:solidFill>
              <a:latin typeface=""/>
              <a:ea typeface="Montserrat Light"/>
              <a:cs typeface="Montserrat Light"/>
              <a:sym typeface="Montserrat Light"/>
            </a:endParaRPr>
          </a:p>
        </p:txBody>
      </p:sp>
    </p:spTree>
    <p:extLst>
      <p:ext uri="{BB962C8B-B14F-4D97-AF65-F5344CB8AC3E}">
        <p14:creationId xmlns:p14="http://schemas.microsoft.com/office/powerpoint/2010/main" val="963055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03" name="Google Shape;303;p33"/>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04" name="Google Shape;304;p33"/>
          <p:cNvSpPr txBox="1"/>
          <p:nvPr/>
        </p:nvSpPr>
        <p:spPr>
          <a:xfrm>
            <a:off x="2976283" y="328250"/>
            <a:ext cx="63231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Montserrat"/>
                <a:ea typeface="Montserrat"/>
                <a:cs typeface="Montserrat"/>
                <a:sym typeface="Montserrat"/>
              </a:rPr>
              <a:t>LÍNEA DE BASE</a:t>
            </a:r>
            <a:endParaRPr sz="900" dirty="0"/>
          </a:p>
          <a:p>
            <a:pPr marL="0" marR="0" lvl="0" indent="0" algn="ctr" rtl="0">
              <a:spcBef>
                <a:spcPts val="0"/>
              </a:spcBef>
              <a:spcAft>
                <a:spcPts val="0"/>
              </a:spcAft>
              <a:buNone/>
            </a:pPr>
            <a:r>
              <a:rPr lang="es-CO" sz="2100" b="1" dirty="0">
                <a:solidFill>
                  <a:srgbClr val="C00000"/>
                </a:solidFill>
                <a:latin typeface="Montserrat"/>
                <a:ea typeface="Montserrat"/>
                <a:cs typeface="Montserrat"/>
                <a:sym typeface="Montserrat"/>
              </a:rPr>
              <a:t>Conclusiones preliminares</a:t>
            </a:r>
            <a:endParaRPr sz="900" dirty="0"/>
          </a:p>
        </p:txBody>
      </p:sp>
      <p:sp>
        <p:nvSpPr>
          <p:cNvPr id="305" name="Google Shape;305;p33"/>
          <p:cNvSpPr txBox="1"/>
          <p:nvPr/>
        </p:nvSpPr>
        <p:spPr>
          <a:xfrm>
            <a:off x="333935" y="1046395"/>
            <a:ext cx="11426100" cy="4863900"/>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1500" b="1" dirty="0">
                <a:solidFill>
                  <a:srgbClr val="757070"/>
                </a:solidFill>
                <a:latin typeface="Montserrat Light"/>
                <a:ea typeface="Montserrat Light"/>
                <a:cs typeface="Montserrat Light"/>
                <a:sym typeface="Montserrat Light"/>
              </a:rPr>
              <a:t>  </a:t>
            </a:r>
            <a:endParaRPr sz="1500" b="1" dirty="0">
              <a:solidFill>
                <a:srgbClr val="C00000"/>
              </a:solidFill>
              <a:latin typeface="Montserrat Light"/>
              <a:ea typeface="Montserrat Light"/>
              <a:cs typeface="Montserrat Light"/>
              <a:sym typeface="Montserrat Light"/>
            </a:endParaRPr>
          </a:p>
          <a:p>
            <a:pPr marL="0" marR="0" lvl="0" indent="0" algn="just" rtl="0">
              <a:spcBef>
                <a:spcPts val="0"/>
              </a:spcBef>
              <a:spcAft>
                <a:spcPts val="0"/>
              </a:spcAft>
              <a:buNone/>
            </a:pPr>
            <a:r>
              <a:rPr lang="es-CO" sz="1500" b="1" dirty="0">
                <a:solidFill>
                  <a:srgbClr val="C00000"/>
                </a:solidFill>
                <a:latin typeface="Montserrat Light"/>
                <a:ea typeface="Montserrat Light"/>
                <a:cs typeface="Montserrat Light"/>
                <a:sym typeface="Montserrat Light"/>
              </a:rPr>
              <a:t>b)</a:t>
            </a:r>
            <a:r>
              <a:rPr lang="es-CO" sz="1500" b="1" dirty="0">
                <a:solidFill>
                  <a:srgbClr val="C00000"/>
                </a:solidFill>
                <a:latin typeface=""/>
                <a:ea typeface="Montserrat Light"/>
                <a:cs typeface="Montserrat Light"/>
                <a:sym typeface="Montserrat Light"/>
              </a:rPr>
              <a:t> Estructura del servicio  y atención de llamadas durante el último año: </a:t>
            </a:r>
            <a:endParaRPr sz="900" dirty="0">
              <a:latin typeface=""/>
            </a:endParaRPr>
          </a:p>
          <a:p>
            <a:pPr marL="0" marR="0" lvl="0" indent="0" algn="just" rtl="0">
              <a:spcBef>
                <a:spcPts val="0"/>
              </a:spcBef>
              <a:spcAft>
                <a:spcPts val="0"/>
              </a:spcAft>
              <a:buNone/>
            </a:pPr>
            <a:r>
              <a:rPr lang="es-CO" sz="1200" dirty="0">
                <a:solidFill>
                  <a:srgbClr val="000000"/>
                </a:solidFill>
                <a:latin typeface=""/>
                <a:ea typeface="Constantia"/>
                <a:cs typeface="Constantia"/>
                <a:sym typeface="Constantia"/>
              </a:rPr>
              <a:t> </a:t>
            </a:r>
            <a:endParaRPr sz="1200" dirty="0">
              <a:solidFill>
                <a:srgbClr val="000000"/>
              </a:solidFill>
              <a:latin typeface=""/>
              <a:ea typeface="Times New Roman"/>
              <a:cs typeface="Times New Roman"/>
              <a:sym typeface="Times New Roman"/>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Se destaca la existencia de una </a:t>
            </a:r>
            <a:r>
              <a:rPr lang="es-CO" sz="1500" b="1" dirty="0">
                <a:solidFill>
                  <a:srgbClr val="C00000"/>
                </a:solidFill>
                <a:latin typeface=""/>
                <a:ea typeface="Montserrat Light"/>
                <a:cs typeface="Montserrat Light"/>
                <a:sym typeface="Montserrat Light"/>
              </a:rPr>
              <a:t>línea de emergencia a cargo del COOP</a:t>
            </a:r>
            <a:r>
              <a:rPr lang="es-CO" sz="1500" b="1" dirty="0">
                <a:solidFill>
                  <a:srgbClr val="757070"/>
                </a:solidFill>
                <a:latin typeface=""/>
                <a:ea typeface="Montserrat Light"/>
                <a:cs typeface="Montserrat Light"/>
                <a:sym typeface="Montserrat Light"/>
              </a:rPr>
              <a:t>. Reportó 36 comunicaciones recibidas en julio de 2023 y 32 en agosto de 2023.</a:t>
            </a:r>
            <a:endParaRPr sz="900" dirty="0">
              <a:latin typeface=""/>
            </a:endParaRPr>
          </a:p>
          <a:p>
            <a:pPr marL="228600" marR="0" lvl="0" indent="-139700" algn="just" rtl="0">
              <a:spcBef>
                <a:spcPts val="0"/>
              </a:spcBef>
              <a:spcAft>
                <a:spcPts val="0"/>
              </a:spcAft>
              <a:buClr>
                <a:srgbClr val="000000"/>
              </a:buClr>
              <a:buSzPts val="1500"/>
              <a:buFont typeface="Constantia"/>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Los </a:t>
            </a:r>
            <a:r>
              <a:rPr lang="es-CO" sz="1500" b="1" dirty="0">
                <a:solidFill>
                  <a:srgbClr val="C00000"/>
                </a:solidFill>
                <a:latin typeface=""/>
                <a:ea typeface="Montserrat Light"/>
                <a:cs typeface="Montserrat Light"/>
                <a:sym typeface="Montserrat Light"/>
              </a:rPr>
              <a:t>únicos protocolos </a:t>
            </a:r>
            <a:r>
              <a:rPr lang="es-CO" sz="1500" b="1" dirty="0">
                <a:solidFill>
                  <a:srgbClr val="757070"/>
                </a:solidFill>
                <a:latin typeface=""/>
                <a:ea typeface="Montserrat Light"/>
                <a:cs typeface="Montserrat Light"/>
                <a:sym typeface="Montserrat Light"/>
              </a:rPr>
              <a:t>existentes están en relacionados con la forma de atender las llamadas, y están establecidos en el </a:t>
            </a:r>
            <a:r>
              <a:rPr lang="es-CO" sz="1500" b="1" dirty="0">
                <a:solidFill>
                  <a:srgbClr val="C00000"/>
                </a:solidFill>
                <a:latin typeface=""/>
                <a:ea typeface="Montserrat Light"/>
                <a:cs typeface="Montserrat Light"/>
                <a:sym typeface="Montserrat Light"/>
              </a:rPr>
              <a:t>COOP</a:t>
            </a:r>
            <a:r>
              <a:rPr lang="es-CO" sz="1500" b="1" dirty="0">
                <a:solidFill>
                  <a:srgbClr val="757070"/>
                </a:solidFill>
                <a:latin typeface=""/>
                <a:ea typeface="Montserrat Light"/>
                <a:cs typeface="Montserrat Light"/>
                <a:sym typeface="Montserrat Light"/>
              </a:rPr>
              <a:t>.</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Los grupos  disponen </a:t>
            </a:r>
            <a:r>
              <a:rPr lang="es-CO" sz="1500" b="1" dirty="0">
                <a:solidFill>
                  <a:srgbClr val="C00000"/>
                </a:solidFill>
                <a:latin typeface=""/>
                <a:ea typeface="Montserrat Light"/>
                <a:cs typeface="Montserrat Light"/>
                <a:sym typeface="Montserrat Light"/>
              </a:rPr>
              <a:t>aproximadamente de 18 personas (8 COOP – 7 SIP 7)  </a:t>
            </a:r>
            <a:r>
              <a:rPr lang="es-CO" sz="1500" b="1" dirty="0">
                <a:solidFill>
                  <a:srgbClr val="757070"/>
                </a:solidFill>
                <a:latin typeface=""/>
                <a:ea typeface="Montserrat Light"/>
                <a:cs typeface="Montserrat Light"/>
                <a:sym typeface="Montserrat Light"/>
              </a:rPr>
              <a:t>para este tipo de atención, en su mayoría de servidores públicos, con diferentes perfiles: </a:t>
            </a:r>
            <a:r>
              <a:rPr lang="es-CO" sz="1500" b="1" dirty="0">
                <a:solidFill>
                  <a:srgbClr val="C00000"/>
                </a:solidFill>
                <a:latin typeface=""/>
                <a:ea typeface="Montserrat Light"/>
                <a:cs typeface="Montserrat Light"/>
                <a:sym typeface="Montserrat Light"/>
              </a:rPr>
              <a:t>auxiliar, técnico, profesional</a:t>
            </a:r>
            <a:r>
              <a:rPr lang="es-CO" sz="1500" b="1" dirty="0">
                <a:solidFill>
                  <a:srgbClr val="757070"/>
                </a:solidFill>
                <a:latin typeface=""/>
                <a:ea typeface="Montserrat Light"/>
                <a:cs typeface="Montserrat Light"/>
                <a:sym typeface="Montserrat Light"/>
              </a:rPr>
              <a:t>. </a:t>
            </a:r>
            <a:endParaRPr sz="900" dirty="0">
              <a:latin typeface=""/>
            </a:endParaRPr>
          </a:p>
          <a:p>
            <a:pPr marL="228600" marR="0" lvl="0" indent="-139700" algn="just" rtl="0">
              <a:spcBef>
                <a:spcPts val="0"/>
              </a:spcBef>
              <a:spcAft>
                <a:spcPts val="0"/>
              </a:spcAft>
              <a:buClr>
                <a:srgbClr val="000000"/>
              </a:buClr>
              <a:buSzPts val="1500"/>
              <a:buFont typeface="Constantia"/>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Las llamadas fuera del horario habitual se concentran en la franja de </a:t>
            </a:r>
            <a:r>
              <a:rPr lang="es-CO" sz="1500" b="1" dirty="0">
                <a:solidFill>
                  <a:srgbClr val="C00000"/>
                </a:solidFill>
                <a:latin typeface=""/>
                <a:ea typeface="Montserrat Light"/>
                <a:cs typeface="Montserrat Light"/>
                <a:sym typeface="Montserrat Light"/>
              </a:rPr>
              <a:t>6:00 p.m. a 10.00 pm., y de 4:00 a.m. a 8:00 a.m</a:t>
            </a:r>
            <a:r>
              <a:rPr lang="es-CO" sz="1500" b="1" dirty="0">
                <a:solidFill>
                  <a:srgbClr val="757070"/>
                </a:solidFill>
                <a:latin typeface=""/>
                <a:ea typeface="Montserrat Light"/>
                <a:cs typeface="Montserrat Light"/>
                <a:sym typeface="Montserrat Light"/>
              </a:rPr>
              <a:t>. </a:t>
            </a:r>
            <a:endParaRPr sz="900" dirty="0">
              <a:latin typeface=""/>
            </a:endParaRPr>
          </a:p>
          <a:p>
            <a:pPr marL="228600" marR="0" lvl="0" indent="-139700" algn="just" rtl="0">
              <a:spcBef>
                <a:spcPts val="0"/>
              </a:spcBef>
              <a:spcAft>
                <a:spcPts val="0"/>
              </a:spcAft>
              <a:buClr>
                <a:srgbClr val="000000"/>
              </a:buClr>
              <a:buSzPts val="1500"/>
              <a:buFont typeface="Constantia"/>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En términos generales, el </a:t>
            </a:r>
            <a:r>
              <a:rPr lang="es-CO" sz="1500" b="1" dirty="0">
                <a:solidFill>
                  <a:srgbClr val="C00000"/>
                </a:solidFill>
                <a:latin typeface=""/>
                <a:ea typeface="Montserrat Light"/>
                <a:cs typeface="Montserrat Light"/>
                <a:sym typeface="Montserrat Light"/>
              </a:rPr>
              <a:t>COPP</a:t>
            </a:r>
            <a:r>
              <a:rPr lang="es-CO" sz="1500" b="1" dirty="0">
                <a:solidFill>
                  <a:srgbClr val="757070"/>
                </a:solidFill>
                <a:latin typeface=""/>
                <a:ea typeface="Montserrat Light"/>
                <a:cs typeface="Montserrat Light"/>
                <a:sym typeface="Montserrat Light"/>
              </a:rPr>
              <a:t> atiende </a:t>
            </a:r>
            <a:r>
              <a:rPr lang="es-CO" sz="1500" b="1" dirty="0">
                <a:solidFill>
                  <a:srgbClr val="C00000"/>
                </a:solidFill>
                <a:latin typeface=""/>
                <a:ea typeface="Montserrat Light"/>
                <a:cs typeface="Montserrat Light"/>
                <a:sym typeface="Montserrat Light"/>
              </a:rPr>
              <a:t>llamadas hasta de 20 minutos</a:t>
            </a:r>
            <a:r>
              <a:rPr lang="es-CO" sz="1500" b="1" dirty="0">
                <a:solidFill>
                  <a:srgbClr val="757070"/>
                </a:solidFill>
                <a:latin typeface=""/>
                <a:ea typeface="Montserrat Light"/>
                <a:cs typeface="Montserrat Light"/>
                <a:sym typeface="Montserrat Light"/>
              </a:rPr>
              <a:t>, en tanto que el </a:t>
            </a:r>
            <a:r>
              <a:rPr lang="es-CO" sz="1500" b="1" dirty="0">
                <a:solidFill>
                  <a:srgbClr val="C00000"/>
                </a:solidFill>
                <a:latin typeface=""/>
                <a:ea typeface="Montserrat Light"/>
                <a:cs typeface="Montserrat Light"/>
                <a:sym typeface="Montserrat Light"/>
              </a:rPr>
              <a:t>GRAERR</a:t>
            </a:r>
            <a:r>
              <a:rPr lang="es-CO" sz="1500" b="1" dirty="0">
                <a:solidFill>
                  <a:srgbClr val="757070"/>
                </a:solidFill>
                <a:latin typeface=""/>
                <a:ea typeface="Montserrat Light"/>
                <a:cs typeface="Montserrat Light"/>
                <a:sym typeface="Montserrat Light"/>
              </a:rPr>
              <a:t> y el </a:t>
            </a:r>
            <a:r>
              <a:rPr lang="es-CO" sz="1500" b="1" dirty="0">
                <a:solidFill>
                  <a:srgbClr val="C00000"/>
                </a:solidFill>
                <a:latin typeface=""/>
                <a:ea typeface="Montserrat Light"/>
                <a:cs typeface="Montserrat Light"/>
                <a:sym typeface="Montserrat Light"/>
              </a:rPr>
              <a:t>GA</a:t>
            </a:r>
            <a:r>
              <a:rPr lang="es-CO" sz="1500" b="1" dirty="0">
                <a:solidFill>
                  <a:srgbClr val="757070"/>
                </a:solidFill>
                <a:latin typeface=""/>
                <a:ea typeface="Montserrat Light"/>
                <a:cs typeface="Montserrat Light"/>
                <a:sym typeface="Montserrat Light"/>
              </a:rPr>
              <a:t> pueden ocupar </a:t>
            </a:r>
            <a:r>
              <a:rPr lang="es-CO" sz="1500" b="1" dirty="0">
                <a:solidFill>
                  <a:srgbClr val="C00000"/>
                </a:solidFill>
                <a:latin typeface=""/>
                <a:ea typeface="Montserrat Light"/>
                <a:cs typeface="Montserrat Light"/>
                <a:sym typeface="Montserrat Light"/>
              </a:rPr>
              <a:t>máximo 15 minutos </a:t>
            </a:r>
            <a:r>
              <a:rPr lang="es-CO" sz="1500" b="1" dirty="0">
                <a:solidFill>
                  <a:srgbClr val="757070"/>
                </a:solidFill>
                <a:latin typeface=""/>
                <a:ea typeface="Montserrat Light"/>
                <a:cs typeface="Montserrat Light"/>
                <a:sym typeface="Montserrat Light"/>
              </a:rPr>
              <a:t>y, el </a:t>
            </a:r>
            <a:r>
              <a:rPr lang="es-CO" sz="1500" b="1" dirty="0">
                <a:solidFill>
                  <a:srgbClr val="C00000"/>
                </a:solidFill>
                <a:latin typeface=""/>
                <a:ea typeface="Montserrat Light"/>
                <a:cs typeface="Montserrat Light"/>
                <a:sym typeface="Montserrat Light"/>
              </a:rPr>
              <a:t>SICP</a:t>
            </a:r>
            <a:r>
              <a:rPr lang="es-CO" sz="1500" b="1" dirty="0">
                <a:solidFill>
                  <a:srgbClr val="757070"/>
                </a:solidFill>
                <a:latin typeface=""/>
                <a:ea typeface="Montserrat Light"/>
                <a:cs typeface="Montserrat Light"/>
                <a:sym typeface="Montserrat Light"/>
              </a:rPr>
              <a:t>, que representa un caso atípico porque su principal ruta de comunicación es por WhatsApp.</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Esporádicamente los equipos se contactan nuevamente al beneficiario después de realizar acciones vinculadas con el motivo de la comunicación.</a:t>
            </a:r>
            <a:endParaRPr sz="900" dirty="0">
              <a:latin typeface=""/>
            </a:endParaRPr>
          </a:p>
          <a:p>
            <a:pPr marL="0" marR="0" lvl="0" indent="0" algn="l" rtl="0">
              <a:spcBef>
                <a:spcPts val="0"/>
              </a:spcBef>
              <a:spcAft>
                <a:spcPts val="0"/>
              </a:spcAft>
              <a:buNone/>
            </a:pPr>
            <a:r>
              <a:rPr lang="es-CO" sz="1500" b="1" dirty="0">
                <a:solidFill>
                  <a:srgbClr val="757070"/>
                </a:solidFill>
                <a:latin typeface="Montserrat Light"/>
                <a:ea typeface="Montserrat Light"/>
                <a:cs typeface="Montserrat Light"/>
                <a:sym typeface="Montserrat Light"/>
              </a:rPr>
              <a:t> </a:t>
            </a:r>
            <a:endParaRPr sz="900" dirty="0"/>
          </a:p>
        </p:txBody>
      </p:sp>
      <p:sp>
        <p:nvSpPr>
          <p:cNvPr id="306" name="Google Shape;306;p33"/>
          <p:cNvSpPr txBox="1"/>
          <p:nvPr/>
        </p:nvSpPr>
        <p:spPr>
          <a:xfrm>
            <a:off x="7725833" y="5749407"/>
            <a:ext cx="4264800" cy="600300"/>
          </a:xfrm>
          <a:prstGeom prst="re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60950" tIns="30475" rIns="60950" bIns="30475" anchor="t" anchorCtr="0">
            <a:spAutoFit/>
          </a:bodyPr>
          <a:lstStyle/>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recepción Análisis y Evaluación del Riesgo y Recomendación (</a:t>
            </a:r>
            <a:r>
              <a:rPr lang="es-CO" sz="700" b="1" dirty="0">
                <a:solidFill>
                  <a:srgbClr val="C00000"/>
                </a:solidFill>
                <a:latin typeface="Montserrat Light"/>
                <a:ea typeface="Montserrat Light"/>
                <a:cs typeface="Montserrat Light"/>
                <a:sym typeface="Montserrat Light"/>
              </a:rPr>
              <a:t>GRAERR),</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Automotores </a:t>
            </a:r>
            <a:r>
              <a:rPr lang="es-CO" sz="700" b="1" dirty="0">
                <a:solidFill>
                  <a:srgbClr val="C00000"/>
                </a:solidFill>
                <a:latin typeface="Montserrat Light"/>
                <a:ea typeface="Montserrat Light"/>
                <a:cs typeface="Montserrat Light"/>
                <a:sym typeface="Montserrat Light"/>
              </a:rPr>
              <a:t>(GA)</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implementación, supervisión y Finalización de Medidas </a:t>
            </a:r>
            <a:r>
              <a:rPr lang="es-CO" sz="700" b="1" dirty="0">
                <a:solidFill>
                  <a:srgbClr val="C00000"/>
                </a:solidFill>
                <a:latin typeface="Montserrat Light"/>
                <a:ea typeface="Montserrat Light"/>
                <a:cs typeface="Montserrat Light"/>
                <a:sym typeface="Montserrat Light"/>
              </a:rPr>
              <a:t>(GISFM), </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Centro de Operaciones para la Prevención y la Protección </a:t>
            </a:r>
            <a:r>
              <a:rPr lang="es-CO" sz="700" b="1" dirty="0">
                <a:solidFill>
                  <a:srgbClr val="C00000"/>
                </a:solidFill>
                <a:latin typeface="Montserrat Light"/>
                <a:ea typeface="Montserrat Light"/>
                <a:cs typeface="Montserrat Light"/>
                <a:sym typeface="Montserrat Light"/>
              </a:rPr>
              <a:t>(COPP)</a:t>
            </a:r>
            <a:endParaRPr sz="700" b="1" dirty="0">
              <a:solidFill>
                <a:srgbClr val="757070"/>
              </a:solidFill>
              <a:latin typeface="Montserrat Light"/>
              <a:ea typeface="Montserrat Light"/>
              <a:cs typeface="Montserrat Light"/>
              <a:sym typeface="Montserrat Light"/>
            </a:endParaRPr>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Sistema Integrado de Comunicación Permanente</a:t>
            </a:r>
            <a:r>
              <a:rPr lang="es-CO" sz="700" b="1" dirty="0">
                <a:solidFill>
                  <a:srgbClr val="C00000"/>
                </a:solidFill>
                <a:latin typeface="Montserrat Light"/>
                <a:ea typeface="Montserrat Light"/>
                <a:cs typeface="Montserrat Light"/>
                <a:sym typeface="Montserrat Light"/>
              </a:rPr>
              <a:t>  (SICP)</a:t>
            </a:r>
            <a:endParaRPr sz="900" dirty="0"/>
          </a:p>
        </p:txBody>
      </p:sp>
    </p:spTree>
    <p:extLst>
      <p:ext uri="{BB962C8B-B14F-4D97-AF65-F5344CB8AC3E}">
        <p14:creationId xmlns:p14="http://schemas.microsoft.com/office/powerpoint/2010/main" val="3719762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13" name="Google Shape;313;p34"/>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14" name="Google Shape;314;p34"/>
          <p:cNvSpPr txBox="1"/>
          <p:nvPr/>
        </p:nvSpPr>
        <p:spPr>
          <a:xfrm>
            <a:off x="2976283" y="328250"/>
            <a:ext cx="63231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LÍNEA DE BASE</a:t>
            </a:r>
            <a:endParaRPr sz="900" dirty="0">
              <a:latin typeface=""/>
            </a:endParaRPr>
          </a:p>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Conclusiones preliminares</a:t>
            </a:r>
            <a:endParaRPr sz="900" dirty="0">
              <a:latin typeface=""/>
            </a:endParaRPr>
          </a:p>
        </p:txBody>
      </p:sp>
      <p:sp>
        <p:nvSpPr>
          <p:cNvPr id="315" name="Google Shape;315;p34"/>
          <p:cNvSpPr txBox="1"/>
          <p:nvPr/>
        </p:nvSpPr>
        <p:spPr>
          <a:xfrm>
            <a:off x="333935" y="1308848"/>
            <a:ext cx="11426100" cy="4217400"/>
          </a:xfrm>
          <a:prstGeom prst="rect">
            <a:avLst/>
          </a:prstGeom>
          <a:noFill/>
          <a:ln>
            <a:noFill/>
          </a:ln>
        </p:spPr>
        <p:txBody>
          <a:bodyPr spcFirstLastPara="1" wrap="square" lIns="60950" tIns="30475" rIns="60950" bIns="30475" anchor="t" anchorCtr="0">
            <a:spAutoFit/>
          </a:bodyPr>
          <a:lstStyle/>
          <a:p>
            <a:pPr marL="0" marR="0" lvl="0" indent="0" algn="l" rtl="0">
              <a:spcBef>
                <a:spcPts val="0"/>
              </a:spcBef>
              <a:spcAft>
                <a:spcPts val="0"/>
              </a:spcAft>
              <a:buNone/>
            </a:pPr>
            <a:r>
              <a:rPr lang="es-CO" sz="1500" b="1" dirty="0">
                <a:solidFill>
                  <a:srgbClr val="757070"/>
                </a:solidFill>
                <a:latin typeface="Montserrat Light"/>
                <a:ea typeface="Montserrat Light"/>
                <a:cs typeface="Montserrat Light"/>
                <a:sym typeface="Montserrat Light"/>
              </a:rPr>
              <a:t>  c. </a:t>
            </a:r>
            <a:r>
              <a:rPr lang="es-CO" sz="1500" b="1" dirty="0">
                <a:solidFill>
                  <a:srgbClr val="C00000"/>
                </a:solidFill>
                <a:latin typeface=""/>
                <a:ea typeface="Montserrat Light"/>
                <a:cs typeface="Montserrat Light"/>
                <a:sym typeface="Montserrat Light"/>
              </a:rPr>
              <a:t>El uso de bases de datos, herramientas tecnológicas y otros.</a:t>
            </a:r>
            <a:endParaRPr sz="900" dirty="0">
              <a:latin typeface=""/>
            </a:endParaRPr>
          </a:p>
          <a:p>
            <a:pPr marL="0" marR="0" lvl="0" indent="0" algn="just" rtl="0">
              <a:spcBef>
                <a:spcPts val="0"/>
              </a:spcBef>
              <a:spcAft>
                <a:spcPts val="0"/>
              </a:spcAft>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Únicamente los grupos </a:t>
            </a:r>
            <a:r>
              <a:rPr lang="es-CO" sz="1500" b="1" dirty="0">
                <a:solidFill>
                  <a:srgbClr val="C00000"/>
                </a:solidFill>
                <a:latin typeface=""/>
                <a:ea typeface="Montserrat Light"/>
                <a:cs typeface="Montserrat Light"/>
                <a:sym typeface="Montserrat Light"/>
              </a:rPr>
              <a:t>SICP y COPP cuentan con una base de datos sobre los reportes históricos recibidos</a:t>
            </a:r>
            <a:r>
              <a:rPr lang="es-CO" sz="1500" b="1" dirty="0">
                <a:solidFill>
                  <a:srgbClr val="757070"/>
                </a:solidFill>
                <a:latin typeface=""/>
                <a:ea typeface="Montserrat Light"/>
                <a:cs typeface="Montserrat Light"/>
                <a:sym typeface="Montserrat Light"/>
              </a:rPr>
              <a:t>, en formato Excel. El </a:t>
            </a:r>
            <a:r>
              <a:rPr lang="es-CO" sz="1500" b="1" dirty="0">
                <a:solidFill>
                  <a:srgbClr val="C00000"/>
                </a:solidFill>
                <a:latin typeface=""/>
                <a:ea typeface="Montserrat Light"/>
                <a:cs typeface="Montserrat Light"/>
                <a:sym typeface="Montserrat Light"/>
              </a:rPr>
              <a:t>SICP</a:t>
            </a:r>
            <a:r>
              <a:rPr lang="es-CO" sz="1500" b="1" dirty="0">
                <a:solidFill>
                  <a:srgbClr val="757070"/>
                </a:solidFill>
                <a:latin typeface=""/>
                <a:ea typeface="Montserrat Light"/>
                <a:cs typeface="Montserrat Light"/>
                <a:sym typeface="Montserrat Light"/>
              </a:rPr>
              <a:t> cuenta con registros anuales y el </a:t>
            </a:r>
            <a:r>
              <a:rPr lang="es-CO" sz="1500" b="1" dirty="0">
                <a:solidFill>
                  <a:srgbClr val="C00000"/>
                </a:solidFill>
                <a:latin typeface=""/>
                <a:ea typeface="Montserrat Light"/>
                <a:cs typeface="Montserrat Light"/>
                <a:sym typeface="Montserrat Light"/>
              </a:rPr>
              <a:t>COPP, </a:t>
            </a:r>
            <a:r>
              <a:rPr lang="es-CO" sz="1500" b="1" dirty="0">
                <a:solidFill>
                  <a:srgbClr val="757070"/>
                </a:solidFill>
                <a:latin typeface=""/>
                <a:ea typeface="Montserrat Light"/>
                <a:cs typeface="Montserrat Light"/>
                <a:sym typeface="Montserrat Light"/>
              </a:rPr>
              <a:t>manifiesta que los archivos de su competencia “se encuentran en el </a:t>
            </a:r>
            <a:r>
              <a:rPr lang="es-CO" sz="1500" b="1" dirty="0">
                <a:solidFill>
                  <a:srgbClr val="C00000"/>
                </a:solidFill>
                <a:latin typeface=""/>
                <a:ea typeface="Montserrat Light"/>
                <a:cs typeface="Montserrat Light"/>
                <a:sym typeface="Montserrat Light"/>
              </a:rPr>
              <a:t>SharePoint o Atenea</a:t>
            </a:r>
            <a:r>
              <a:rPr lang="es-CO" sz="1500" b="1" dirty="0">
                <a:solidFill>
                  <a:srgbClr val="757070"/>
                </a:solidFill>
                <a:latin typeface=""/>
                <a:ea typeface="Montserrat Light"/>
                <a:cs typeface="Montserrat Light"/>
                <a:sym typeface="Montserrat Light"/>
              </a:rPr>
              <a:t>” y son de carácter reservado. </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No se utilizan herramientas tecnológicas específicas en la gestión y archivo de la información, más allá del correo institucional y las bases de datos mencionadas.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En relación con la </a:t>
            </a:r>
            <a:r>
              <a:rPr lang="es-CO" sz="1500" b="1" dirty="0">
                <a:solidFill>
                  <a:srgbClr val="C00000"/>
                </a:solidFill>
                <a:latin typeface=""/>
                <a:ea typeface="Montserrat Light"/>
                <a:cs typeface="Montserrat Light"/>
                <a:sym typeface="Montserrat Light"/>
              </a:rPr>
              <a:t>capacidad resolutiva </a:t>
            </a:r>
            <a:r>
              <a:rPr lang="es-CO" sz="1500" b="1" dirty="0">
                <a:solidFill>
                  <a:srgbClr val="757070"/>
                </a:solidFill>
                <a:latin typeface=""/>
                <a:ea typeface="Montserrat Light"/>
                <a:cs typeface="Montserrat Light"/>
                <a:sym typeface="Montserrat Light"/>
              </a:rPr>
              <a:t>los cinco grupos señalaron que </a:t>
            </a:r>
            <a:r>
              <a:rPr lang="es-CO" sz="1500" b="1" dirty="0">
                <a:solidFill>
                  <a:srgbClr val="C00000"/>
                </a:solidFill>
                <a:latin typeface=""/>
                <a:ea typeface="Montserrat Light"/>
                <a:cs typeface="Montserrat Light"/>
                <a:sym typeface="Montserrat Light"/>
              </a:rPr>
              <a:t>en algunos casos se escalaban las situaciones</a:t>
            </a:r>
            <a:r>
              <a:rPr lang="es-CO" sz="1500" b="1" dirty="0">
                <a:solidFill>
                  <a:srgbClr val="757070"/>
                </a:solidFill>
                <a:latin typeface=""/>
                <a:ea typeface="Montserrat Light"/>
                <a:cs typeface="Montserrat Light"/>
                <a:sym typeface="Montserrat Light"/>
              </a:rPr>
              <a:t>, pero solamente el </a:t>
            </a:r>
            <a:r>
              <a:rPr lang="es-CO" sz="1500" b="1" dirty="0">
                <a:solidFill>
                  <a:srgbClr val="C00000"/>
                </a:solidFill>
                <a:latin typeface=""/>
                <a:ea typeface="Montserrat Light"/>
                <a:cs typeface="Montserrat Light"/>
                <a:sym typeface="Montserrat Light"/>
              </a:rPr>
              <a:t>COPP</a:t>
            </a:r>
            <a:r>
              <a:rPr lang="es-CO" sz="1500" b="1" dirty="0">
                <a:solidFill>
                  <a:srgbClr val="757070"/>
                </a:solidFill>
                <a:latin typeface=""/>
                <a:ea typeface="Montserrat Light"/>
                <a:cs typeface="Montserrat Light"/>
                <a:sym typeface="Montserrat Light"/>
              </a:rPr>
              <a:t> aclaró de forma explícita que por el nivel de dificultad de un episodio se escala su resolución al “Coordinador del Grupo de Apoyo y Reentrenamiento Operativo - </a:t>
            </a:r>
            <a:r>
              <a:rPr lang="es-CO" sz="1500" b="1" dirty="0">
                <a:solidFill>
                  <a:srgbClr val="C00000"/>
                </a:solidFill>
                <a:latin typeface=""/>
                <a:ea typeface="Montserrat Light"/>
                <a:cs typeface="Montserrat Light"/>
                <a:sym typeface="Montserrat Light"/>
              </a:rPr>
              <a:t>GARO</a:t>
            </a:r>
            <a:r>
              <a:rPr lang="es-CO" sz="1500" b="1" dirty="0">
                <a:solidFill>
                  <a:srgbClr val="757070"/>
                </a:solidFill>
                <a:latin typeface=""/>
                <a:ea typeface="Montserrat Light"/>
                <a:cs typeface="Montserrat Light"/>
                <a:sym typeface="Montserrat Light"/>
              </a:rPr>
              <a:t> y/o Señor Subdirector de Protección para conocimiento y toma de decisiones”.</a:t>
            </a:r>
            <a:endParaRPr sz="900" dirty="0">
              <a:latin typeface=""/>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Sobre el </a:t>
            </a:r>
            <a:r>
              <a:rPr lang="es-CO" sz="1500" b="1" dirty="0">
                <a:solidFill>
                  <a:srgbClr val="C00000"/>
                </a:solidFill>
                <a:latin typeface=""/>
                <a:ea typeface="Montserrat Light"/>
                <a:cs typeface="Montserrat Light"/>
                <a:sym typeface="Montserrat Light"/>
              </a:rPr>
              <a:t>redireccionamiento de comunicaciones a otras instituciones</a:t>
            </a:r>
            <a:r>
              <a:rPr lang="es-CO" sz="1500" b="1" dirty="0">
                <a:solidFill>
                  <a:srgbClr val="757070"/>
                </a:solidFill>
                <a:latin typeface=""/>
                <a:ea typeface="Montserrat Light"/>
                <a:cs typeface="Montserrat Light"/>
                <a:sym typeface="Montserrat Light"/>
              </a:rPr>
              <a:t>, solamente la </a:t>
            </a:r>
            <a:r>
              <a:rPr lang="es-CO" sz="1500" b="1" dirty="0">
                <a:solidFill>
                  <a:srgbClr val="C00000"/>
                </a:solidFill>
                <a:latin typeface=""/>
                <a:ea typeface="Montserrat Light"/>
                <a:cs typeface="Montserrat Light"/>
                <a:sym typeface="Montserrat Light"/>
              </a:rPr>
              <a:t>SICP</a:t>
            </a:r>
            <a:r>
              <a:rPr lang="es-CO" sz="1500" b="1" dirty="0">
                <a:solidFill>
                  <a:srgbClr val="757070"/>
                </a:solidFill>
                <a:latin typeface=""/>
                <a:ea typeface="Montserrat Light"/>
                <a:cs typeface="Montserrat Light"/>
                <a:sym typeface="Montserrat Light"/>
              </a:rPr>
              <a:t> y el </a:t>
            </a:r>
            <a:r>
              <a:rPr lang="es-CO" sz="1500" b="1" dirty="0">
                <a:solidFill>
                  <a:srgbClr val="C00000"/>
                </a:solidFill>
                <a:latin typeface=""/>
                <a:ea typeface="Montserrat Light"/>
                <a:cs typeface="Montserrat Light"/>
                <a:sym typeface="Montserrat Light"/>
              </a:rPr>
              <a:t>COPP</a:t>
            </a:r>
            <a:r>
              <a:rPr lang="es-CO" sz="1500" b="1" dirty="0">
                <a:solidFill>
                  <a:srgbClr val="757070"/>
                </a:solidFill>
                <a:latin typeface=""/>
                <a:ea typeface="Montserrat Light"/>
                <a:cs typeface="Montserrat Light"/>
                <a:sym typeface="Montserrat Light"/>
              </a:rPr>
              <a:t> afirmaron la eventual coordinación de la situación particular, cuando así lo consideren pertinente.</a:t>
            </a:r>
            <a:endParaRPr sz="900" dirty="0">
              <a:latin typeface=""/>
            </a:endParaRPr>
          </a:p>
          <a:p>
            <a:pPr marL="228600" marR="0" lvl="0" indent="-234950" algn="just" rtl="0">
              <a:spcBef>
                <a:spcPts val="0"/>
              </a:spcBef>
              <a:spcAft>
                <a:spcPts val="0"/>
              </a:spcAft>
              <a:buClr>
                <a:srgbClr val="C00000"/>
              </a:buClr>
              <a:buSzPts val="1500"/>
              <a:buFont typeface="Constantia"/>
              <a:buChar char="-"/>
            </a:pPr>
            <a:r>
              <a:rPr lang="es-CO" sz="1500" b="1" dirty="0">
                <a:solidFill>
                  <a:srgbClr val="C00000"/>
                </a:solidFill>
                <a:latin typeface=""/>
                <a:ea typeface="Montserrat Light"/>
                <a:cs typeface="Montserrat Light"/>
                <a:sym typeface="Montserrat Light"/>
              </a:rPr>
              <a:t>No existe en los grupos, un sistema de enrutamiento, grabación, reporte, registro de errores o monitoreo del servicio de atención de llamadas, </a:t>
            </a:r>
            <a:r>
              <a:rPr lang="es-CO" sz="1500" b="1" dirty="0">
                <a:solidFill>
                  <a:srgbClr val="757070"/>
                </a:solidFill>
                <a:latin typeface=""/>
                <a:ea typeface="Montserrat Light"/>
                <a:cs typeface="Montserrat Light"/>
                <a:sym typeface="Montserrat Light"/>
              </a:rPr>
              <a:t>a excepción del </a:t>
            </a:r>
            <a:r>
              <a:rPr lang="es-CO" sz="1500" b="1" dirty="0">
                <a:solidFill>
                  <a:srgbClr val="C00000"/>
                </a:solidFill>
                <a:latin typeface=""/>
                <a:ea typeface="Montserrat Light"/>
                <a:cs typeface="Montserrat Light"/>
                <a:sym typeface="Montserrat Light"/>
              </a:rPr>
              <a:t>SICP</a:t>
            </a:r>
            <a:r>
              <a:rPr lang="es-CO" sz="1500" b="1" dirty="0">
                <a:solidFill>
                  <a:srgbClr val="757070"/>
                </a:solidFill>
                <a:latin typeface=""/>
                <a:ea typeface="Montserrat Light"/>
                <a:cs typeface="Montserrat Light"/>
                <a:sym typeface="Montserrat Light"/>
              </a:rPr>
              <a:t> que refirió la realización de informes diarios de todos los esquemas reportados y las novedades especiales al subdirector, así como el desarrollo de un monitoreo mediante llamadas posteriores a los usuarios, sin aclarar el propósito de las mismas. </a:t>
            </a:r>
            <a:endParaRPr sz="900" dirty="0">
              <a:latin typeface=""/>
            </a:endParaRPr>
          </a:p>
          <a:p>
            <a:pPr marL="0" marR="0" lvl="0" indent="0" algn="l" rtl="0">
              <a:spcBef>
                <a:spcPts val="0"/>
              </a:spcBef>
              <a:spcAft>
                <a:spcPts val="0"/>
              </a:spcAft>
              <a:buNone/>
            </a:pPr>
            <a:r>
              <a:rPr lang="es-CO" sz="1500" b="1" dirty="0">
                <a:solidFill>
                  <a:srgbClr val="757070"/>
                </a:solidFill>
                <a:latin typeface=""/>
                <a:ea typeface="Montserrat Light"/>
                <a:cs typeface="Montserrat Light"/>
                <a:sym typeface="Montserrat Light"/>
              </a:rPr>
              <a:t> </a:t>
            </a:r>
            <a:endParaRPr sz="900" dirty="0">
              <a:latin typeface=""/>
            </a:endParaRPr>
          </a:p>
        </p:txBody>
      </p:sp>
      <p:sp>
        <p:nvSpPr>
          <p:cNvPr id="316" name="Google Shape;316;p34"/>
          <p:cNvSpPr txBox="1"/>
          <p:nvPr/>
        </p:nvSpPr>
        <p:spPr>
          <a:xfrm>
            <a:off x="7495360" y="5740109"/>
            <a:ext cx="4264800" cy="600300"/>
          </a:xfrm>
          <a:prstGeom prst="re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60950" tIns="30475" rIns="60950" bIns="30475" anchor="t" anchorCtr="0">
            <a:spAutoFit/>
          </a:bodyPr>
          <a:lstStyle/>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recepción Análisis y Evaluación del Riesgo y Recomendación (</a:t>
            </a:r>
            <a:r>
              <a:rPr lang="es-CO" sz="700" b="1" dirty="0">
                <a:solidFill>
                  <a:srgbClr val="C00000"/>
                </a:solidFill>
                <a:latin typeface="Montserrat Light"/>
                <a:ea typeface="Montserrat Light"/>
                <a:cs typeface="Montserrat Light"/>
                <a:sym typeface="Montserrat Light"/>
              </a:rPr>
              <a:t>GRAERR),</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Automotores </a:t>
            </a:r>
            <a:r>
              <a:rPr lang="es-CO" sz="700" b="1" dirty="0">
                <a:solidFill>
                  <a:srgbClr val="C00000"/>
                </a:solidFill>
                <a:latin typeface="Montserrat Light"/>
                <a:ea typeface="Montserrat Light"/>
                <a:cs typeface="Montserrat Light"/>
                <a:sym typeface="Montserrat Light"/>
              </a:rPr>
              <a:t>(GA)</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implementación, supervisión y Finalización de Medidas </a:t>
            </a:r>
            <a:r>
              <a:rPr lang="es-CO" sz="700" b="1" dirty="0">
                <a:solidFill>
                  <a:srgbClr val="C00000"/>
                </a:solidFill>
                <a:latin typeface="Montserrat Light"/>
                <a:ea typeface="Montserrat Light"/>
                <a:cs typeface="Montserrat Light"/>
                <a:sym typeface="Montserrat Light"/>
              </a:rPr>
              <a:t>(GISFM), </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Centro de Operaciones para la Prevención y la Protección </a:t>
            </a:r>
            <a:r>
              <a:rPr lang="es-CO" sz="700" b="1" dirty="0">
                <a:solidFill>
                  <a:srgbClr val="C00000"/>
                </a:solidFill>
                <a:latin typeface="Montserrat Light"/>
                <a:ea typeface="Montserrat Light"/>
                <a:cs typeface="Montserrat Light"/>
                <a:sym typeface="Montserrat Light"/>
              </a:rPr>
              <a:t>(COPP)</a:t>
            </a:r>
            <a:endParaRPr sz="700" b="1" dirty="0">
              <a:solidFill>
                <a:srgbClr val="757070"/>
              </a:solidFill>
              <a:latin typeface="Montserrat Light"/>
              <a:ea typeface="Montserrat Light"/>
              <a:cs typeface="Montserrat Light"/>
              <a:sym typeface="Montserrat Light"/>
            </a:endParaRPr>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Sistema Integrado de Comunicación Permanente</a:t>
            </a:r>
            <a:r>
              <a:rPr lang="es-CO" sz="700" b="1" dirty="0">
                <a:solidFill>
                  <a:srgbClr val="C00000"/>
                </a:solidFill>
                <a:latin typeface="Montserrat Light"/>
                <a:ea typeface="Montserrat Light"/>
                <a:cs typeface="Montserrat Light"/>
                <a:sym typeface="Montserrat Light"/>
              </a:rPr>
              <a:t>  (SICP)</a:t>
            </a:r>
            <a:endParaRPr sz="900" dirty="0"/>
          </a:p>
        </p:txBody>
      </p:sp>
    </p:spTree>
    <p:extLst>
      <p:ext uri="{BB962C8B-B14F-4D97-AF65-F5344CB8AC3E}">
        <p14:creationId xmlns:p14="http://schemas.microsoft.com/office/powerpoint/2010/main" val="4140237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5"/>
          <p:cNvSpPr txBox="1"/>
          <p:nvPr/>
        </p:nvSpPr>
        <p:spPr>
          <a:xfrm>
            <a:off x="708141" y="3483803"/>
            <a:ext cx="6420900" cy="506100"/>
          </a:xfrm>
          <a:prstGeom prst="rect">
            <a:avLst/>
          </a:prstGeom>
          <a:noFill/>
          <a:ln>
            <a:noFill/>
          </a:ln>
        </p:spPr>
        <p:txBody>
          <a:bodyPr spcFirstLastPara="1" wrap="square" lIns="0" tIns="0" rIns="0" bIns="0" anchor="ctr" anchorCtr="0">
            <a:noAutofit/>
          </a:bodyPr>
          <a:lstStyle/>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323" name="Google Shape;323;p35"/>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324" name="Google Shape;324;p35"/>
          <p:cNvSpPr txBox="1"/>
          <p:nvPr/>
        </p:nvSpPr>
        <p:spPr>
          <a:xfrm>
            <a:off x="2976283" y="328250"/>
            <a:ext cx="6323100" cy="7080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LÍNEA DE BASE</a:t>
            </a:r>
            <a:endParaRPr sz="900" dirty="0">
              <a:latin typeface=""/>
            </a:endParaRPr>
          </a:p>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Conclusiones preliminares</a:t>
            </a:r>
            <a:endParaRPr sz="900" dirty="0">
              <a:latin typeface=""/>
            </a:endParaRPr>
          </a:p>
        </p:txBody>
      </p:sp>
      <p:sp>
        <p:nvSpPr>
          <p:cNvPr id="325" name="Google Shape;325;p35"/>
          <p:cNvSpPr txBox="1"/>
          <p:nvPr/>
        </p:nvSpPr>
        <p:spPr>
          <a:xfrm>
            <a:off x="359335" y="1097195"/>
            <a:ext cx="11400900" cy="3986700"/>
          </a:xfrm>
          <a:prstGeom prst="rect">
            <a:avLst/>
          </a:prstGeom>
          <a:noFill/>
          <a:ln>
            <a:noFill/>
          </a:ln>
        </p:spPr>
        <p:txBody>
          <a:bodyPr spcFirstLastPara="1" wrap="square" lIns="60950" tIns="30475" rIns="60950" bIns="30475" anchor="t" anchorCtr="0">
            <a:spAutoFit/>
          </a:bodyPr>
          <a:lstStyle/>
          <a:p>
            <a:pPr marL="228600" marR="0" lvl="0" indent="-234950" algn="just" rtl="0">
              <a:spcBef>
                <a:spcPts val="0"/>
              </a:spcBef>
              <a:spcAft>
                <a:spcPts val="0"/>
              </a:spcAft>
              <a:buClr>
                <a:srgbClr val="C00000"/>
              </a:buClr>
              <a:buSzPts val="1500"/>
              <a:buFont typeface="Constantia"/>
              <a:buChar char="-"/>
            </a:pPr>
            <a:r>
              <a:rPr lang="es-CO" sz="1500" b="1" dirty="0">
                <a:solidFill>
                  <a:srgbClr val="C00000"/>
                </a:solidFill>
                <a:latin typeface=""/>
                <a:ea typeface="Montserrat Light"/>
                <a:cs typeface="Montserrat Light"/>
                <a:sym typeface="Montserrat Light"/>
              </a:rPr>
              <a:t>Tres de los cinco equipos </a:t>
            </a:r>
            <a:r>
              <a:rPr lang="es-CO" sz="1500" b="1" dirty="0">
                <a:solidFill>
                  <a:srgbClr val="757070"/>
                </a:solidFill>
                <a:latin typeface=""/>
                <a:ea typeface="Montserrat Light"/>
                <a:cs typeface="Montserrat Light"/>
                <a:sym typeface="Montserrat Light"/>
              </a:rPr>
              <a:t>(</a:t>
            </a:r>
            <a:r>
              <a:rPr lang="es-CO" sz="1500" b="1" dirty="0">
                <a:solidFill>
                  <a:srgbClr val="C00000"/>
                </a:solidFill>
                <a:latin typeface=""/>
                <a:ea typeface="Montserrat Light"/>
                <a:cs typeface="Montserrat Light"/>
                <a:sym typeface="Montserrat Light"/>
              </a:rPr>
              <a:t>GRAERR, GA y COPP</a:t>
            </a:r>
            <a:r>
              <a:rPr lang="es-CO" sz="1500" b="1" dirty="0">
                <a:solidFill>
                  <a:srgbClr val="757070"/>
                </a:solidFill>
                <a:latin typeface=""/>
                <a:ea typeface="Montserrat Light"/>
                <a:cs typeface="Montserrat Light"/>
                <a:sym typeface="Montserrat Light"/>
              </a:rPr>
              <a:t>), indicaron que </a:t>
            </a:r>
            <a:r>
              <a:rPr lang="es-CO" sz="1500" b="1" dirty="0">
                <a:solidFill>
                  <a:srgbClr val="C00000"/>
                </a:solidFill>
                <a:latin typeface=""/>
                <a:ea typeface="Montserrat Light"/>
                <a:cs typeface="Montserrat Light"/>
                <a:sym typeface="Montserrat Light"/>
              </a:rPr>
              <a:t>realizan procesos de retroalimentación de los agentes </a:t>
            </a:r>
            <a:r>
              <a:rPr lang="es-CO" sz="1500" b="1" dirty="0">
                <a:solidFill>
                  <a:srgbClr val="757070"/>
                </a:solidFill>
                <a:latin typeface=""/>
                <a:ea typeface="Montserrat Light"/>
                <a:cs typeface="Montserrat Light"/>
                <a:sym typeface="Montserrat Light"/>
              </a:rPr>
              <a:t>que presentan dificultades en el trámite de atención, sin embargo, no explicaron los mecanismos utilizados para tal fin. En tanto que los grupos </a:t>
            </a:r>
            <a:r>
              <a:rPr lang="es-CO" sz="1500" b="1" dirty="0">
                <a:solidFill>
                  <a:srgbClr val="C00000"/>
                </a:solidFill>
                <a:latin typeface=""/>
                <a:ea typeface="Montserrat Light"/>
                <a:cs typeface="Montserrat Light"/>
                <a:sym typeface="Montserrat Light"/>
              </a:rPr>
              <a:t>GRAERR y COPP </a:t>
            </a:r>
            <a:r>
              <a:rPr lang="es-CO" sz="1500" b="1" dirty="0">
                <a:solidFill>
                  <a:srgbClr val="757070"/>
                </a:solidFill>
                <a:latin typeface=""/>
                <a:ea typeface="Montserrat Light"/>
                <a:cs typeface="Montserrat Light"/>
                <a:sym typeface="Montserrat Light"/>
              </a:rPr>
              <a:t>dieron cuenta de la identificación de oportunidades de mejora en el servicio, que en el caso del </a:t>
            </a:r>
            <a:r>
              <a:rPr lang="es-CO" sz="1500" b="1" dirty="0">
                <a:solidFill>
                  <a:srgbClr val="C00000"/>
                </a:solidFill>
                <a:latin typeface=""/>
                <a:ea typeface="Montserrat Light"/>
                <a:cs typeface="Montserrat Light"/>
                <a:sym typeface="Montserrat Light"/>
              </a:rPr>
              <a:t>COPP</a:t>
            </a:r>
            <a:r>
              <a:rPr lang="es-CO" sz="1500" b="1" dirty="0">
                <a:solidFill>
                  <a:srgbClr val="757070"/>
                </a:solidFill>
                <a:latin typeface=""/>
                <a:ea typeface="Montserrat Light"/>
                <a:cs typeface="Montserrat Light"/>
                <a:sym typeface="Montserrat Light"/>
              </a:rPr>
              <a:t> se asocian a componentes de carácter tecnológico y humano.</a:t>
            </a:r>
            <a:endParaRPr sz="900" dirty="0">
              <a:latin typeface=""/>
            </a:endParaRPr>
          </a:p>
          <a:p>
            <a:pPr marL="228600" marR="0" lvl="0" indent="-139700" algn="just" rtl="0">
              <a:spcBef>
                <a:spcPts val="0"/>
              </a:spcBef>
              <a:spcAft>
                <a:spcPts val="0"/>
              </a:spcAft>
              <a:buClr>
                <a:srgbClr val="000000"/>
              </a:buClr>
              <a:buSzPts val="1500"/>
              <a:buFont typeface="Constantia"/>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757070"/>
              </a:buClr>
              <a:buSzPts val="1500"/>
              <a:buFont typeface="Constantia"/>
              <a:buChar char="-"/>
            </a:pPr>
            <a:r>
              <a:rPr lang="es-CO" sz="1500" b="1" dirty="0">
                <a:solidFill>
                  <a:srgbClr val="757070"/>
                </a:solidFill>
                <a:latin typeface=""/>
                <a:ea typeface="Montserrat Light"/>
                <a:cs typeface="Montserrat Light"/>
                <a:sym typeface="Montserrat Light"/>
              </a:rPr>
              <a:t>En </a:t>
            </a:r>
            <a:r>
              <a:rPr lang="es-CO" sz="1500" b="1" dirty="0">
                <a:solidFill>
                  <a:srgbClr val="C00000"/>
                </a:solidFill>
                <a:latin typeface=""/>
                <a:ea typeface="Montserrat Light"/>
                <a:cs typeface="Montserrat Light"/>
                <a:sym typeface="Montserrat Light"/>
              </a:rPr>
              <a:t>materia de dotación de equipos y material tecnológico </a:t>
            </a:r>
            <a:r>
              <a:rPr lang="es-CO" sz="1500" b="1" dirty="0">
                <a:solidFill>
                  <a:srgbClr val="757070"/>
                </a:solidFill>
                <a:latin typeface=""/>
                <a:ea typeface="Montserrat Light"/>
                <a:cs typeface="Montserrat Light"/>
                <a:sym typeface="Montserrat Light"/>
              </a:rPr>
              <a:t>para los puestos de trabajo, los grupos </a:t>
            </a:r>
            <a:r>
              <a:rPr lang="es-CO" sz="1500" b="1" dirty="0">
                <a:solidFill>
                  <a:srgbClr val="C00000"/>
                </a:solidFill>
                <a:latin typeface=""/>
                <a:ea typeface="Montserrat Light"/>
                <a:cs typeface="Montserrat Light"/>
                <a:sym typeface="Montserrat Light"/>
              </a:rPr>
              <a:t>GRAERR</a:t>
            </a:r>
            <a:r>
              <a:rPr lang="es-CO" sz="1500" b="1" dirty="0">
                <a:solidFill>
                  <a:srgbClr val="757070"/>
                </a:solidFill>
                <a:latin typeface=""/>
                <a:ea typeface="Montserrat Light"/>
                <a:cs typeface="Montserrat Light"/>
                <a:sym typeface="Montserrat Light"/>
              </a:rPr>
              <a:t> y </a:t>
            </a:r>
            <a:r>
              <a:rPr lang="es-CO" sz="1500" b="1" dirty="0">
                <a:solidFill>
                  <a:srgbClr val="C00000"/>
                </a:solidFill>
                <a:latin typeface=""/>
                <a:ea typeface="Montserrat Light"/>
                <a:cs typeface="Montserrat Light"/>
                <a:sym typeface="Montserrat Light"/>
              </a:rPr>
              <a:t>GA</a:t>
            </a:r>
            <a:r>
              <a:rPr lang="es-CO" sz="1500" b="1" dirty="0">
                <a:solidFill>
                  <a:srgbClr val="757070"/>
                </a:solidFill>
                <a:latin typeface=""/>
                <a:ea typeface="Montserrat Light"/>
                <a:cs typeface="Montserrat Light"/>
                <a:sym typeface="Montserrat Light"/>
              </a:rPr>
              <a:t> confirmaron la disposición de computadores en horarios de trabajo; el </a:t>
            </a:r>
            <a:r>
              <a:rPr lang="es-CO" sz="1500" b="1" dirty="0">
                <a:solidFill>
                  <a:srgbClr val="C00000"/>
                </a:solidFill>
                <a:latin typeface=""/>
                <a:ea typeface="Montserrat Light"/>
                <a:cs typeface="Montserrat Light"/>
                <a:sym typeface="Montserrat Light"/>
              </a:rPr>
              <a:t>SICP</a:t>
            </a:r>
            <a:r>
              <a:rPr lang="es-CO" sz="1500" b="1" dirty="0">
                <a:solidFill>
                  <a:srgbClr val="757070"/>
                </a:solidFill>
                <a:latin typeface=""/>
                <a:ea typeface="Montserrat Light"/>
                <a:cs typeface="Montserrat Light"/>
                <a:sym typeface="Montserrat Light"/>
              </a:rPr>
              <a:t> informó contar solamente con un computador para el equipo de trabajo integrado por siete personas que trabajan en un sistema de turnos; y el </a:t>
            </a:r>
            <a:r>
              <a:rPr lang="es-CO" sz="1500" b="1" dirty="0">
                <a:solidFill>
                  <a:srgbClr val="C00000"/>
                </a:solidFill>
                <a:latin typeface=""/>
                <a:ea typeface="Montserrat Light"/>
                <a:cs typeface="Montserrat Light"/>
                <a:sym typeface="Montserrat Light"/>
              </a:rPr>
              <a:t>COPP</a:t>
            </a:r>
            <a:r>
              <a:rPr lang="es-CO" sz="1500" b="1" dirty="0">
                <a:solidFill>
                  <a:srgbClr val="757070"/>
                </a:solidFill>
                <a:latin typeface=""/>
                <a:ea typeface="Montserrat Light"/>
                <a:cs typeface="Montserrat Light"/>
                <a:sym typeface="Montserrat Light"/>
              </a:rPr>
              <a:t> manifestó que dispone de “Equipo de cómputo, líneas celulares, monitor de apoyo para el botón de pánico, libro de minuta, tablero en acrílico para dejar consignas nuevas, dos televisores para el monitoreo de medios abiertos, equipo de sonido para optimizar calidad en el sonido”.</a:t>
            </a:r>
            <a:endParaRPr sz="900" dirty="0">
              <a:latin typeface=""/>
            </a:endParaRPr>
          </a:p>
          <a:p>
            <a:pPr marL="228600" marR="0" lvl="0" indent="-139700" algn="just" rtl="0">
              <a:spcBef>
                <a:spcPts val="0"/>
              </a:spcBef>
              <a:spcAft>
                <a:spcPts val="0"/>
              </a:spcAft>
              <a:buClr>
                <a:srgbClr val="000000"/>
              </a:buClr>
              <a:buSzPts val="1500"/>
              <a:buFont typeface="Constantia"/>
              <a:buNone/>
            </a:pPr>
            <a:endParaRPr sz="1500" b="1" dirty="0">
              <a:solidFill>
                <a:srgbClr val="757070"/>
              </a:solidFill>
              <a:latin typeface=""/>
              <a:ea typeface="Montserrat Light"/>
              <a:cs typeface="Montserrat Light"/>
              <a:sym typeface="Montserrat Light"/>
            </a:endParaRPr>
          </a:p>
          <a:p>
            <a:pPr marL="228600" marR="0" lvl="0" indent="-234950" algn="just" rtl="0">
              <a:spcBef>
                <a:spcPts val="0"/>
              </a:spcBef>
              <a:spcAft>
                <a:spcPts val="0"/>
              </a:spcAft>
              <a:buClr>
                <a:srgbClr val="C00000"/>
              </a:buClr>
              <a:buSzPts val="1500"/>
              <a:buFont typeface="Constantia"/>
              <a:buChar char="-"/>
            </a:pPr>
            <a:r>
              <a:rPr lang="es-CO" sz="1500" b="1" dirty="0">
                <a:solidFill>
                  <a:srgbClr val="C00000"/>
                </a:solidFill>
                <a:latin typeface=""/>
                <a:ea typeface="Montserrat Light"/>
                <a:cs typeface="Montserrat Light"/>
                <a:sym typeface="Montserrat Light"/>
              </a:rPr>
              <a:t>No se identificó la existencia de un convenio con alguna institución externa para transferir llamadas </a:t>
            </a:r>
            <a:r>
              <a:rPr lang="es-CO" sz="1500" b="1" dirty="0">
                <a:solidFill>
                  <a:srgbClr val="757070"/>
                </a:solidFill>
                <a:latin typeface=""/>
                <a:ea typeface="Montserrat Light"/>
                <a:cs typeface="Montserrat Light"/>
                <a:sym typeface="Montserrat Light"/>
              </a:rPr>
              <a:t>por competencia, ni un protocolo de comunicación con terceras unidades dentro de la UNP en horarios no habituales por episodios que lo ameriten, ni la prestación de servicios de atención de llamadas de emergencia por parte de grupos de atención regional de la entidad, ni el uso de protocolos de tratamiento de información personal.</a:t>
            </a:r>
            <a:endParaRPr sz="900" dirty="0">
              <a:latin typeface=""/>
            </a:endParaRPr>
          </a:p>
          <a:p>
            <a:pPr marL="0" marR="0" lvl="0" indent="0" algn="l" rtl="0">
              <a:spcBef>
                <a:spcPts val="0"/>
              </a:spcBef>
              <a:spcAft>
                <a:spcPts val="0"/>
              </a:spcAft>
              <a:buNone/>
            </a:pPr>
            <a:r>
              <a:rPr lang="es-CO" sz="1500" b="1" dirty="0">
                <a:solidFill>
                  <a:srgbClr val="757070"/>
                </a:solidFill>
                <a:latin typeface=""/>
                <a:ea typeface="Montserrat Light"/>
                <a:cs typeface="Montserrat Light"/>
                <a:sym typeface="Montserrat Light"/>
              </a:rPr>
              <a:t> </a:t>
            </a:r>
            <a:endParaRPr sz="900" dirty="0">
              <a:latin typeface=""/>
            </a:endParaRPr>
          </a:p>
        </p:txBody>
      </p:sp>
      <p:sp>
        <p:nvSpPr>
          <p:cNvPr id="326" name="Google Shape;326;p35"/>
          <p:cNvSpPr txBox="1"/>
          <p:nvPr/>
        </p:nvSpPr>
        <p:spPr>
          <a:xfrm>
            <a:off x="6891867" y="5302784"/>
            <a:ext cx="4970918" cy="600154"/>
          </a:xfrm>
          <a:prstGeom prst="re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60950" tIns="30475" rIns="60950" bIns="30475" anchor="t" anchorCtr="0">
            <a:spAutoFit/>
          </a:bodyPr>
          <a:lstStyle/>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recepción Análisis y Evaluación del Riesgo y Recomendación (</a:t>
            </a:r>
            <a:r>
              <a:rPr lang="es-CO" sz="700" b="1" dirty="0">
                <a:solidFill>
                  <a:srgbClr val="C00000"/>
                </a:solidFill>
                <a:latin typeface="Montserrat Light"/>
                <a:ea typeface="Montserrat Light"/>
                <a:cs typeface="Montserrat Light"/>
                <a:sym typeface="Montserrat Light"/>
              </a:rPr>
              <a:t>GRAERR),</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Automotores </a:t>
            </a:r>
            <a:r>
              <a:rPr lang="es-CO" sz="700" b="1" dirty="0">
                <a:solidFill>
                  <a:srgbClr val="C00000"/>
                </a:solidFill>
                <a:latin typeface="Montserrat Light"/>
                <a:ea typeface="Montserrat Light"/>
                <a:cs typeface="Montserrat Light"/>
                <a:sym typeface="Montserrat Light"/>
              </a:rPr>
              <a:t>(GA)</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Grupo de implementación, supervisión y Finalización de Medidas </a:t>
            </a:r>
            <a:r>
              <a:rPr lang="es-CO" sz="700" b="1" dirty="0">
                <a:solidFill>
                  <a:srgbClr val="C00000"/>
                </a:solidFill>
                <a:latin typeface="Montserrat Light"/>
                <a:ea typeface="Montserrat Light"/>
                <a:cs typeface="Montserrat Light"/>
                <a:sym typeface="Montserrat Light"/>
              </a:rPr>
              <a:t>(GISFM), </a:t>
            </a:r>
            <a:endParaRPr sz="900" dirty="0"/>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Centro de Operaciones para la Prevención y la Protección </a:t>
            </a:r>
            <a:r>
              <a:rPr lang="es-CO" sz="700" b="1" dirty="0">
                <a:solidFill>
                  <a:srgbClr val="C00000"/>
                </a:solidFill>
                <a:latin typeface="Montserrat Light"/>
                <a:ea typeface="Montserrat Light"/>
                <a:cs typeface="Montserrat Light"/>
                <a:sym typeface="Montserrat Light"/>
              </a:rPr>
              <a:t>(COPP)</a:t>
            </a:r>
            <a:endParaRPr sz="700" b="1" dirty="0">
              <a:solidFill>
                <a:srgbClr val="757070"/>
              </a:solidFill>
              <a:latin typeface="Montserrat Light"/>
              <a:ea typeface="Montserrat Light"/>
              <a:cs typeface="Montserrat Light"/>
              <a:sym typeface="Montserrat Light"/>
            </a:endParaRPr>
          </a:p>
          <a:p>
            <a:pPr marL="0" marR="0" lvl="0" indent="0" algn="l" rtl="0">
              <a:spcBef>
                <a:spcPts val="0"/>
              </a:spcBef>
              <a:spcAft>
                <a:spcPts val="0"/>
              </a:spcAft>
              <a:buNone/>
            </a:pPr>
            <a:r>
              <a:rPr lang="es-CO" sz="700" b="1" dirty="0">
                <a:solidFill>
                  <a:srgbClr val="757070"/>
                </a:solidFill>
                <a:latin typeface="Montserrat Light"/>
                <a:ea typeface="Montserrat Light"/>
                <a:cs typeface="Montserrat Light"/>
                <a:sym typeface="Montserrat Light"/>
              </a:rPr>
              <a:t>Sistema Integrado de Comunicación Permanente</a:t>
            </a:r>
            <a:r>
              <a:rPr lang="es-CO" sz="700" b="1" dirty="0">
                <a:solidFill>
                  <a:srgbClr val="C00000"/>
                </a:solidFill>
                <a:latin typeface="Montserrat Light"/>
                <a:ea typeface="Montserrat Light"/>
                <a:cs typeface="Montserrat Light"/>
                <a:sym typeface="Montserrat Light"/>
              </a:rPr>
              <a:t>  (SICP)</a:t>
            </a:r>
            <a:endParaRPr sz="7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752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1"/>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p:nvPr/>
        </p:nvSpPr>
        <p:spPr>
          <a:xfrm>
            <a:off x="127000" y="2923054"/>
            <a:ext cx="4069908" cy="50594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i="0" u="none" strike="noStrike" cap="none" dirty="0">
                <a:solidFill>
                  <a:srgbClr val="C00000"/>
                </a:solidFill>
                <a:latin typeface=""/>
                <a:ea typeface="Montserrat"/>
                <a:cs typeface="Montserrat"/>
                <a:sym typeface="Montserrat"/>
              </a:rPr>
              <a:t>¿EN QUÉ CONSISTE?</a:t>
            </a:r>
            <a:endParaRPr sz="2000" b="1" i="0" u="none" strike="noStrike" cap="none" dirty="0">
              <a:solidFill>
                <a:srgbClr val="C00000"/>
              </a:solidFill>
              <a:latin typeface=""/>
              <a:ea typeface="Montserrat"/>
              <a:cs typeface="Montserrat"/>
              <a:sym typeface="Montserrat"/>
            </a:endParaRPr>
          </a:p>
        </p:txBody>
      </p:sp>
      <p:sp>
        <p:nvSpPr>
          <p:cNvPr id="103" name="Google Shape;103;p16"/>
          <p:cNvSpPr/>
          <p:nvPr/>
        </p:nvSpPr>
        <p:spPr>
          <a:xfrm flipH="1">
            <a:off x="3824652" y="1159553"/>
            <a:ext cx="372257" cy="5167795"/>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4" name="Google Shape;104;p16"/>
          <p:cNvSpPr txBox="1"/>
          <p:nvPr/>
        </p:nvSpPr>
        <p:spPr>
          <a:xfrm>
            <a:off x="4351867" y="1600062"/>
            <a:ext cx="7143449" cy="38163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2200" b="1" i="0" u="none" strike="noStrike" cap="none" dirty="0">
                <a:solidFill>
                  <a:srgbClr val="555552"/>
                </a:solidFill>
                <a:latin typeface=""/>
                <a:ea typeface="Montserrat Light"/>
                <a:cs typeface="Montserrat Light"/>
                <a:sym typeface="Montserrat Light"/>
              </a:rPr>
              <a:t>Implementar un </a:t>
            </a:r>
            <a:r>
              <a:rPr lang="es-CO" sz="2200" b="1" i="0" u="none" strike="noStrike" cap="none" dirty="0">
                <a:solidFill>
                  <a:srgbClr val="C00000"/>
                </a:solidFill>
                <a:latin typeface=""/>
                <a:ea typeface="Montserrat Light"/>
                <a:cs typeface="Montserrat Light"/>
                <a:sym typeface="Montserrat Light"/>
              </a:rPr>
              <a:t>servicio de comunicación de voz</a:t>
            </a:r>
            <a:r>
              <a:rPr lang="es-CO" sz="2200" b="1" i="0" u="none" strike="noStrike" cap="none" dirty="0">
                <a:solidFill>
                  <a:srgbClr val="555552"/>
                </a:solidFill>
                <a:latin typeface=""/>
                <a:ea typeface="Montserrat Light"/>
                <a:cs typeface="Montserrat Light"/>
                <a:sym typeface="Montserrat Light"/>
              </a:rPr>
              <a:t>*, a través de canal de atención telefónica, principalmente </a:t>
            </a:r>
            <a:r>
              <a:rPr lang="es-CO" sz="2200" b="1" i="0" u="none" strike="noStrike" cap="none" dirty="0">
                <a:solidFill>
                  <a:srgbClr val="C00000"/>
                </a:solidFill>
                <a:latin typeface=""/>
                <a:ea typeface="Montserrat Light"/>
                <a:cs typeface="Montserrat Light"/>
                <a:sym typeface="Montserrat Light"/>
              </a:rPr>
              <a:t>entre los solicitantes y beneficiarios de los Programas de Prevención y Protección de la UNP</a:t>
            </a:r>
            <a:r>
              <a:rPr lang="es-CO" sz="2200" b="1" i="0" u="none" strike="noStrike" cap="none" dirty="0">
                <a:solidFill>
                  <a:srgbClr val="555552"/>
                </a:solidFill>
                <a:latin typeface=""/>
                <a:ea typeface="Montserrat Light"/>
                <a:cs typeface="Montserrat Light"/>
                <a:sym typeface="Montserrat Light"/>
              </a:rPr>
              <a:t>, para la </a:t>
            </a:r>
            <a:r>
              <a:rPr lang="es-CO" sz="2200" b="1" i="0" u="none" strike="noStrike" cap="none" dirty="0">
                <a:solidFill>
                  <a:srgbClr val="C00000"/>
                </a:solidFill>
                <a:latin typeface=""/>
                <a:ea typeface="Montserrat Light"/>
                <a:cs typeface="Montserrat Light"/>
                <a:sym typeface="Montserrat Light"/>
              </a:rPr>
              <a:t>recepción y atención de situaciones de emergencia, </a:t>
            </a:r>
            <a:r>
              <a:rPr lang="es-CO" sz="2200" b="1" i="0" u="none" strike="noStrike" cap="none" dirty="0">
                <a:solidFill>
                  <a:srgbClr val="555552"/>
                </a:solidFill>
                <a:latin typeface=""/>
                <a:ea typeface="Montserrat Light"/>
                <a:cs typeface="Montserrat Light"/>
                <a:sym typeface="Montserrat Light"/>
              </a:rPr>
              <a:t>mediante un centro de contacto disponible </a:t>
            </a:r>
            <a:r>
              <a:rPr lang="es-CO" sz="2200" b="1" i="0" u="none" strike="noStrike" cap="none" dirty="0">
                <a:solidFill>
                  <a:srgbClr val="C00000"/>
                </a:solidFill>
                <a:latin typeface=""/>
                <a:ea typeface="Montserrat Light"/>
                <a:cs typeface="Montserrat Light"/>
                <a:sym typeface="Montserrat Light"/>
              </a:rPr>
              <a:t>24 horas</a:t>
            </a:r>
            <a:r>
              <a:rPr lang="es-CO" sz="2200" b="1" i="0" u="none" strike="noStrike" cap="none" dirty="0">
                <a:solidFill>
                  <a:srgbClr val="555552"/>
                </a:solidFill>
                <a:latin typeface=""/>
                <a:ea typeface="Montserrat Light"/>
                <a:cs typeface="Montserrat Light"/>
                <a:sym typeface="Montserrat Light"/>
              </a:rPr>
              <a:t> al día, los </a:t>
            </a:r>
            <a:r>
              <a:rPr lang="es-CO" sz="2200" b="1" i="0" u="none" strike="noStrike" cap="none" dirty="0">
                <a:solidFill>
                  <a:srgbClr val="C00000"/>
                </a:solidFill>
                <a:latin typeface=""/>
                <a:ea typeface="Montserrat Light"/>
                <a:cs typeface="Montserrat Light"/>
                <a:sym typeface="Montserrat Light"/>
              </a:rPr>
              <a:t>7 días </a:t>
            </a:r>
            <a:r>
              <a:rPr lang="es-CO" sz="2200" b="1" i="0" u="none" strike="noStrike" cap="none" dirty="0">
                <a:solidFill>
                  <a:srgbClr val="555552"/>
                </a:solidFill>
                <a:latin typeface=""/>
                <a:ea typeface="Montserrat Light"/>
                <a:cs typeface="Montserrat Light"/>
                <a:sym typeface="Montserrat Light"/>
              </a:rPr>
              <a:t>de la semana, con cobertura nacional, atendido por servidores públicos de la Subdirección de Protección, la Subdirección Especializada y  el Grupo encargado de las solicitudes de protección.</a:t>
            </a:r>
            <a:endParaRPr sz="2200" dirty="0">
              <a:latin typeface=""/>
            </a:endParaRPr>
          </a:p>
        </p:txBody>
      </p:sp>
      <p:sp>
        <p:nvSpPr>
          <p:cNvPr id="2" name="CuadroTexto 1">
            <a:extLst>
              <a:ext uri="{FF2B5EF4-FFF2-40B4-BE49-F238E27FC236}">
                <a16:creationId xmlns:a16="http://schemas.microsoft.com/office/drawing/2014/main" id="{BDDB97D1-E42E-D416-D968-D0456743F6EE}"/>
              </a:ext>
            </a:extLst>
          </p:cNvPr>
          <p:cNvSpPr txBox="1"/>
          <p:nvPr/>
        </p:nvSpPr>
        <p:spPr>
          <a:xfrm>
            <a:off x="4572000" y="6040582"/>
            <a:ext cx="5126182" cy="307777"/>
          </a:xfrm>
          <a:prstGeom prst="rect">
            <a:avLst/>
          </a:prstGeom>
          <a:noFill/>
        </p:spPr>
        <p:txBody>
          <a:bodyPr wrap="square" rtlCol="0">
            <a:spAutoFit/>
          </a:bodyPr>
          <a:lstStyle/>
          <a:p>
            <a:r>
              <a:rPr lang="es-CO" dirty="0"/>
              <a:t>* </a:t>
            </a:r>
            <a:r>
              <a:rPr lang="es-CO" dirty="0">
                <a:latin typeface=""/>
              </a:rPr>
              <a:t>En una primera fase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p:nvPr/>
        </p:nvSpPr>
        <p:spPr>
          <a:xfrm flipH="1">
            <a:off x="4007790" y="1218381"/>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10" name="Google Shape;110;p17"/>
          <p:cNvSpPr txBox="1"/>
          <p:nvPr/>
        </p:nvSpPr>
        <p:spPr>
          <a:xfrm>
            <a:off x="-847747" y="2784367"/>
            <a:ext cx="72711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¿PARA QUÉ?</a:t>
            </a:r>
            <a:endParaRPr sz="2000" b="1" dirty="0">
              <a:solidFill>
                <a:srgbClr val="C00000"/>
              </a:solidFill>
              <a:latin typeface=""/>
              <a:ea typeface="Montserrat"/>
              <a:cs typeface="Montserrat"/>
              <a:sym typeface="Montserrat"/>
            </a:endParaRPr>
          </a:p>
        </p:txBody>
      </p:sp>
      <p:sp>
        <p:nvSpPr>
          <p:cNvPr id="111" name="Google Shape;111;p17"/>
          <p:cNvSpPr txBox="1"/>
          <p:nvPr/>
        </p:nvSpPr>
        <p:spPr>
          <a:xfrm>
            <a:off x="4585855" y="1725970"/>
            <a:ext cx="6909496" cy="1677372"/>
          </a:xfrm>
          <a:prstGeom prst="rect">
            <a:avLst/>
          </a:prstGeom>
          <a:noFill/>
          <a:ln>
            <a:noFill/>
          </a:ln>
        </p:spPr>
        <p:txBody>
          <a:bodyPr spcFirstLastPara="1" wrap="square" lIns="60950" tIns="30475" rIns="60950" bIns="30475" anchor="t" anchorCtr="0">
            <a:spAutoFit/>
          </a:bodyPr>
          <a:lstStyle/>
          <a:p>
            <a:pPr marL="0" marR="0" lvl="0" indent="0" algn="just" rtl="0">
              <a:spcBef>
                <a:spcPts val="0"/>
              </a:spcBef>
              <a:spcAft>
                <a:spcPts val="0"/>
              </a:spcAft>
              <a:buNone/>
            </a:pPr>
            <a:r>
              <a:rPr lang="es-CO" sz="2100" b="1" dirty="0">
                <a:solidFill>
                  <a:srgbClr val="555552"/>
                </a:solidFill>
                <a:latin typeface=""/>
                <a:ea typeface="Montserrat Light"/>
                <a:cs typeface="Montserrat Light"/>
                <a:sym typeface="Montserrat Light"/>
              </a:rPr>
              <a:t>Brindar </a:t>
            </a:r>
            <a:r>
              <a:rPr lang="es-CO" sz="2100" b="1" dirty="0">
                <a:solidFill>
                  <a:srgbClr val="C00000"/>
                </a:solidFill>
                <a:latin typeface=""/>
                <a:ea typeface="Montserrat Light"/>
                <a:cs typeface="Montserrat Light"/>
                <a:sym typeface="Montserrat Light"/>
              </a:rPr>
              <a:t>soluciones efectivas y oportunas </a:t>
            </a:r>
            <a:r>
              <a:rPr lang="es-CO" sz="2100" b="1" dirty="0">
                <a:solidFill>
                  <a:srgbClr val="555552"/>
                </a:solidFill>
                <a:latin typeface=""/>
                <a:ea typeface="Montserrat Light"/>
                <a:cs typeface="Montserrat Light"/>
                <a:sym typeface="Montserrat Light"/>
              </a:rPr>
              <a:t>a las </a:t>
            </a:r>
            <a:r>
              <a:rPr lang="es-CO" sz="2100" b="1" dirty="0">
                <a:solidFill>
                  <a:srgbClr val="C00000"/>
                </a:solidFill>
                <a:latin typeface=""/>
                <a:ea typeface="Montserrat Light"/>
                <a:cs typeface="Montserrat Light"/>
                <a:sym typeface="Montserrat Light"/>
              </a:rPr>
              <a:t>emergencias</a:t>
            </a:r>
            <a:r>
              <a:rPr lang="es-CO" sz="2100" b="1" dirty="0">
                <a:solidFill>
                  <a:srgbClr val="555552"/>
                </a:solidFill>
                <a:latin typeface=""/>
                <a:ea typeface="Montserrat Light"/>
                <a:cs typeface="Montserrat Light"/>
                <a:sym typeface="Montserrat Light"/>
              </a:rPr>
              <a:t> de los solicitantes y  beneficiarios individuales y colectivos  de la UNP, asociadas a los servicios de </a:t>
            </a:r>
            <a:r>
              <a:rPr lang="es-CO" sz="2100" b="1" dirty="0">
                <a:solidFill>
                  <a:srgbClr val="C00000"/>
                </a:solidFill>
                <a:latin typeface=""/>
                <a:ea typeface="Montserrat Light"/>
                <a:cs typeface="Montserrat Light"/>
                <a:sym typeface="Montserrat Light"/>
              </a:rPr>
              <a:t>prevención y protección </a:t>
            </a:r>
            <a:r>
              <a:rPr lang="es-CO" sz="2100" b="1" dirty="0">
                <a:solidFill>
                  <a:srgbClr val="555552"/>
                </a:solidFill>
                <a:latin typeface=""/>
                <a:ea typeface="Montserrat Light"/>
                <a:cs typeface="Montserrat Light"/>
                <a:sym typeface="Montserrat Light"/>
              </a:rPr>
              <a:t>que brinda la entidad. </a:t>
            </a:r>
            <a:endParaRPr sz="900" dirty="0">
              <a:latin typeface=""/>
            </a:endParaRPr>
          </a:p>
        </p:txBody>
      </p:sp>
      <p:grpSp>
        <p:nvGrpSpPr>
          <p:cNvPr id="112" name="Google Shape;112;p17"/>
          <p:cNvGrpSpPr/>
          <p:nvPr/>
        </p:nvGrpSpPr>
        <p:grpSpPr>
          <a:xfrm>
            <a:off x="4563239" y="4117815"/>
            <a:ext cx="6909496" cy="5418871"/>
            <a:chOff x="0" y="0"/>
            <a:chExt cx="8830500" cy="8127900"/>
          </a:xfrm>
        </p:grpSpPr>
        <p:cxnSp>
          <p:nvCxnSpPr>
            <p:cNvPr id="113" name="Google Shape;113;p17"/>
            <p:cNvCxnSpPr/>
            <p:nvPr/>
          </p:nvCxnSpPr>
          <p:spPr>
            <a:xfrm>
              <a:off x="0" y="0"/>
              <a:ext cx="88305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4" name="Google Shape;114;p17"/>
            <p:cNvSpPr/>
            <p:nvPr/>
          </p:nvSpPr>
          <p:spPr>
            <a:xfrm>
              <a:off x="0" y="0"/>
              <a:ext cx="1766100" cy="81279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116" name="Google Shape;116;p17"/>
            <p:cNvSpPr/>
            <p:nvPr/>
          </p:nvSpPr>
          <p:spPr>
            <a:xfrm>
              <a:off x="1886701" y="0"/>
              <a:ext cx="6931800" cy="3778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117" name="Google Shape;117;p17"/>
            <p:cNvSpPr txBox="1"/>
            <p:nvPr/>
          </p:nvSpPr>
          <p:spPr>
            <a:xfrm>
              <a:off x="883049" y="94482"/>
              <a:ext cx="6931800" cy="3778200"/>
            </a:xfrm>
            <a:prstGeom prst="rect">
              <a:avLst/>
            </a:prstGeom>
            <a:noFill/>
            <a:ln>
              <a:noFill/>
            </a:ln>
          </p:spPr>
          <p:txBody>
            <a:bodyPr spcFirstLastPara="1" wrap="square" lIns="55875" tIns="55875" rIns="55875" bIns="55875" anchor="t" anchorCtr="0">
              <a:noAutofit/>
            </a:bodyPr>
            <a:lstStyle/>
            <a:p>
              <a:pPr marL="0" marR="0" lvl="0" indent="0" algn="l" rtl="0">
                <a:lnSpc>
                  <a:spcPct val="90000"/>
                </a:lnSpc>
                <a:spcBef>
                  <a:spcPts val="0"/>
                </a:spcBef>
                <a:spcAft>
                  <a:spcPts val="0"/>
                </a:spcAft>
                <a:buClr>
                  <a:srgbClr val="000000"/>
                </a:buClr>
                <a:buSzPts val="1500"/>
                <a:buFont typeface="Noto Sans Symbols"/>
                <a:buNone/>
              </a:pPr>
              <a:r>
                <a:rPr lang="es-CO" sz="1500" dirty="0">
                  <a:solidFill>
                    <a:srgbClr val="000000"/>
                  </a:solidFill>
                  <a:latin typeface=""/>
                  <a:ea typeface="Montserrat Light"/>
                  <a:cs typeface="Montserrat Light"/>
                  <a:sym typeface="Montserrat Light"/>
                </a:rPr>
                <a:t> * Fortalecer la </a:t>
              </a:r>
              <a:r>
                <a:rPr lang="es-CO" sz="1500" dirty="0">
                  <a:solidFill>
                    <a:srgbClr val="C00000"/>
                  </a:solidFill>
                  <a:latin typeface=""/>
                  <a:ea typeface="Montserrat Light"/>
                  <a:cs typeface="Montserrat Light"/>
                  <a:sym typeface="Montserrat Light"/>
                </a:rPr>
                <a:t>legitimidad</a:t>
              </a:r>
              <a:r>
                <a:rPr lang="es-CO" sz="1500" dirty="0">
                  <a:solidFill>
                    <a:srgbClr val="000000"/>
                  </a:solidFill>
                  <a:latin typeface=""/>
                  <a:ea typeface="Montserrat Light"/>
                  <a:cs typeface="Montserrat Light"/>
                  <a:sym typeface="Montserrat Light"/>
                </a:rPr>
                <a:t> de la UNP  y su rol como organismo civil de protección de la vida. </a:t>
              </a:r>
              <a:endParaRPr sz="1500" dirty="0">
                <a:solidFill>
                  <a:srgbClr val="000000"/>
                </a:solidFill>
                <a:latin typeface=""/>
                <a:ea typeface="Montserrat Light"/>
                <a:cs typeface="Montserrat Light"/>
                <a:sym typeface="Montserrat Light"/>
              </a:endParaRPr>
            </a:p>
          </p:txBody>
        </p:sp>
        <p:cxnSp>
          <p:nvCxnSpPr>
            <p:cNvPr id="118" name="Google Shape;118;p17"/>
            <p:cNvCxnSpPr/>
            <p:nvPr/>
          </p:nvCxnSpPr>
          <p:spPr>
            <a:xfrm>
              <a:off x="1766098" y="3967162"/>
              <a:ext cx="70644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19" name="Google Shape;119;p17"/>
            <p:cNvSpPr/>
            <p:nvPr/>
          </p:nvSpPr>
          <p:spPr>
            <a:xfrm>
              <a:off x="1898555" y="1031877"/>
              <a:ext cx="6931800" cy="37782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p>
          </p:txBody>
        </p:sp>
        <p:sp>
          <p:nvSpPr>
            <p:cNvPr id="120" name="Google Shape;120;p17"/>
            <p:cNvSpPr txBox="1"/>
            <p:nvPr/>
          </p:nvSpPr>
          <p:spPr>
            <a:xfrm>
              <a:off x="955796" y="1293565"/>
              <a:ext cx="6931800" cy="3778200"/>
            </a:xfrm>
            <a:prstGeom prst="rect">
              <a:avLst/>
            </a:prstGeom>
            <a:noFill/>
            <a:ln>
              <a:noFill/>
            </a:ln>
          </p:spPr>
          <p:txBody>
            <a:bodyPr spcFirstLastPara="1" wrap="square" lIns="55875" tIns="55875" rIns="55875" bIns="55875" anchor="t" anchorCtr="0">
              <a:noAutofit/>
            </a:bodyPr>
            <a:lstStyle/>
            <a:p>
              <a:pPr marL="0" marR="0" lvl="0" indent="0" algn="just" rtl="0">
                <a:lnSpc>
                  <a:spcPct val="90000"/>
                </a:lnSpc>
                <a:spcBef>
                  <a:spcPts val="0"/>
                </a:spcBef>
                <a:spcAft>
                  <a:spcPts val="0"/>
                </a:spcAft>
                <a:buClr>
                  <a:srgbClr val="000000"/>
                </a:buClr>
                <a:buSzPts val="1500"/>
                <a:buFont typeface="Noto Sans Symbols"/>
                <a:buNone/>
              </a:pPr>
              <a:r>
                <a:rPr lang="es-CO" sz="1500" dirty="0">
                  <a:latin typeface=""/>
                  <a:ea typeface="Montserrat Light"/>
                  <a:cs typeface="Montserrat Light"/>
                  <a:sym typeface="Montserrat Light"/>
                </a:rPr>
                <a:t>* </a:t>
              </a:r>
              <a:r>
                <a:rPr lang="es-CO" sz="1500" dirty="0">
                  <a:solidFill>
                    <a:srgbClr val="000000"/>
                  </a:solidFill>
                  <a:latin typeface=""/>
                  <a:ea typeface="Montserrat Light"/>
                  <a:cs typeface="Montserrat Light"/>
                  <a:sym typeface="Montserrat Light"/>
                </a:rPr>
                <a:t>Capturar información sobre las emergencias de los solicitantes y beneficiarios de medidas de protección de la UNP, como insumo para la implementación de acciones que contribuyan a fortalecer el cumplimiento de la misión de la entidad (</a:t>
              </a:r>
              <a:r>
                <a:rPr lang="es-CO" sz="1500" dirty="0">
                  <a:solidFill>
                    <a:srgbClr val="C00000"/>
                  </a:solidFill>
                  <a:latin typeface=""/>
                  <a:ea typeface="Montserrat Light"/>
                  <a:cs typeface="Montserrat Light"/>
                  <a:sym typeface="Montserrat Light"/>
                </a:rPr>
                <a:t>Gestión del conocimiento</a:t>
              </a:r>
              <a:r>
                <a:rPr lang="es-CO" sz="1500" dirty="0">
                  <a:solidFill>
                    <a:srgbClr val="000000"/>
                  </a:solidFill>
                  <a:latin typeface=""/>
                  <a:ea typeface="Montserrat Light"/>
                  <a:cs typeface="Montserrat Light"/>
                  <a:sym typeface="Montserrat Light"/>
                </a:rPr>
                <a:t>).</a:t>
              </a:r>
              <a:endParaRPr sz="900" dirty="0">
                <a:latin typeface=""/>
              </a:endParaRPr>
            </a:p>
          </p:txBody>
        </p:sp>
        <p:cxnSp>
          <p:nvCxnSpPr>
            <p:cNvPr id="121" name="Google Shape;121;p17"/>
            <p:cNvCxnSpPr/>
            <p:nvPr/>
          </p:nvCxnSpPr>
          <p:spPr>
            <a:xfrm>
              <a:off x="1766098" y="7934324"/>
              <a:ext cx="70644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p:nvPr/>
        </p:nvSpPr>
        <p:spPr>
          <a:xfrm>
            <a:off x="127000" y="2923054"/>
            <a:ext cx="4069908" cy="50594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i="0" u="none" strike="noStrike" cap="none" dirty="0">
                <a:solidFill>
                  <a:srgbClr val="C00000"/>
                </a:solidFill>
                <a:latin typeface=""/>
                <a:ea typeface="Montserrat"/>
                <a:cs typeface="Montserrat"/>
                <a:sym typeface="Montserrat"/>
              </a:rPr>
              <a:t>¿QUÉ SERVICIOS </a:t>
            </a:r>
          </a:p>
          <a:p>
            <a:pPr marL="0" marR="0" lvl="0" indent="0" algn="ctr" rtl="0">
              <a:spcBef>
                <a:spcPts val="0"/>
              </a:spcBef>
              <a:spcAft>
                <a:spcPts val="0"/>
              </a:spcAft>
              <a:buNone/>
            </a:pPr>
            <a:r>
              <a:rPr lang="es-CO" sz="2000" b="1" i="0" u="none" strike="noStrike" cap="none" dirty="0">
                <a:solidFill>
                  <a:srgbClr val="C00000"/>
                </a:solidFill>
                <a:latin typeface=""/>
                <a:ea typeface="Montserrat"/>
                <a:cs typeface="Montserrat"/>
                <a:sym typeface="Montserrat"/>
              </a:rPr>
              <a:t>DE EMERGENCIA </a:t>
            </a:r>
          </a:p>
          <a:p>
            <a:pPr marL="0" marR="0" lvl="0" indent="0" algn="ctr" rtl="0">
              <a:spcBef>
                <a:spcPts val="0"/>
              </a:spcBef>
              <a:spcAft>
                <a:spcPts val="0"/>
              </a:spcAft>
              <a:buNone/>
            </a:pPr>
            <a:r>
              <a:rPr lang="es-CO" sz="2000" b="1" i="0" u="none" strike="noStrike" cap="none" dirty="0">
                <a:solidFill>
                  <a:srgbClr val="C00000"/>
                </a:solidFill>
                <a:latin typeface=""/>
                <a:ea typeface="Montserrat"/>
                <a:cs typeface="Montserrat"/>
                <a:sym typeface="Montserrat"/>
              </a:rPr>
              <a:t>EXISTEN?</a:t>
            </a:r>
            <a:endParaRPr sz="2000" b="1" i="0" u="none" strike="noStrike" cap="none" dirty="0">
              <a:solidFill>
                <a:srgbClr val="C00000"/>
              </a:solidFill>
              <a:latin typeface=""/>
              <a:ea typeface="Montserrat"/>
              <a:cs typeface="Montserrat"/>
              <a:sym typeface="Montserrat"/>
            </a:endParaRPr>
          </a:p>
        </p:txBody>
      </p:sp>
      <p:sp>
        <p:nvSpPr>
          <p:cNvPr id="103" name="Google Shape;103;p16"/>
          <p:cNvSpPr/>
          <p:nvPr/>
        </p:nvSpPr>
        <p:spPr>
          <a:xfrm flipH="1">
            <a:off x="3215053" y="1159553"/>
            <a:ext cx="372257" cy="5167795"/>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 name="Imagen 3">
            <a:extLst>
              <a:ext uri="{FF2B5EF4-FFF2-40B4-BE49-F238E27FC236}">
                <a16:creationId xmlns:a16="http://schemas.microsoft.com/office/drawing/2014/main" id="{2FE53B45-E063-1AD2-D2C7-C8C486DBAD30}"/>
              </a:ext>
            </a:extLst>
          </p:cNvPr>
          <p:cNvPicPr>
            <a:picLocks noChangeAspect="1"/>
          </p:cNvPicPr>
          <p:nvPr/>
        </p:nvPicPr>
        <p:blipFill>
          <a:blip r:embed="rId3"/>
          <a:stretch>
            <a:fillRect/>
          </a:stretch>
        </p:blipFill>
        <p:spPr>
          <a:xfrm>
            <a:off x="3826548" y="706185"/>
            <a:ext cx="7772400" cy="5445630"/>
          </a:xfrm>
          <a:prstGeom prst="rect">
            <a:avLst/>
          </a:prstGeom>
        </p:spPr>
      </p:pic>
      <p:sp>
        <p:nvSpPr>
          <p:cNvPr id="5" name="CuadroTexto 4">
            <a:extLst>
              <a:ext uri="{FF2B5EF4-FFF2-40B4-BE49-F238E27FC236}">
                <a16:creationId xmlns:a16="http://schemas.microsoft.com/office/drawing/2014/main" id="{AF057468-DF05-951F-BB90-D3CB317519AA}"/>
              </a:ext>
            </a:extLst>
          </p:cNvPr>
          <p:cNvSpPr txBox="1"/>
          <p:nvPr/>
        </p:nvSpPr>
        <p:spPr>
          <a:xfrm>
            <a:off x="652112" y="6151815"/>
            <a:ext cx="10777888" cy="523220"/>
          </a:xfrm>
          <a:prstGeom prst="rect">
            <a:avLst/>
          </a:prstGeom>
          <a:noFill/>
        </p:spPr>
        <p:txBody>
          <a:bodyPr wrap="square" rtlCol="0">
            <a:spAutoFit/>
          </a:bodyPr>
          <a:lstStyle/>
          <a:p>
            <a:pPr algn="ctr"/>
            <a:r>
              <a:rPr lang="es-CO" dirty="0">
                <a:hlinkClick r:id="rId4"/>
              </a:rPr>
              <a:t>https://www.pnn.gov.co/mapa/codigos1xy.xhtml</a:t>
            </a:r>
            <a:endParaRPr lang="es-CO" dirty="0"/>
          </a:p>
          <a:p>
            <a:pPr algn="ctr"/>
            <a:endParaRPr lang="es-CO" dirty="0"/>
          </a:p>
        </p:txBody>
      </p:sp>
    </p:spTree>
    <p:extLst>
      <p:ext uri="{BB962C8B-B14F-4D97-AF65-F5344CB8AC3E}">
        <p14:creationId xmlns:p14="http://schemas.microsoft.com/office/powerpoint/2010/main" val="375307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p:nvPr/>
        </p:nvSpPr>
        <p:spPr>
          <a:xfrm>
            <a:off x="1101125" y="934050"/>
            <a:ext cx="3020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Respuesta rápida frente a eventos de emergencia/coordinación efectiva de recursos</a:t>
            </a:r>
            <a:endParaRPr sz="1900" dirty="0">
              <a:solidFill>
                <a:srgbClr val="555552"/>
              </a:solidFill>
              <a:latin typeface=""/>
              <a:ea typeface="Montserrat"/>
              <a:cs typeface="Montserrat"/>
              <a:sym typeface="Montserrat"/>
            </a:endParaRPr>
          </a:p>
        </p:txBody>
      </p:sp>
      <p:sp>
        <p:nvSpPr>
          <p:cNvPr id="128" name="Google Shape;128;p18"/>
          <p:cNvSpPr/>
          <p:nvPr/>
        </p:nvSpPr>
        <p:spPr>
          <a:xfrm>
            <a:off x="1101125" y="3141964"/>
            <a:ext cx="3020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Cualificación de la atención/atención diferencial</a:t>
            </a:r>
            <a:endParaRPr sz="1900" dirty="0">
              <a:solidFill>
                <a:srgbClr val="555552"/>
              </a:solidFill>
              <a:latin typeface=""/>
              <a:ea typeface="Montserrat"/>
              <a:cs typeface="Montserrat"/>
              <a:sym typeface="Montserrat"/>
            </a:endParaRPr>
          </a:p>
        </p:txBody>
      </p:sp>
      <p:sp>
        <p:nvSpPr>
          <p:cNvPr id="130" name="Google Shape;130;p18"/>
          <p:cNvSpPr/>
          <p:nvPr/>
        </p:nvSpPr>
        <p:spPr>
          <a:xfrm>
            <a:off x="4767000" y="934050"/>
            <a:ext cx="3020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Equidad en el acceso a la ayuda de emergencia.</a:t>
            </a:r>
            <a:endParaRPr sz="1900" dirty="0">
              <a:solidFill>
                <a:srgbClr val="555552"/>
              </a:solidFill>
              <a:latin typeface=""/>
              <a:ea typeface="Montserrat"/>
              <a:cs typeface="Montserrat"/>
              <a:sym typeface="Montserrat"/>
            </a:endParaRPr>
          </a:p>
        </p:txBody>
      </p:sp>
      <p:sp>
        <p:nvSpPr>
          <p:cNvPr id="131" name="Google Shape;131;p18"/>
          <p:cNvSpPr/>
          <p:nvPr/>
        </p:nvSpPr>
        <p:spPr>
          <a:xfrm>
            <a:off x="4767000" y="3141964"/>
            <a:ext cx="3020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Registro confiable de eventos y contribución al derecho de acceso a la justicia.</a:t>
            </a:r>
            <a:endParaRPr sz="1900" dirty="0">
              <a:solidFill>
                <a:srgbClr val="555552"/>
              </a:solidFill>
              <a:latin typeface=""/>
              <a:ea typeface="Montserrat"/>
              <a:cs typeface="Montserrat"/>
              <a:sym typeface="Montserrat"/>
            </a:endParaRPr>
          </a:p>
        </p:txBody>
      </p:sp>
      <p:sp>
        <p:nvSpPr>
          <p:cNvPr id="134" name="Google Shape;134;p18"/>
          <p:cNvSpPr/>
          <p:nvPr/>
        </p:nvSpPr>
        <p:spPr>
          <a:xfrm>
            <a:off x="7998775" y="934050"/>
            <a:ext cx="3092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Fortalecimiento de la capacidad de respuesta de la UNP.</a:t>
            </a:r>
            <a:endParaRPr sz="1900" dirty="0">
              <a:solidFill>
                <a:srgbClr val="555552"/>
              </a:solidFill>
              <a:latin typeface=""/>
              <a:ea typeface="Montserrat"/>
              <a:cs typeface="Montserrat"/>
              <a:sym typeface="Montserrat"/>
            </a:endParaRPr>
          </a:p>
        </p:txBody>
      </p:sp>
      <p:sp>
        <p:nvSpPr>
          <p:cNvPr id="135" name="Google Shape;135;p18"/>
          <p:cNvSpPr/>
          <p:nvPr/>
        </p:nvSpPr>
        <p:spPr>
          <a:xfrm>
            <a:off x="8219493" y="3141964"/>
            <a:ext cx="3020100" cy="17043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O" sz="1900" dirty="0">
                <a:solidFill>
                  <a:srgbClr val="555552"/>
                </a:solidFill>
                <a:latin typeface=""/>
                <a:ea typeface="Montserrat"/>
                <a:cs typeface="Montserrat"/>
                <a:sym typeface="Montserrat"/>
              </a:rPr>
              <a:t>Contribución a las medidas de autoprotección a cargo de los beneficios o potenciales beneficiarios.</a:t>
            </a:r>
            <a:endParaRPr sz="1900" dirty="0">
              <a:solidFill>
                <a:srgbClr val="555552"/>
              </a:solidFill>
              <a:latin typeface=""/>
              <a:ea typeface="Montserrat"/>
              <a:cs typeface="Montserrat"/>
              <a:sym typeface="Montserrat"/>
            </a:endParaRPr>
          </a:p>
        </p:txBody>
      </p:sp>
      <p:sp>
        <p:nvSpPr>
          <p:cNvPr id="3" name="Google Shape;142;p19">
            <a:extLst>
              <a:ext uri="{FF2B5EF4-FFF2-40B4-BE49-F238E27FC236}">
                <a16:creationId xmlns:a16="http://schemas.microsoft.com/office/drawing/2014/main" id="{C8021E86-F2AD-A6F2-4A4D-2AFD2B888173}"/>
              </a:ext>
            </a:extLst>
          </p:cNvPr>
          <p:cNvSpPr txBox="1"/>
          <p:nvPr/>
        </p:nvSpPr>
        <p:spPr>
          <a:xfrm>
            <a:off x="2458443" y="5417850"/>
            <a:ext cx="7271100" cy="506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¿POR QUÉ?</a:t>
            </a:r>
            <a:endParaRPr sz="2000" b="1" dirty="0">
              <a:solidFill>
                <a:srgbClr val="C00000"/>
              </a:solidFill>
              <a:latin typeface=""/>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p:nvPr/>
        </p:nvSpPr>
        <p:spPr>
          <a:xfrm flipH="1">
            <a:off x="7312875" y="1199139"/>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239" name="Google Shape;239;p27"/>
          <p:cNvSpPr txBox="1"/>
          <p:nvPr/>
        </p:nvSpPr>
        <p:spPr>
          <a:xfrm>
            <a:off x="656199" y="3766749"/>
            <a:ext cx="6420900" cy="506100"/>
          </a:xfrm>
          <a:prstGeom prst="rect">
            <a:avLst/>
          </a:prstGeom>
          <a:noFill/>
          <a:ln>
            <a:noFill/>
          </a:ln>
        </p:spPr>
        <p:txBody>
          <a:bodyPr spcFirstLastPara="1" wrap="square" lIns="0" tIns="0" rIns="0" bIns="0" anchor="ctr" anchorCtr="0">
            <a:noAutofit/>
          </a:bodyPr>
          <a:lstStyle/>
          <a:p>
            <a:pPr marL="228600" marR="25400" lvl="0" indent="-101600" algn="just" rtl="0">
              <a:spcBef>
                <a:spcPts val="0"/>
              </a:spcBef>
              <a:spcAft>
                <a:spcPts val="0"/>
              </a:spcAft>
              <a:buClr>
                <a:srgbClr val="000000"/>
              </a:buClr>
              <a:buSzPts val="2000"/>
              <a:buFont typeface="Constantia"/>
              <a:buNone/>
            </a:pPr>
            <a:endParaRPr sz="2000" b="1" dirty="0">
              <a:solidFill>
                <a:srgbClr val="555552"/>
              </a:solidFill>
              <a:latin typeface="Montserrat Light"/>
              <a:ea typeface="Montserrat Light"/>
              <a:cs typeface="Montserrat Light"/>
              <a:sym typeface="Montserrat Light"/>
            </a:endParaRPr>
          </a:p>
          <a:p>
            <a:pPr marL="228600" marR="25400" lvl="0" indent="-101600" algn="just" rtl="0">
              <a:spcBef>
                <a:spcPts val="0"/>
              </a:spcBef>
              <a:spcAft>
                <a:spcPts val="0"/>
              </a:spcAft>
              <a:buClr>
                <a:srgbClr val="000000"/>
              </a:buClr>
              <a:buSzPts val="2000"/>
              <a:buFont typeface="Constantia"/>
              <a:buNone/>
            </a:pPr>
            <a:endParaRPr sz="2000" b="1" dirty="0">
              <a:solidFill>
                <a:srgbClr val="555552"/>
              </a:solidFill>
              <a:latin typeface="Montserrat Light"/>
              <a:ea typeface="Montserrat Light"/>
              <a:cs typeface="Montserrat Light"/>
              <a:sym typeface="Montserrat Light"/>
            </a:endParaRPr>
          </a:p>
          <a:p>
            <a:pPr marL="228600" marR="25400" lvl="0" indent="-76200" algn="just" rtl="0">
              <a:spcBef>
                <a:spcPts val="0"/>
              </a:spcBef>
              <a:spcAft>
                <a:spcPts val="0"/>
              </a:spcAft>
              <a:buClr>
                <a:srgbClr val="000000"/>
              </a:buClr>
              <a:buSzPts val="2400"/>
              <a:buFont typeface="Constantia"/>
              <a:buNone/>
            </a:pPr>
            <a:endParaRPr sz="2400" b="1" dirty="0">
              <a:solidFill>
                <a:srgbClr val="555552"/>
              </a:solidFill>
              <a:latin typeface="Montserrat Light"/>
              <a:ea typeface="Montserrat Light"/>
              <a:cs typeface="Montserrat Light"/>
              <a:sym typeface="Montserrat Light"/>
            </a:endParaRPr>
          </a:p>
        </p:txBody>
      </p:sp>
      <p:sp>
        <p:nvSpPr>
          <p:cNvPr id="240" name="Google Shape;240;p27"/>
          <p:cNvSpPr txBox="1"/>
          <p:nvPr/>
        </p:nvSpPr>
        <p:spPr>
          <a:xfrm>
            <a:off x="4318277" y="1742903"/>
            <a:ext cx="7143300" cy="569400"/>
          </a:xfrm>
          <a:prstGeom prst="rect">
            <a:avLst/>
          </a:prstGeom>
          <a:noFill/>
          <a:ln>
            <a:noFill/>
          </a:ln>
        </p:spPr>
        <p:txBody>
          <a:bodyPr spcFirstLastPara="1" wrap="square" lIns="60950" tIns="30475" rIns="60950" bIns="30475" anchor="t" anchorCtr="0">
            <a:spAutoFit/>
          </a:bodyPr>
          <a:lstStyle/>
          <a:p>
            <a:pPr marL="0" marR="25400" lvl="0" indent="0" algn="just" rtl="0">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228600" marR="25400" lvl="0" indent="-88900" algn="just" rtl="0">
              <a:spcBef>
                <a:spcPts val="0"/>
              </a:spcBef>
              <a:spcAft>
                <a:spcPts val="0"/>
              </a:spcAft>
              <a:buClr>
                <a:srgbClr val="000000"/>
              </a:buClr>
              <a:buSzPts val="2100"/>
              <a:buFont typeface="Constantia"/>
              <a:buNone/>
            </a:pPr>
            <a:endParaRPr sz="2100" b="1" dirty="0">
              <a:solidFill>
                <a:srgbClr val="555552"/>
              </a:solidFill>
              <a:latin typeface="Montserrat Light"/>
              <a:ea typeface="Montserrat Light"/>
              <a:cs typeface="Montserrat Light"/>
              <a:sym typeface="Montserrat Light"/>
            </a:endParaRPr>
          </a:p>
        </p:txBody>
      </p:sp>
      <p:sp>
        <p:nvSpPr>
          <p:cNvPr id="241" name="Google Shape;241;p27"/>
          <p:cNvSpPr txBox="1"/>
          <p:nvPr/>
        </p:nvSpPr>
        <p:spPr>
          <a:xfrm>
            <a:off x="8603095" y="2868250"/>
            <a:ext cx="3114900" cy="1215707"/>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000" b="1" dirty="0">
                <a:solidFill>
                  <a:srgbClr val="C00000"/>
                </a:solidFill>
                <a:latin typeface=""/>
                <a:ea typeface="Montserrat"/>
                <a:cs typeface="Montserrat"/>
                <a:sym typeface="Montserrat"/>
              </a:rPr>
              <a:t>¿QUÉ LA DIFERENCIA DE OTROS SERVICIOS DE EMERGENCIA?</a:t>
            </a:r>
            <a:endParaRPr sz="2000" dirty="0">
              <a:latin typeface=""/>
            </a:endParaRPr>
          </a:p>
          <a:p>
            <a:pPr marL="0" marR="0" lvl="0" indent="0" algn="ctr" rtl="0">
              <a:spcBef>
                <a:spcPts val="0"/>
              </a:spcBef>
              <a:spcAft>
                <a:spcPts val="0"/>
              </a:spcAft>
              <a:buNone/>
            </a:pPr>
            <a:endParaRPr sz="1200" b="1" dirty="0">
              <a:solidFill>
                <a:srgbClr val="C00000"/>
              </a:solidFill>
              <a:latin typeface="Montserrat"/>
              <a:ea typeface="Montserrat"/>
              <a:cs typeface="Montserrat"/>
              <a:sym typeface="Montserrat"/>
            </a:endParaRPr>
          </a:p>
        </p:txBody>
      </p:sp>
      <p:grpSp>
        <p:nvGrpSpPr>
          <p:cNvPr id="242" name="Google Shape;242;p27"/>
          <p:cNvGrpSpPr/>
          <p:nvPr/>
        </p:nvGrpSpPr>
        <p:grpSpPr>
          <a:xfrm>
            <a:off x="849567" y="1100815"/>
            <a:ext cx="5479177" cy="5420376"/>
            <a:chOff x="1986893" y="-2925"/>
            <a:chExt cx="8218354" cy="8130158"/>
          </a:xfrm>
        </p:grpSpPr>
        <p:sp>
          <p:nvSpPr>
            <p:cNvPr id="243" name="Google Shape;243;p27"/>
            <p:cNvSpPr/>
            <p:nvPr/>
          </p:nvSpPr>
          <p:spPr>
            <a:xfrm>
              <a:off x="7139247" y="599164"/>
              <a:ext cx="3066000" cy="30660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44" name="Google Shape;244;p27"/>
            <p:cNvSpPr txBox="1"/>
            <p:nvPr/>
          </p:nvSpPr>
          <p:spPr>
            <a:xfrm>
              <a:off x="7139247" y="599164"/>
              <a:ext cx="3066000" cy="3066000"/>
            </a:xfrm>
            <a:prstGeom prst="rect">
              <a:avLst/>
            </a:prstGeom>
            <a:noFill/>
            <a:ln>
              <a:noFill/>
            </a:ln>
          </p:spPr>
          <p:txBody>
            <a:bodyPr spcFirstLastPara="1" wrap="square" lIns="32175" tIns="32175" rIns="32175" bIns="32175" anchor="ctr" anchorCtr="0">
              <a:noAutofit/>
            </a:bodyPr>
            <a:lstStyle/>
            <a:p>
              <a:pPr marL="0" marR="0" lvl="0" indent="0" algn="ctr" rtl="0">
                <a:lnSpc>
                  <a:spcPct val="90000"/>
                </a:lnSpc>
                <a:spcBef>
                  <a:spcPts val="0"/>
                </a:spcBef>
                <a:spcAft>
                  <a:spcPts val="0"/>
                </a:spcAft>
                <a:buClr>
                  <a:srgbClr val="000000"/>
                </a:buClr>
                <a:buSzPts val="2500"/>
                <a:buFont typeface="Constantia"/>
                <a:buNone/>
              </a:pPr>
              <a:r>
                <a:rPr lang="es-CO" sz="2500" dirty="0">
                  <a:solidFill>
                    <a:srgbClr val="000000"/>
                  </a:solidFill>
                  <a:latin typeface=""/>
                  <a:ea typeface="Montserrat Light"/>
                  <a:cs typeface="Montserrat Light"/>
                  <a:sym typeface="Montserrat Light"/>
                </a:rPr>
                <a:t>Público objetivo</a:t>
              </a:r>
              <a:endParaRPr sz="2500" dirty="0">
                <a:solidFill>
                  <a:srgbClr val="000000"/>
                </a:solidFill>
                <a:latin typeface=""/>
                <a:ea typeface="Calibri"/>
                <a:cs typeface="Calibri"/>
                <a:sym typeface="Calibri"/>
              </a:endParaRPr>
            </a:p>
          </p:txBody>
        </p:sp>
        <p:sp>
          <p:nvSpPr>
            <p:cNvPr id="245" name="Google Shape;245;p27"/>
            <p:cNvSpPr/>
            <p:nvPr/>
          </p:nvSpPr>
          <p:spPr>
            <a:xfrm>
              <a:off x="2473624" y="-2925"/>
              <a:ext cx="7244700" cy="7244700"/>
            </a:xfrm>
            <a:custGeom>
              <a:avLst/>
              <a:gdLst/>
              <a:ahLst/>
              <a:cxnLst/>
              <a:rect l="l" t="t" r="r" b="b"/>
              <a:pathLst>
                <a:path w="120000" h="120000" extrusionOk="0">
                  <a:moveTo>
                    <a:pt x="113393" y="60818"/>
                  </a:moveTo>
                  <a:lnTo>
                    <a:pt x="113393" y="60818"/>
                  </a:lnTo>
                  <a:cubicBezTo>
                    <a:pt x="113154" y="76403"/>
                    <a:pt x="106117" y="91106"/>
                    <a:pt x="94129" y="101068"/>
                  </a:cubicBezTo>
                  <a:lnTo>
                    <a:pt x="97498" y="106671"/>
                  </a:lnTo>
                  <a:lnTo>
                    <a:pt x="84966" y="101519"/>
                  </a:lnTo>
                  <a:lnTo>
                    <a:pt x="85592" y="86870"/>
                  </a:lnTo>
                  <a:lnTo>
                    <a:pt x="88953" y="92460"/>
                  </a:lnTo>
                  <a:lnTo>
                    <a:pt x="88953" y="92460"/>
                  </a:lnTo>
                  <a:cubicBezTo>
                    <a:pt x="98032" y="84362"/>
                    <a:pt x="103305" y="72831"/>
                    <a:pt x="103491" y="60666"/>
                  </a:cubicBezTo>
                  <a:close/>
                </a:path>
              </a:pathLst>
            </a:cu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46" name="Google Shape;246;p27"/>
            <p:cNvSpPr/>
            <p:nvPr/>
          </p:nvSpPr>
          <p:spPr>
            <a:xfrm>
              <a:off x="4563070" y="5061233"/>
              <a:ext cx="3066000" cy="30660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47" name="Google Shape;247;p27"/>
            <p:cNvSpPr txBox="1"/>
            <p:nvPr/>
          </p:nvSpPr>
          <p:spPr>
            <a:xfrm>
              <a:off x="4563070" y="5061233"/>
              <a:ext cx="3066000" cy="3066000"/>
            </a:xfrm>
            <a:prstGeom prst="rect">
              <a:avLst/>
            </a:prstGeom>
            <a:noFill/>
            <a:ln>
              <a:noFill/>
            </a:ln>
          </p:spPr>
          <p:txBody>
            <a:bodyPr spcFirstLastPara="1" wrap="square" lIns="32175" tIns="32175" rIns="32175" bIns="32175" anchor="ctr" anchorCtr="0">
              <a:noAutofit/>
            </a:bodyPr>
            <a:lstStyle/>
            <a:p>
              <a:pPr marL="0" marR="0" lvl="0" indent="0" algn="ctr" rtl="0">
                <a:lnSpc>
                  <a:spcPct val="90000"/>
                </a:lnSpc>
                <a:spcBef>
                  <a:spcPts val="0"/>
                </a:spcBef>
                <a:spcAft>
                  <a:spcPts val="0"/>
                </a:spcAft>
                <a:buClr>
                  <a:srgbClr val="000000"/>
                </a:buClr>
                <a:buSzPts val="2500"/>
                <a:buFont typeface="Montserrat Light"/>
                <a:buNone/>
              </a:pPr>
              <a:r>
                <a:rPr lang="es-CO" sz="2500" dirty="0">
                  <a:solidFill>
                    <a:srgbClr val="000000"/>
                  </a:solidFill>
                  <a:latin typeface=""/>
                  <a:ea typeface="Montserrat Light"/>
                  <a:cs typeface="Montserrat Light"/>
                  <a:sym typeface="Montserrat Light"/>
                </a:rPr>
                <a:t>Materia</a:t>
              </a:r>
              <a:endParaRPr sz="2500" dirty="0">
                <a:solidFill>
                  <a:srgbClr val="000000"/>
                </a:solidFill>
                <a:latin typeface=""/>
                <a:ea typeface="Montserrat Light"/>
                <a:cs typeface="Montserrat Light"/>
                <a:sym typeface="Montserrat Light"/>
              </a:endParaRPr>
            </a:p>
          </p:txBody>
        </p:sp>
        <p:sp>
          <p:nvSpPr>
            <p:cNvPr id="248" name="Google Shape;248;p27"/>
            <p:cNvSpPr/>
            <p:nvPr/>
          </p:nvSpPr>
          <p:spPr>
            <a:xfrm>
              <a:off x="2473624" y="-2925"/>
              <a:ext cx="7244700" cy="7244700"/>
            </a:xfrm>
            <a:custGeom>
              <a:avLst/>
              <a:gdLst/>
              <a:ahLst/>
              <a:cxnLst/>
              <a:rect l="l" t="t" r="r" b="b"/>
              <a:pathLst>
                <a:path w="120000" h="120000" extrusionOk="0">
                  <a:moveTo>
                    <a:pt x="32483" y="105763"/>
                  </a:moveTo>
                  <a:lnTo>
                    <a:pt x="32483" y="105763"/>
                  </a:lnTo>
                  <a:cubicBezTo>
                    <a:pt x="19124" y="97730"/>
                    <a:pt x="9943" y="84262"/>
                    <a:pt x="7347" y="68893"/>
                  </a:cubicBezTo>
                  <a:lnTo>
                    <a:pt x="810" y="68993"/>
                  </a:lnTo>
                  <a:lnTo>
                    <a:pt x="11558" y="60742"/>
                  </a:lnTo>
                  <a:lnTo>
                    <a:pt x="23912" y="68639"/>
                  </a:lnTo>
                  <a:lnTo>
                    <a:pt x="17391" y="68739"/>
                  </a:lnTo>
                  <a:cubicBezTo>
                    <a:pt x="19835" y="80657"/>
                    <a:pt x="27159" y="91007"/>
                    <a:pt x="37585" y="97276"/>
                  </a:cubicBezTo>
                  <a:close/>
                </a:path>
              </a:pathLst>
            </a:cu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49" name="Google Shape;249;p27"/>
            <p:cNvSpPr/>
            <p:nvPr/>
          </p:nvSpPr>
          <p:spPr>
            <a:xfrm>
              <a:off x="1986893" y="599164"/>
              <a:ext cx="3066000" cy="3066000"/>
            </a:xfrm>
            <a:prstGeom prst="rect">
              <a:avLst/>
            </a:prstGeom>
            <a:no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sp>
          <p:nvSpPr>
            <p:cNvPr id="250" name="Google Shape;250;p27"/>
            <p:cNvSpPr txBox="1"/>
            <p:nvPr/>
          </p:nvSpPr>
          <p:spPr>
            <a:xfrm>
              <a:off x="1986893" y="599164"/>
              <a:ext cx="3239760" cy="3066000"/>
            </a:xfrm>
            <a:prstGeom prst="rect">
              <a:avLst/>
            </a:prstGeom>
            <a:noFill/>
            <a:ln>
              <a:noFill/>
            </a:ln>
          </p:spPr>
          <p:txBody>
            <a:bodyPr spcFirstLastPara="1" wrap="square" lIns="32175" tIns="32175" rIns="32175" bIns="32175" anchor="ctr" anchorCtr="0">
              <a:noAutofit/>
            </a:bodyPr>
            <a:lstStyle/>
            <a:p>
              <a:pPr marL="0" marR="0" lvl="0" indent="0" algn="ctr" rtl="0">
                <a:lnSpc>
                  <a:spcPct val="90000"/>
                </a:lnSpc>
                <a:spcBef>
                  <a:spcPts val="0"/>
                </a:spcBef>
                <a:spcAft>
                  <a:spcPts val="0"/>
                </a:spcAft>
                <a:buClr>
                  <a:srgbClr val="000000"/>
                </a:buClr>
                <a:buSzPts val="2500"/>
                <a:buFont typeface="Montserrat Light"/>
                <a:buNone/>
              </a:pPr>
              <a:r>
                <a:rPr lang="es-CO" sz="2500" dirty="0">
                  <a:solidFill>
                    <a:srgbClr val="000000"/>
                  </a:solidFill>
                  <a:latin typeface=""/>
                  <a:ea typeface="Montserrat Light"/>
                  <a:cs typeface="Montserrat Light"/>
                  <a:sym typeface="Montserrat Light"/>
                </a:rPr>
                <a:t>Legitimidad de la UNP</a:t>
              </a:r>
              <a:endParaRPr sz="2500" dirty="0">
                <a:solidFill>
                  <a:srgbClr val="000000"/>
                </a:solidFill>
                <a:latin typeface=""/>
                <a:ea typeface="Montserrat Light"/>
                <a:cs typeface="Montserrat Light"/>
                <a:sym typeface="Montserrat Light"/>
              </a:endParaRPr>
            </a:p>
          </p:txBody>
        </p:sp>
        <p:sp>
          <p:nvSpPr>
            <p:cNvPr id="251" name="Google Shape;251;p27"/>
            <p:cNvSpPr/>
            <p:nvPr/>
          </p:nvSpPr>
          <p:spPr>
            <a:xfrm>
              <a:off x="2473624" y="-2925"/>
              <a:ext cx="7244700" cy="7244700"/>
            </a:xfrm>
            <a:custGeom>
              <a:avLst/>
              <a:gdLst/>
              <a:ahLst/>
              <a:cxnLst/>
              <a:rect l="l" t="t" r="r" b="b"/>
              <a:pathLst>
                <a:path w="120000" h="120000" extrusionOk="0">
                  <a:moveTo>
                    <a:pt x="41273" y="9993"/>
                  </a:moveTo>
                  <a:lnTo>
                    <a:pt x="41273" y="9993"/>
                  </a:lnTo>
                  <a:cubicBezTo>
                    <a:pt x="50748" y="6444"/>
                    <a:pt x="61036" y="5661"/>
                    <a:pt x="70939" y="7734"/>
                  </a:cubicBezTo>
                  <a:lnTo>
                    <a:pt x="73232" y="1612"/>
                  </a:lnTo>
                  <a:lnTo>
                    <a:pt x="76991" y="14630"/>
                  </a:lnTo>
                  <a:lnTo>
                    <a:pt x="65129" y="23249"/>
                  </a:lnTo>
                  <a:lnTo>
                    <a:pt x="67417" y="17141"/>
                  </a:lnTo>
                  <a:lnTo>
                    <a:pt x="67417" y="17141"/>
                  </a:lnTo>
                  <a:cubicBezTo>
                    <a:pt x="59805" y="15823"/>
                    <a:pt x="51980" y="16557"/>
                    <a:pt x="44746" y="19266"/>
                  </a:cubicBezTo>
                  <a:close/>
                </a:path>
              </a:pathLst>
            </a:custGeom>
            <a:solidFill>
              <a:srgbClr val="FFFFFF"/>
            </a:solidFill>
            <a:ln w="12700" cap="flat" cmpd="sng">
              <a:solidFill>
                <a:srgbClr val="D66E29"/>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dirty="0">
                <a:latin typefac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p:nvPr/>
        </p:nvSpPr>
        <p:spPr>
          <a:xfrm flipH="1">
            <a:off x="7312875" y="1131405"/>
            <a:ext cx="372300" cy="5167274"/>
          </a:xfrm>
          <a:custGeom>
            <a:avLst/>
            <a:gdLst/>
            <a:ahLst/>
            <a:cxnLst/>
            <a:rect l="l" t="t" r="r" b="b"/>
            <a:pathLst>
              <a:path w="120000" h="1251156" extrusionOk="0">
                <a:moveTo>
                  <a:pt x="0" y="0"/>
                </a:moveTo>
                <a:lnTo>
                  <a:pt x="0" y="1251156"/>
                </a:lnTo>
              </a:path>
            </a:pathLst>
          </a:custGeom>
          <a:noFill/>
          <a:ln w="12700" cap="flat" cmpd="sng">
            <a:solidFill>
              <a:srgbClr val="C00000"/>
            </a:solidFill>
            <a:prstDash val="dash"/>
            <a:miter lim="800000"/>
            <a:headEnd type="none" w="sm" len="sm"/>
            <a:tailEnd type="oval" w="lg" len="lg"/>
          </a:ln>
        </p:spPr>
        <p:txBody>
          <a:bodyPr spcFirstLastPara="1" wrap="square" lIns="60950" tIns="30475" rIns="60950" bIns="30475"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50" name="Google Shape;150;p20"/>
          <p:cNvSpPr txBox="1"/>
          <p:nvPr/>
        </p:nvSpPr>
        <p:spPr>
          <a:xfrm>
            <a:off x="225541" y="3483803"/>
            <a:ext cx="7216500" cy="506100"/>
          </a:xfrm>
          <a:prstGeom prst="rect">
            <a:avLst/>
          </a:prstGeom>
          <a:noFill/>
          <a:ln>
            <a:noFill/>
          </a:ln>
        </p:spPr>
        <p:txBody>
          <a:bodyPr spcFirstLastPara="1" wrap="square" lIns="0" tIns="0" rIns="0" bIns="0" anchor="ctr" anchorCtr="0">
            <a:noAutofit/>
          </a:bodyPr>
          <a:lstStyle/>
          <a:p>
            <a:pPr marL="228600" marR="25400" lvl="0" indent="-234950" algn="just" rtl="0">
              <a:spcBef>
                <a:spcPts val="0"/>
              </a:spcBef>
              <a:spcAft>
                <a:spcPts val="0"/>
              </a:spcAft>
              <a:buClr>
                <a:srgbClr val="C00000"/>
              </a:buClr>
              <a:buSzPts val="1900"/>
              <a:buFont typeface="Calibri"/>
              <a:buAutoNum type="alphaLcPeriod"/>
            </a:pPr>
            <a:r>
              <a:rPr lang="es-CO" sz="1900" b="1" dirty="0">
                <a:solidFill>
                  <a:srgbClr val="C00000"/>
                </a:solidFill>
                <a:latin typeface=""/>
                <a:ea typeface="Montserrat Light"/>
                <a:cs typeface="Montserrat Light"/>
                <a:sym typeface="Montserrat Light"/>
              </a:rPr>
              <a:t>Beneficiarios individuales</a:t>
            </a:r>
            <a:r>
              <a:rPr lang="es-CO" sz="1900" b="1" dirty="0">
                <a:solidFill>
                  <a:srgbClr val="555552"/>
                </a:solidFill>
                <a:latin typeface=""/>
                <a:ea typeface="Montserrat Light"/>
                <a:cs typeface="Montserrat Light"/>
                <a:sym typeface="Montserrat Light"/>
              </a:rPr>
              <a:t> del Programa de Prevención y Protección de la UNP. </a:t>
            </a:r>
            <a:endParaRPr sz="900" dirty="0">
              <a:latin typeface=""/>
            </a:endParaRPr>
          </a:p>
          <a:p>
            <a:pPr marL="228600" marR="25400" lvl="0" indent="-234950" algn="just" rtl="0">
              <a:spcBef>
                <a:spcPts val="0"/>
              </a:spcBef>
              <a:spcAft>
                <a:spcPts val="0"/>
              </a:spcAft>
              <a:buClr>
                <a:srgbClr val="C00000"/>
              </a:buClr>
              <a:buSzPts val="1900"/>
              <a:buFont typeface="Calibri"/>
              <a:buAutoNum type="alphaLcPeriod"/>
            </a:pPr>
            <a:r>
              <a:rPr lang="es-CO" sz="1900" b="1" dirty="0">
                <a:solidFill>
                  <a:srgbClr val="C00000"/>
                </a:solidFill>
                <a:latin typeface=""/>
                <a:ea typeface="Montserrat Light"/>
                <a:cs typeface="Montserrat Light"/>
                <a:sym typeface="Montserrat Light"/>
              </a:rPr>
              <a:t>Miembros de una comunidad o grupo beneficiario del Programa de Prevención y Protección Ruta Colectiva y esquemas compartidos  </a:t>
            </a:r>
            <a:r>
              <a:rPr lang="es-CO" sz="1900" b="1" dirty="0">
                <a:solidFill>
                  <a:srgbClr val="555552"/>
                </a:solidFill>
                <a:latin typeface=""/>
                <a:ea typeface="Montserrat Light"/>
                <a:cs typeface="Montserrat Light"/>
                <a:sym typeface="Montserrat Light"/>
              </a:rPr>
              <a:t>de la UNP.</a:t>
            </a:r>
            <a:endParaRPr sz="900" dirty="0">
              <a:latin typeface=""/>
            </a:endParaRPr>
          </a:p>
          <a:p>
            <a:pPr marL="228600" marR="25400" lvl="0" indent="-234950" algn="just" rtl="0">
              <a:spcBef>
                <a:spcPts val="0"/>
              </a:spcBef>
              <a:spcAft>
                <a:spcPts val="0"/>
              </a:spcAft>
              <a:buClr>
                <a:srgbClr val="555552"/>
              </a:buClr>
              <a:buSzPts val="1900"/>
              <a:buFont typeface="Calibri"/>
              <a:buAutoNum type="alphaLcPeriod"/>
            </a:pPr>
            <a:r>
              <a:rPr lang="es-CO" sz="1900" b="1" dirty="0">
                <a:solidFill>
                  <a:srgbClr val="555552"/>
                </a:solidFill>
                <a:latin typeface=""/>
                <a:ea typeface="Montserrat Light"/>
                <a:cs typeface="Montserrat Light"/>
                <a:sym typeface="Montserrat Light"/>
              </a:rPr>
              <a:t>Jefes y/o  responsables  de los </a:t>
            </a:r>
            <a:r>
              <a:rPr lang="es-CO" sz="1900" b="1" dirty="0">
                <a:solidFill>
                  <a:srgbClr val="C00000"/>
                </a:solidFill>
                <a:latin typeface=""/>
                <a:ea typeface="Montserrat Light"/>
                <a:cs typeface="Montserrat Light"/>
                <a:sym typeface="Montserrat Light"/>
              </a:rPr>
              <a:t>esquemas de protección</a:t>
            </a:r>
            <a:r>
              <a:rPr lang="es-CO" sz="1900" b="1" dirty="0">
                <a:solidFill>
                  <a:srgbClr val="555552"/>
                </a:solidFill>
                <a:latin typeface=""/>
                <a:ea typeface="Montserrat Light"/>
                <a:cs typeface="Montserrat Light"/>
                <a:sym typeface="Montserrat Light"/>
              </a:rPr>
              <a:t>.</a:t>
            </a:r>
            <a:endParaRPr sz="900" dirty="0">
              <a:latin typeface=""/>
            </a:endParaRPr>
          </a:p>
          <a:p>
            <a:pPr marL="228600" marR="25400" lvl="0" indent="-234950" algn="just" rtl="0">
              <a:spcBef>
                <a:spcPts val="0"/>
              </a:spcBef>
              <a:spcAft>
                <a:spcPts val="0"/>
              </a:spcAft>
              <a:buClr>
                <a:srgbClr val="C00000"/>
              </a:buClr>
              <a:buSzPts val="1900"/>
              <a:buFont typeface="Calibri"/>
              <a:buAutoNum type="alphaLcPeriod"/>
            </a:pPr>
            <a:r>
              <a:rPr lang="es-CO" sz="1900" b="1" dirty="0">
                <a:solidFill>
                  <a:srgbClr val="C00000"/>
                </a:solidFill>
                <a:latin typeface=""/>
                <a:ea typeface="Montserrat Light"/>
                <a:cs typeface="Montserrat Light"/>
                <a:sym typeface="Montserrat Light"/>
              </a:rPr>
              <a:t>Solicitante en ruta:</a:t>
            </a:r>
            <a:r>
              <a:rPr lang="es-CO" sz="1900" b="1" dirty="0">
                <a:solidFill>
                  <a:srgbClr val="555552"/>
                </a:solidFill>
                <a:latin typeface=""/>
                <a:ea typeface="Montserrat Light"/>
                <a:cs typeface="Montserrat Light"/>
                <a:sym typeface="Montserrat Light"/>
              </a:rPr>
              <a:t> Persona que tiene radicada una solicitud de medida de protección ante la UNP*.</a:t>
            </a:r>
            <a:endParaRPr sz="900" dirty="0">
              <a:latin typeface=""/>
            </a:endParaRPr>
          </a:p>
          <a:p>
            <a:pPr marL="0" marR="25400" lvl="0" indent="0" algn="just" rtl="0">
              <a:spcBef>
                <a:spcPts val="0"/>
              </a:spcBef>
              <a:spcAft>
                <a:spcPts val="0"/>
              </a:spcAft>
              <a:buNone/>
            </a:pPr>
            <a:r>
              <a:rPr lang="es-CO" sz="1900" b="1" dirty="0">
                <a:solidFill>
                  <a:srgbClr val="555552"/>
                </a:solidFill>
                <a:latin typeface=""/>
                <a:ea typeface="Montserrat Light"/>
                <a:cs typeface="Montserrat Light"/>
                <a:sym typeface="Montserrat Light"/>
              </a:rPr>
              <a:t>e. </a:t>
            </a:r>
            <a:r>
              <a:rPr lang="es-CO" sz="1900" b="1" dirty="0">
                <a:solidFill>
                  <a:srgbClr val="C00000"/>
                </a:solidFill>
                <a:latin typeface=""/>
                <a:ea typeface="Montserrat Light"/>
                <a:cs typeface="Montserrat Light"/>
                <a:sym typeface="Montserrat Light"/>
              </a:rPr>
              <a:t>Solicitante potencial:</a:t>
            </a:r>
            <a:r>
              <a:rPr lang="es-CO" sz="1900" b="1" dirty="0">
                <a:solidFill>
                  <a:srgbClr val="555552"/>
                </a:solidFill>
                <a:latin typeface=""/>
                <a:ea typeface="Montserrat Light"/>
                <a:cs typeface="Montserrat Light"/>
                <a:sym typeface="Montserrat Light"/>
              </a:rPr>
              <a:t> Persona que no ha radicado un trámite de solicitud de protección pero que cree reunir los requisitos para ser beneficiario. </a:t>
            </a:r>
            <a:endParaRPr sz="900" dirty="0">
              <a:latin typeface=""/>
            </a:endParaRPr>
          </a:p>
          <a:p>
            <a:pPr marL="0" marR="25400" lvl="0" indent="0" algn="just" rtl="0">
              <a:spcBef>
                <a:spcPts val="0"/>
              </a:spcBef>
              <a:spcAft>
                <a:spcPts val="0"/>
              </a:spcAft>
              <a:buNone/>
            </a:pPr>
            <a:r>
              <a:rPr lang="es-CO" sz="1900" b="1" dirty="0">
                <a:solidFill>
                  <a:srgbClr val="C00000"/>
                </a:solidFill>
                <a:latin typeface=""/>
                <a:ea typeface="Montserrat Light"/>
                <a:cs typeface="Montserrat Light"/>
                <a:sym typeface="Montserrat Light"/>
              </a:rPr>
              <a:t>f. Ciudadanía</a:t>
            </a:r>
            <a:r>
              <a:rPr lang="es-CO" sz="1900" b="1" dirty="0">
                <a:solidFill>
                  <a:srgbClr val="555552"/>
                </a:solidFill>
                <a:latin typeface=""/>
                <a:ea typeface="Montserrat Light"/>
                <a:cs typeface="Montserrat Light"/>
                <a:sym typeface="Montserrat Light"/>
              </a:rPr>
              <a:t> que posee información sobre situaciones de emergencia de un beneficiario. </a:t>
            </a:r>
            <a:endParaRPr sz="900" dirty="0">
              <a:latin typeface=""/>
            </a:endParaRPr>
          </a:p>
          <a:p>
            <a:pPr marL="0" marR="25400" lvl="0" indent="0" algn="just" rtl="0">
              <a:spcBef>
                <a:spcPts val="0"/>
              </a:spcBef>
              <a:spcAft>
                <a:spcPts val="0"/>
              </a:spcAft>
              <a:buNone/>
            </a:pPr>
            <a:r>
              <a:rPr lang="es-CO" sz="1900" b="1" dirty="0">
                <a:solidFill>
                  <a:srgbClr val="555552"/>
                </a:solidFill>
                <a:latin typeface=""/>
                <a:ea typeface="Montserrat Light"/>
                <a:cs typeface="Montserrat Light"/>
                <a:sym typeface="Montserrat Light"/>
              </a:rPr>
              <a:t>g. Cualquier </a:t>
            </a:r>
            <a:r>
              <a:rPr lang="es-CO" sz="1900" b="1" dirty="0">
                <a:solidFill>
                  <a:srgbClr val="C00000"/>
                </a:solidFill>
                <a:latin typeface=""/>
                <a:ea typeface="Montserrat Light"/>
                <a:cs typeface="Montserrat Light"/>
                <a:sym typeface="Montserrat Light"/>
              </a:rPr>
              <a:t>servidor público </a:t>
            </a:r>
            <a:r>
              <a:rPr lang="es-CO" sz="1900" b="1" dirty="0">
                <a:solidFill>
                  <a:srgbClr val="555552"/>
                </a:solidFill>
                <a:latin typeface=""/>
                <a:ea typeface="Montserrat Light"/>
                <a:cs typeface="Montserrat Light"/>
                <a:sym typeface="Montserrat Light"/>
              </a:rPr>
              <a:t>en desarrollo de su obligación contenida en el parágrafo 4 del artículo 2.4.1.2.6. del Decreto 1066 de 2015. </a:t>
            </a:r>
            <a:endParaRPr sz="1900" b="1" dirty="0">
              <a:solidFill>
                <a:srgbClr val="C00000"/>
              </a:solidFill>
              <a:latin typeface=""/>
              <a:ea typeface="Montserrat"/>
              <a:cs typeface="Montserrat"/>
              <a:sym typeface="Montserrat"/>
            </a:endParaRPr>
          </a:p>
        </p:txBody>
      </p:sp>
      <p:sp>
        <p:nvSpPr>
          <p:cNvPr id="151" name="Google Shape;151;p20"/>
          <p:cNvSpPr txBox="1"/>
          <p:nvPr/>
        </p:nvSpPr>
        <p:spPr>
          <a:xfrm>
            <a:off x="7869159" y="2868250"/>
            <a:ext cx="4052100" cy="892800"/>
          </a:xfrm>
          <a:prstGeom prst="rect">
            <a:avLst/>
          </a:prstGeom>
          <a:noFill/>
          <a:ln>
            <a:noFill/>
          </a:ln>
        </p:spPr>
        <p:txBody>
          <a:bodyPr spcFirstLastPara="1" wrap="square" lIns="60950" tIns="30475" rIns="60950" bIns="30475" anchor="t" anchorCtr="0">
            <a:spAutoFit/>
          </a:bodyPr>
          <a:lstStyle/>
          <a:p>
            <a:pPr marL="0" marR="0" lvl="0" indent="0" algn="ctr" rtl="0">
              <a:spcBef>
                <a:spcPts val="0"/>
              </a:spcBef>
              <a:spcAft>
                <a:spcPts val="0"/>
              </a:spcAft>
              <a:buNone/>
            </a:pPr>
            <a:r>
              <a:rPr lang="es-CO" sz="2100" b="1" dirty="0">
                <a:solidFill>
                  <a:srgbClr val="C00000"/>
                </a:solidFill>
                <a:latin typeface=""/>
                <a:ea typeface="Montserrat"/>
                <a:cs typeface="Montserrat"/>
                <a:sym typeface="Montserrat"/>
              </a:rPr>
              <a:t>¿CUÁL ES EL PÚBLICO OBJETIVO?</a:t>
            </a:r>
            <a:endParaRPr sz="900" dirty="0">
              <a:latin typeface=""/>
            </a:endParaRPr>
          </a:p>
          <a:p>
            <a:pPr marL="0" marR="0" lvl="0" indent="0" algn="ctr" rtl="0">
              <a:spcBef>
                <a:spcPts val="0"/>
              </a:spcBef>
              <a:spcAft>
                <a:spcPts val="0"/>
              </a:spcAft>
              <a:buNone/>
            </a:pPr>
            <a:endParaRPr sz="1200" b="1" dirty="0">
              <a:solidFill>
                <a:srgbClr val="C00000"/>
              </a:solidFill>
              <a:latin typeface=""/>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5a11ef-c2bf-4d1e-b58b-639ade20a33f" xsi:nil="true"/>
    <lcf76f155ced4ddcb4097134ff3c332f xmlns="b61d6a7d-9cff-4fa8-ac7e-c8e11781a326">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4BCAB1538BCB24D872BFF6C025C7C91" ma:contentTypeVersion="17" ma:contentTypeDescription="Crear nuevo documento." ma:contentTypeScope="" ma:versionID="26493cb4f6ea159ebd6878512499a8fe">
  <xsd:schema xmlns:xsd="http://www.w3.org/2001/XMLSchema" xmlns:xs="http://www.w3.org/2001/XMLSchema" xmlns:p="http://schemas.microsoft.com/office/2006/metadata/properties" xmlns:ns1="http://schemas.microsoft.com/sharepoint/v3" xmlns:ns2="b61d6a7d-9cff-4fa8-ac7e-c8e11781a326" xmlns:ns3="435a11ef-c2bf-4d1e-b58b-639ade20a33f" targetNamespace="http://schemas.microsoft.com/office/2006/metadata/properties" ma:root="true" ma:fieldsID="f833bdda316ee9d93aecb423397f5215" ns1:_="" ns2:_="" ns3:_="">
    <xsd:import namespace="http://schemas.microsoft.com/sharepoint/v3"/>
    <xsd:import namespace="b61d6a7d-9cff-4fa8-ac7e-c8e11781a326"/>
    <xsd:import namespace="435a11ef-c2bf-4d1e-b58b-639ade20a3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Propiedades de la Directiva de cumplimiento unificado" ma:hidden="true" ma:internalName="_ip_UnifiedCompliancePolicyProperties">
      <xsd:simpleType>
        <xsd:restriction base="dms:Note"/>
      </xsd:simpleType>
    </xsd:element>
    <xsd:element name="_ip_UnifiedCompliancePolicyUIAction" ma:index="24"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1d6a7d-9cff-4fa8-ac7e-c8e11781a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a7d64430-ea87-422f-8994-68a2babe36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a11ef-c2bf-4d1e-b58b-639ade20a33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a0a844e-30ed-483a-bf2b-182cd547dc13}" ma:internalName="TaxCatchAll" ma:showField="CatchAllData" ma:web="435a11ef-c2bf-4d1e-b58b-639ade20a33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608412-64CB-4289-81ED-4BC16BA5C058}">
  <ds:schemaRefs>
    <ds:schemaRef ds:uri="http://schemas.microsoft.com/sharepoint/v3/contenttype/forms"/>
  </ds:schemaRefs>
</ds:datastoreItem>
</file>

<file path=customXml/itemProps2.xml><?xml version="1.0" encoding="utf-8"?>
<ds:datastoreItem xmlns:ds="http://schemas.openxmlformats.org/officeDocument/2006/customXml" ds:itemID="{ECA5281E-E14E-468C-9D3C-64C7EDC002D2}">
  <ds:schemaRefs>
    <ds:schemaRef ds:uri="http://schemas.microsoft.com/office/2006/metadata/properties"/>
    <ds:schemaRef ds:uri="http://schemas.microsoft.com/office/infopath/2007/PartnerControls"/>
    <ds:schemaRef ds:uri="435a11ef-c2bf-4d1e-b58b-639ade20a33f"/>
    <ds:schemaRef ds:uri="e9407147-9ed2-465f-aae7-43c1dcdf7a30"/>
  </ds:schemaRefs>
</ds:datastoreItem>
</file>

<file path=customXml/itemProps3.xml><?xml version="1.0" encoding="utf-8"?>
<ds:datastoreItem xmlns:ds="http://schemas.openxmlformats.org/officeDocument/2006/customXml" ds:itemID="{24E1EF73-3781-49D4-BF87-5EBE4580C378}"/>
</file>

<file path=docProps/app.xml><?xml version="1.0" encoding="utf-8"?>
<Properties xmlns="http://schemas.openxmlformats.org/officeDocument/2006/extended-properties" xmlns:vt="http://schemas.openxmlformats.org/officeDocument/2006/docPropsVTypes">
  <TotalTime>576</TotalTime>
  <Words>3609</Words>
  <Application>Microsoft Office PowerPoint</Application>
  <PresentationFormat>Panorámica</PresentationFormat>
  <Paragraphs>389</Paragraphs>
  <Slides>34</Slides>
  <Notes>34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Office Theme</vt:lpstr>
      <vt:lpstr>Presentación de PowerPoint</vt:lpstr>
      <vt:lpstr> Servicio de atención de  emergencias  24/7 UNP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Ivonne Yadira Gamboa Vesga</cp:lastModifiedBy>
  <cp:revision>27</cp:revision>
  <cp:lastPrinted>2023-10-26T13:20:23Z</cp:lastPrinted>
  <dcterms:modified xsi:type="dcterms:W3CDTF">2024-02-09T11:31:31Z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0x01010094BCAB1538BCB24D872BFF6C025C7C91</vt:lpwstr>
  </property>
  <property fmtid="{D5CDD505-2E9C-101B-9397-08002B2CF9AE}" pid="3" name="MediaServiceImageTags">
    <vt:lpwstr/>
  </property>
</Properties>
</file>