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4153" r:id="rId5"/>
    <p:sldId id="2145706716" r:id="rId6"/>
    <p:sldId id="2145706722" r:id="rId7"/>
    <p:sldId id="2145706723" r:id="rId8"/>
    <p:sldId id="2145706725" r:id="rId9"/>
    <p:sldId id="2145706726" r:id="rId10"/>
    <p:sldId id="2145706727" r:id="rId11"/>
    <p:sldId id="2145706714" r:id="rId12"/>
    <p:sldId id="2145706728" r:id="rId13"/>
    <p:sldId id="281" r:id="rId14"/>
    <p:sldId id="2145706729" r:id="rId15"/>
    <p:sldId id="2145706730" r:id="rId16"/>
    <p:sldId id="2145706731" r:id="rId17"/>
    <p:sldId id="2145706732" r:id="rId18"/>
    <p:sldId id="2145706735" r:id="rId19"/>
    <p:sldId id="2145706736" r:id="rId20"/>
  </p:sldIdLst>
  <p:sldSz cx="12192000" cy="6858000"/>
  <p:notesSz cx="6797675" cy="9929813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46618A-6AB0-8C95-35BA-02A7EADBBF2D}" name="Orlando Javier Ferro Ducuara" initials="OJFD" userId="S::orlando.ferro@unp.gov.co::3ac39beb-fc4c-4830-9e40-32f0e0fd85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  <a:srgbClr val="43443E"/>
    <a:srgbClr val="FBFBFB"/>
    <a:srgbClr val="F2F2F2"/>
    <a:srgbClr val="48697E"/>
    <a:srgbClr val="002060"/>
    <a:srgbClr val="8E0000"/>
    <a:srgbClr val="C00000"/>
    <a:srgbClr val="A02B93"/>
    <a:srgbClr val="EBB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na Paola Gutierrez Rodriguez" userId="0ae84c5d-cce7-4673-92e0-6837ea675668" providerId="ADAL" clId="{4EAA1D67-2B8C-4332-B014-352C3264D650}"/>
    <pc:docChg chg="undo custSel addSld delSld modSld">
      <pc:chgData name="Liliana Paola Gutierrez Rodriguez" userId="0ae84c5d-cce7-4673-92e0-6837ea675668" providerId="ADAL" clId="{4EAA1D67-2B8C-4332-B014-352C3264D650}" dt="2024-08-22T14:35:30.588" v="150" actId="207"/>
      <pc:docMkLst>
        <pc:docMk/>
      </pc:docMkLst>
      <pc:sldChg chg="modSp mod">
        <pc:chgData name="Liliana Paola Gutierrez Rodriguez" userId="0ae84c5d-cce7-4673-92e0-6837ea675668" providerId="ADAL" clId="{4EAA1D67-2B8C-4332-B014-352C3264D650}" dt="2024-08-22T14:35:20.249" v="148" actId="207"/>
        <pc:sldMkLst>
          <pc:docMk/>
          <pc:sldMk cId="856056337" sldId="281"/>
        </pc:sldMkLst>
        <pc:spChg chg="mod">
          <ac:chgData name="Liliana Paola Gutierrez Rodriguez" userId="0ae84c5d-cce7-4673-92e0-6837ea675668" providerId="ADAL" clId="{4EAA1D67-2B8C-4332-B014-352C3264D650}" dt="2024-08-22T14:35:20.249" v="148" actId="207"/>
          <ac:spMkLst>
            <pc:docMk/>
            <pc:sldMk cId="856056337" sldId="281"/>
            <ac:spMk id="10" creationId="{16F301BD-76BE-30F7-53F2-562CE13CD083}"/>
          </ac:spMkLst>
        </pc:spChg>
      </pc:sldChg>
      <pc:sldChg chg="add del">
        <pc:chgData name="Liliana Paola Gutierrez Rodriguez" userId="0ae84c5d-cce7-4673-92e0-6837ea675668" providerId="ADAL" clId="{4EAA1D67-2B8C-4332-B014-352C3264D650}" dt="2024-08-22T14:30:52.291" v="29" actId="2696"/>
        <pc:sldMkLst>
          <pc:docMk/>
          <pc:sldMk cId="2899508806" sldId="288"/>
        </pc:sldMkLst>
      </pc:sldChg>
      <pc:sldChg chg="modSp mod">
        <pc:chgData name="Liliana Paola Gutierrez Rodriguez" userId="0ae84c5d-cce7-4673-92e0-6837ea675668" providerId="ADAL" clId="{4EAA1D67-2B8C-4332-B014-352C3264D650}" dt="2024-08-22T14:35:14.704" v="147" actId="207"/>
        <pc:sldMkLst>
          <pc:docMk/>
          <pc:sldMk cId="1212183460" sldId="2145706714"/>
        </pc:sldMkLst>
        <pc:spChg chg="mod">
          <ac:chgData name="Liliana Paola Gutierrez Rodriguez" userId="0ae84c5d-cce7-4673-92e0-6837ea675668" providerId="ADAL" clId="{4EAA1D67-2B8C-4332-B014-352C3264D650}" dt="2024-08-22T14:35:14.704" v="147" actId="207"/>
          <ac:spMkLst>
            <pc:docMk/>
            <pc:sldMk cId="1212183460" sldId="2145706714"/>
            <ac:spMk id="5" creationId="{FB3BBEFE-FB47-92C2-CD75-25FB0D268A3F}"/>
          </ac:spMkLst>
        </pc:spChg>
      </pc:sldChg>
      <pc:sldChg chg="del">
        <pc:chgData name="Liliana Paola Gutierrez Rodriguez" userId="0ae84c5d-cce7-4673-92e0-6837ea675668" providerId="ADAL" clId="{4EAA1D67-2B8C-4332-B014-352C3264D650}" dt="2024-08-22T14:30:56.141" v="30" actId="2696"/>
        <pc:sldMkLst>
          <pc:docMk/>
          <pc:sldMk cId="2718459094" sldId="2145706719"/>
        </pc:sldMkLst>
      </pc:sldChg>
      <pc:sldChg chg="modSp mod">
        <pc:chgData name="Liliana Paola Gutierrez Rodriguez" userId="0ae84c5d-cce7-4673-92e0-6837ea675668" providerId="ADAL" clId="{4EAA1D67-2B8C-4332-B014-352C3264D650}" dt="2024-08-22T14:34:03.741" v="138" actId="207"/>
        <pc:sldMkLst>
          <pc:docMk/>
          <pc:sldMk cId="3950477099" sldId="2145706722"/>
        </pc:sldMkLst>
        <pc:spChg chg="mod">
          <ac:chgData name="Liliana Paola Gutierrez Rodriguez" userId="0ae84c5d-cce7-4673-92e0-6837ea675668" providerId="ADAL" clId="{4EAA1D67-2B8C-4332-B014-352C3264D650}" dt="2024-08-22T14:34:03.741" v="138" actId="207"/>
          <ac:spMkLst>
            <pc:docMk/>
            <pc:sldMk cId="3950477099" sldId="2145706722"/>
            <ac:spMk id="5" creationId="{FB3BBEFE-FB47-92C2-CD75-25FB0D268A3F}"/>
          </ac:spMkLst>
        </pc:spChg>
        <pc:spChg chg="mod">
          <ac:chgData name="Liliana Paola Gutierrez Rodriguez" userId="0ae84c5d-cce7-4673-92e0-6837ea675668" providerId="ADAL" clId="{4EAA1D67-2B8C-4332-B014-352C3264D650}" dt="2024-08-22T14:26:16.545" v="9" actId="20577"/>
          <ac:spMkLst>
            <pc:docMk/>
            <pc:sldMk cId="3950477099" sldId="2145706722"/>
            <ac:spMk id="8" creationId="{32C79644-FCD3-C37E-A52B-C4B537E3697F}"/>
          </ac:spMkLst>
        </pc:spChg>
      </pc:sldChg>
      <pc:sldChg chg="modSp mod">
        <pc:chgData name="Liliana Paola Gutierrez Rodriguez" userId="0ae84c5d-cce7-4673-92e0-6837ea675668" providerId="ADAL" clId="{4EAA1D67-2B8C-4332-B014-352C3264D650}" dt="2024-08-22T14:34:12.319" v="139" actId="207"/>
        <pc:sldMkLst>
          <pc:docMk/>
          <pc:sldMk cId="1938474146" sldId="2145706723"/>
        </pc:sldMkLst>
        <pc:spChg chg="mod">
          <ac:chgData name="Liliana Paola Gutierrez Rodriguez" userId="0ae84c5d-cce7-4673-92e0-6837ea675668" providerId="ADAL" clId="{4EAA1D67-2B8C-4332-B014-352C3264D650}" dt="2024-08-22T14:34:12.319" v="139" actId="207"/>
          <ac:spMkLst>
            <pc:docMk/>
            <pc:sldMk cId="1938474146" sldId="2145706723"/>
            <ac:spMk id="5" creationId="{FB3BBEFE-FB47-92C2-CD75-25FB0D268A3F}"/>
          </ac:spMkLst>
        </pc:spChg>
      </pc:sldChg>
      <pc:sldChg chg="modSp mod">
        <pc:chgData name="Liliana Paola Gutierrez Rodriguez" userId="0ae84c5d-cce7-4673-92e0-6837ea675668" providerId="ADAL" clId="{4EAA1D67-2B8C-4332-B014-352C3264D650}" dt="2024-08-22T14:34:17.991" v="140" actId="207"/>
        <pc:sldMkLst>
          <pc:docMk/>
          <pc:sldMk cId="2504863915" sldId="2145706725"/>
        </pc:sldMkLst>
        <pc:spChg chg="mod">
          <ac:chgData name="Liliana Paola Gutierrez Rodriguez" userId="0ae84c5d-cce7-4673-92e0-6837ea675668" providerId="ADAL" clId="{4EAA1D67-2B8C-4332-B014-352C3264D650}" dt="2024-08-22T14:34:17.991" v="140" actId="207"/>
          <ac:spMkLst>
            <pc:docMk/>
            <pc:sldMk cId="2504863915" sldId="2145706725"/>
            <ac:spMk id="5" creationId="{FB3BBEFE-FB47-92C2-CD75-25FB0D268A3F}"/>
          </ac:spMkLst>
        </pc:spChg>
      </pc:sldChg>
      <pc:sldChg chg="modSp mod">
        <pc:chgData name="Liliana Paola Gutierrez Rodriguez" userId="0ae84c5d-cce7-4673-92e0-6837ea675668" providerId="ADAL" clId="{4EAA1D67-2B8C-4332-B014-352C3264D650}" dt="2024-08-22T14:34:26.198" v="142" actId="207"/>
        <pc:sldMkLst>
          <pc:docMk/>
          <pc:sldMk cId="2511765746" sldId="2145706726"/>
        </pc:sldMkLst>
        <pc:spChg chg="mod">
          <ac:chgData name="Liliana Paola Gutierrez Rodriguez" userId="0ae84c5d-cce7-4673-92e0-6837ea675668" providerId="ADAL" clId="{4EAA1D67-2B8C-4332-B014-352C3264D650}" dt="2024-08-22T14:34:26.198" v="142" actId="207"/>
          <ac:spMkLst>
            <pc:docMk/>
            <pc:sldMk cId="2511765746" sldId="2145706726"/>
            <ac:spMk id="5" creationId="{FB3BBEFE-FB47-92C2-CD75-25FB0D268A3F}"/>
          </ac:spMkLst>
        </pc:spChg>
      </pc:sldChg>
      <pc:sldChg chg="modSp mod">
        <pc:chgData name="Liliana Paola Gutierrez Rodriguez" userId="0ae84c5d-cce7-4673-92e0-6837ea675668" providerId="ADAL" clId="{4EAA1D67-2B8C-4332-B014-352C3264D650}" dt="2024-08-22T14:34:53.717" v="146" actId="207"/>
        <pc:sldMkLst>
          <pc:docMk/>
          <pc:sldMk cId="2888571842" sldId="2145706727"/>
        </pc:sldMkLst>
        <pc:spChg chg="mod">
          <ac:chgData name="Liliana Paola Gutierrez Rodriguez" userId="0ae84c5d-cce7-4673-92e0-6837ea675668" providerId="ADAL" clId="{4EAA1D67-2B8C-4332-B014-352C3264D650}" dt="2024-08-22T14:34:53.717" v="146" actId="207"/>
          <ac:spMkLst>
            <pc:docMk/>
            <pc:sldMk cId="2888571842" sldId="2145706727"/>
            <ac:spMk id="5" creationId="{FB3BBEFE-FB47-92C2-CD75-25FB0D268A3F}"/>
          </ac:spMkLst>
        </pc:spChg>
        <pc:spChg chg="mod">
          <ac:chgData name="Liliana Paola Gutierrez Rodriguez" userId="0ae84c5d-cce7-4673-92e0-6837ea675668" providerId="ADAL" clId="{4EAA1D67-2B8C-4332-B014-352C3264D650}" dt="2024-08-22T14:34:47.429" v="145" actId="20577"/>
          <ac:spMkLst>
            <pc:docMk/>
            <pc:sldMk cId="2888571842" sldId="2145706727"/>
            <ac:spMk id="30" creationId="{369D1ACB-38DD-55DB-4A53-EA886FECFE54}"/>
          </ac:spMkLst>
        </pc:spChg>
      </pc:sldChg>
      <pc:sldChg chg="modSp mod">
        <pc:chgData name="Liliana Paola Gutierrez Rodriguez" userId="0ae84c5d-cce7-4673-92e0-6837ea675668" providerId="ADAL" clId="{4EAA1D67-2B8C-4332-B014-352C3264D650}" dt="2024-08-22T14:35:25.656" v="149" actId="207"/>
        <pc:sldMkLst>
          <pc:docMk/>
          <pc:sldMk cId="2570585501" sldId="2145706729"/>
        </pc:sldMkLst>
        <pc:spChg chg="mod">
          <ac:chgData name="Liliana Paola Gutierrez Rodriguez" userId="0ae84c5d-cce7-4673-92e0-6837ea675668" providerId="ADAL" clId="{4EAA1D67-2B8C-4332-B014-352C3264D650}" dt="2024-08-22T14:35:25.656" v="149" actId="207"/>
          <ac:spMkLst>
            <pc:docMk/>
            <pc:sldMk cId="2570585501" sldId="2145706729"/>
            <ac:spMk id="10" creationId="{16F301BD-76BE-30F7-53F2-562CE13CD083}"/>
          </ac:spMkLst>
        </pc:spChg>
      </pc:sldChg>
      <pc:sldChg chg="modSp mod">
        <pc:chgData name="Liliana Paola Gutierrez Rodriguez" userId="0ae84c5d-cce7-4673-92e0-6837ea675668" providerId="ADAL" clId="{4EAA1D67-2B8C-4332-B014-352C3264D650}" dt="2024-08-22T14:35:30.588" v="150" actId="207"/>
        <pc:sldMkLst>
          <pc:docMk/>
          <pc:sldMk cId="3797640857" sldId="2145706730"/>
        </pc:sldMkLst>
        <pc:spChg chg="mod">
          <ac:chgData name="Liliana Paola Gutierrez Rodriguez" userId="0ae84c5d-cce7-4673-92e0-6837ea675668" providerId="ADAL" clId="{4EAA1D67-2B8C-4332-B014-352C3264D650}" dt="2024-08-22T14:35:30.588" v="150" actId="207"/>
          <ac:spMkLst>
            <pc:docMk/>
            <pc:sldMk cId="3797640857" sldId="2145706730"/>
            <ac:spMk id="10" creationId="{16F301BD-76BE-30F7-53F2-562CE13CD083}"/>
          </ac:spMkLst>
        </pc:spChg>
      </pc:sldChg>
      <pc:sldChg chg="addSp modSp add mod">
        <pc:chgData name="Liliana Paola Gutierrez Rodriguez" userId="0ae84c5d-cce7-4673-92e0-6837ea675668" providerId="ADAL" clId="{4EAA1D67-2B8C-4332-B014-352C3264D650}" dt="2024-08-22T14:30:42.999" v="28" actId="14100"/>
        <pc:sldMkLst>
          <pc:docMk/>
          <pc:sldMk cId="1803354506" sldId="2145706732"/>
        </pc:sldMkLst>
        <pc:spChg chg="mod">
          <ac:chgData name="Liliana Paola Gutierrez Rodriguez" userId="0ae84c5d-cce7-4673-92e0-6837ea675668" providerId="ADAL" clId="{4EAA1D67-2B8C-4332-B014-352C3264D650}" dt="2024-08-22T14:30:42.999" v="28" actId="14100"/>
          <ac:spMkLst>
            <pc:docMk/>
            <pc:sldMk cId="1803354506" sldId="2145706732"/>
            <ac:spMk id="5" creationId="{2F8339CE-D54D-0514-D281-846E59FC88CF}"/>
          </ac:spMkLst>
        </pc:spChg>
        <pc:picChg chg="add mod">
          <ac:chgData name="Liliana Paola Gutierrez Rodriguez" userId="0ae84c5d-cce7-4673-92e0-6837ea675668" providerId="ADAL" clId="{4EAA1D67-2B8C-4332-B014-352C3264D650}" dt="2024-08-22T14:29:59.177" v="18" actId="1076"/>
          <ac:picMkLst>
            <pc:docMk/>
            <pc:sldMk cId="1803354506" sldId="2145706732"/>
            <ac:picMk id="2" creationId="{08DC32FC-CF90-D70C-B596-D3BE65B9A784}"/>
          </ac:picMkLst>
        </pc:picChg>
        <pc:picChg chg="add mod">
          <ac:chgData name="Liliana Paola Gutierrez Rodriguez" userId="0ae84c5d-cce7-4673-92e0-6837ea675668" providerId="ADAL" clId="{4EAA1D67-2B8C-4332-B014-352C3264D650}" dt="2024-08-22T14:30:23.710" v="24" actId="14100"/>
          <ac:picMkLst>
            <pc:docMk/>
            <pc:sldMk cId="1803354506" sldId="2145706732"/>
            <ac:picMk id="3" creationId="{0E5DFA04-0F8C-E8D1-487F-C56A6875531F}"/>
          </ac:picMkLst>
        </pc:picChg>
      </pc:sldChg>
      <pc:sldChg chg="add del">
        <pc:chgData name="Liliana Paola Gutierrez Rodriguez" userId="0ae84c5d-cce7-4673-92e0-6837ea675668" providerId="ADAL" clId="{4EAA1D67-2B8C-4332-B014-352C3264D650}" dt="2024-08-22T14:29:23.887" v="12" actId="2696"/>
        <pc:sldMkLst>
          <pc:docMk/>
          <pc:sldMk cId="3496523138" sldId="2145706732"/>
        </pc:sldMkLst>
      </pc:sldChg>
      <pc:sldChg chg="delSp modSp add del mod">
        <pc:chgData name="Liliana Paola Gutierrez Rodriguez" userId="0ae84c5d-cce7-4673-92e0-6837ea675668" providerId="ADAL" clId="{4EAA1D67-2B8C-4332-B014-352C3264D650}" dt="2024-08-22T14:32:59.304" v="92" actId="2696"/>
        <pc:sldMkLst>
          <pc:docMk/>
          <pc:sldMk cId="914221331" sldId="2145706733"/>
        </pc:sldMkLst>
        <pc:spChg chg="mod">
          <ac:chgData name="Liliana Paola Gutierrez Rodriguez" userId="0ae84c5d-cce7-4673-92e0-6837ea675668" providerId="ADAL" clId="{4EAA1D67-2B8C-4332-B014-352C3264D650}" dt="2024-08-22T14:31:46.632" v="81"/>
          <ac:spMkLst>
            <pc:docMk/>
            <pc:sldMk cId="914221331" sldId="2145706733"/>
            <ac:spMk id="5" creationId="{2F8339CE-D54D-0514-D281-846E59FC88CF}"/>
          </ac:spMkLst>
        </pc:spChg>
        <pc:picChg chg="del mod">
          <ac:chgData name="Liliana Paola Gutierrez Rodriguez" userId="0ae84c5d-cce7-4673-92e0-6837ea675668" providerId="ADAL" clId="{4EAA1D67-2B8C-4332-B014-352C3264D650}" dt="2024-08-22T14:31:48.890" v="83" actId="478"/>
          <ac:picMkLst>
            <pc:docMk/>
            <pc:sldMk cId="914221331" sldId="2145706733"/>
            <ac:picMk id="2" creationId="{08DC32FC-CF90-D70C-B596-D3BE65B9A784}"/>
          </ac:picMkLst>
        </pc:picChg>
        <pc:picChg chg="del">
          <ac:chgData name="Liliana Paola Gutierrez Rodriguez" userId="0ae84c5d-cce7-4673-92e0-6837ea675668" providerId="ADAL" clId="{4EAA1D67-2B8C-4332-B014-352C3264D650}" dt="2024-08-22T14:31:49.872" v="84" actId="478"/>
          <ac:picMkLst>
            <pc:docMk/>
            <pc:sldMk cId="914221331" sldId="2145706733"/>
            <ac:picMk id="3" creationId="{0E5DFA04-0F8C-E8D1-487F-C56A6875531F}"/>
          </ac:picMkLst>
        </pc:picChg>
      </pc:sldChg>
      <pc:sldChg chg="add del">
        <pc:chgData name="Liliana Paola Gutierrez Rodriguez" userId="0ae84c5d-cce7-4673-92e0-6837ea675668" providerId="ADAL" clId="{4EAA1D67-2B8C-4332-B014-352C3264D650}" dt="2024-08-22T14:33:02.668" v="93" actId="2696"/>
        <pc:sldMkLst>
          <pc:docMk/>
          <pc:sldMk cId="214819742" sldId="2145706734"/>
        </pc:sldMkLst>
      </pc:sldChg>
      <pc:sldChg chg="addSp modSp add mod">
        <pc:chgData name="Liliana Paola Gutierrez Rodriguez" userId="0ae84c5d-cce7-4673-92e0-6837ea675668" providerId="ADAL" clId="{4EAA1D67-2B8C-4332-B014-352C3264D650}" dt="2024-08-22T14:32:55.872" v="91" actId="255"/>
        <pc:sldMkLst>
          <pc:docMk/>
          <pc:sldMk cId="1798249539" sldId="2145706735"/>
        </pc:sldMkLst>
        <pc:spChg chg="add mod">
          <ac:chgData name="Liliana Paola Gutierrez Rodriguez" userId="0ae84c5d-cce7-4673-92e0-6837ea675668" providerId="ADAL" clId="{4EAA1D67-2B8C-4332-B014-352C3264D650}" dt="2024-08-22T14:32:55.872" v="91" actId="255"/>
          <ac:spMkLst>
            <pc:docMk/>
            <pc:sldMk cId="1798249539" sldId="2145706735"/>
            <ac:spMk id="3" creationId="{9119D412-4EFE-1037-DC7D-2D25DCA5C181}"/>
          </ac:spMkLst>
        </pc:spChg>
      </pc:sldChg>
      <pc:sldChg chg="addSp delSp modSp add mod">
        <pc:chgData name="Liliana Paola Gutierrez Rodriguez" userId="0ae84c5d-cce7-4673-92e0-6837ea675668" providerId="ADAL" clId="{4EAA1D67-2B8C-4332-B014-352C3264D650}" dt="2024-08-22T14:33:53.384" v="137"/>
        <pc:sldMkLst>
          <pc:docMk/>
          <pc:sldMk cId="3313149402" sldId="2145706736"/>
        </pc:sldMkLst>
        <pc:spChg chg="del mod">
          <ac:chgData name="Liliana Paola Gutierrez Rodriguez" userId="0ae84c5d-cce7-4673-92e0-6837ea675668" providerId="ADAL" clId="{4EAA1D67-2B8C-4332-B014-352C3264D650}" dt="2024-08-22T14:33:53.384" v="137"/>
          <ac:spMkLst>
            <pc:docMk/>
            <pc:sldMk cId="3313149402" sldId="2145706736"/>
            <ac:spMk id="3" creationId="{9119D412-4EFE-1037-DC7D-2D25DCA5C181}"/>
          </ac:spMkLst>
        </pc:spChg>
        <pc:spChg chg="mod">
          <ac:chgData name="Liliana Paola Gutierrez Rodriguez" userId="0ae84c5d-cce7-4673-92e0-6837ea675668" providerId="ADAL" clId="{4EAA1D67-2B8C-4332-B014-352C3264D650}" dt="2024-08-22T14:33:51.514" v="135" actId="33524"/>
          <ac:spMkLst>
            <pc:docMk/>
            <pc:sldMk cId="3313149402" sldId="2145706736"/>
            <ac:spMk id="5" creationId="{2F8339CE-D54D-0514-D281-846E59FC88CF}"/>
          </ac:spMkLst>
        </pc:spChg>
        <pc:picChg chg="add mod">
          <ac:chgData name="Liliana Paola Gutierrez Rodriguez" userId="0ae84c5d-cce7-4673-92e0-6837ea675668" providerId="ADAL" clId="{4EAA1D67-2B8C-4332-B014-352C3264D650}" dt="2024-08-22T14:33:35.645" v="97"/>
          <ac:picMkLst>
            <pc:docMk/>
            <pc:sldMk cId="3313149402" sldId="2145706736"/>
            <ac:picMk id="2" creationId="{1BAE8842-FF15-F49D-37C8-4367F819F22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0ADE2-A1C9-492C-9DD6-88D578BA884E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A0447-340E-4350-BE58-26C983065303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493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935DC-1415-48B6-BE2B-77F2441C652A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705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935DC-1415-48B6-BE2B-77F2441C652A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340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935DC-1415-48B6-BE2B-77F2441C652A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3412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935DC-1415-48B6-BE2B-77F2441C652A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1000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935DC-1415-48B6-BE2B-77F2441C652A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0046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935DC-1415-48B6-BE2B-77F2441C652A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222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935DC-1415-48B6-BE2B-77F2441C652A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74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489B0-4B34-472F-6108-4CB3ABBDB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7C8BB6-02D7-0DE3-055D-68D4A4419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4F88EF-E70A-DF99-404F-1261BE53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2BDCDE-0E57-E0B8-76E3-A5E8B1D7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730E5C-81F4-71AF-CB01-C169D4AB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091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07F93-3742-23F5-4D53-B79A7668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98957E-802F-2D08-0CCF-12F1315E1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C5593-19F6-FDEB-9C08-1B15DC704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2E3BCC-4EC6-7C46-CCF3-21F23EB1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7982B8-9BCD-A2A6-BA63-F7563B50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449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D2707E-960F-3A16-29D9-90D2E9735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CBBB3B-E52C-1B15-634A-3273BF509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02F31D-4C9D-008A-4BEC-C16E8D7B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1AC16-763A-7D38-BF0B-276F2458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14F708-7F7A-6AD3-834A-9F1530BC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5839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Our Team LAYOUT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3950174-3026-49A7-9425-B00B2A3E9EA6}"/>
              </a:ext>
            </a:extLst>
          </p:cNvPr>
          <p:cNvSpPr/>
          <p:nvPr userDrawn="1"/>
        </p:nvSpPr>
        <p:spPr>
          <a:xfrm>
            <a:off x="714000" y="1560384"/>
            <a:ext cx="10764000" cy="3276000"/>
          </a:xfrm>
          <a:prstGeom prst="roundRect">
            <a:avLst>
              <a:gd name="adj" fmla="val 89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161C13C6-8983-4005-A3D9-1A368D3D4E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3359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6" name="그림 개체 틀 6">
            <a:extLst>
              <a:ext uri="{FF2B5EF4-FFF2-40B4-BE49-F238E27FC236}">
                <a16:creationId xmlns:a16="http://schemas.microsoft.com/office/drawing/2014/main" id="{E8CDE116-1F40-4043-9530-E9DD99C3C7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18201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6EEE52ED-6ED8-4B16-9DC4-7322E037AE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43043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8" name="그림 개체 틀 6">
            <a:extLst>
              <a:ext uri="{FF2B5EF4-FFF2-40B4-BE49-F238E27FC236}">
                <a16:creationId xmlns:a16="http://schemas.microsoft.com/office/drawing/2014/main" id="{8D1EE6CC-5B39-473C-97F8-518EC78B68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67884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9" name="그림 개체 틀 6">
            <a:extLst>
              <a:ext uri="{FF2B5EF4-FFF2-40B4-BE49-F238E27FC236}">
                <a16:creationId xmlns:a16="http://schemas.microsoft.com/office/drawing/2014/main" id="{8E02732D-3B55-422D-9996-957FAF0AA63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92725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06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A77A9-597B-03A3-42A0-B9D057D5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201016-262D-72B3-1721-88A81D6C9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1A2AD5-363E-B730-16B6-1F647AF17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AFCDF7-5BBE-3B7F-9732-20A9B004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FFF8D5-FBDD-F000-FAD1-64C12CE5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1630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F32A2-A743-0B29-FF11-D069D873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BBC97C-59ED-CC18-B2E4-47DE95250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9C91D-F066-92FA-B4AD-E4D2B723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92E3A0-6BA3-AB3C-F016-51AD12539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B7653E-35B9-BEE3-EDF9-C7DF7B2A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082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FC697-ABC0-F2CE-EB62-E568A567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A7A3CD-3F69-F916-F046-42C0DD522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37CB8C-6871-5118-53B5-0AA2B26FD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CEF7C0-4856-0946-215C-1ACA3466B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518FD7-B2CC-1512-4ED5-30941344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857E61-DE83-55B5-D98A-56019DDF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847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231FE-8624-BF85-0B84-2F7C9DB3B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00577D-A62E-19B1-1B5E-09FFCC184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E821A2-E57D-08A9-B933-B8AB558F9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D01D1A-6646-EA6B-9A3E-713FD9C6D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DE10A0-65F7-E503-B1D2-D498560A33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005F614-2F56-3EBD-987E-2A4B0CAD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41513A-8116-101B-864F-7941B73B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F9E8110-E1FC-1C1F-1B4D-BF2D37C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813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E717A-97A8-4842-0F35-4548462DE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79619A1-EBC0-118C-1985-7E7577B4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E42C57-FF2D-CBA7-A242-48C95A5A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488B79-1514-131F-1D54-9041D39A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817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F3510A-2C9E-FCE9-61A4-298AEAE37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6C3BF1-2921-EB30-4AB4-51A0763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05F053-9F67-D0CA-2FBF-CBE009D7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325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B25A9-31C7-4433-5D81-0DFE47A6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78C4C0-F6C9-EE78-9FFB-9F1446B83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A0D6B3-6A82-48DB-3CE6-690015118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E360CA-1F61-9939-4C0B-AE95BB9F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60FB44-A753-C2BC-4EDE-185DEBC9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8A19B6-4ACC-EBC9-E6B0-B081B06E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264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4EFF5-0C19-585E-7F76-4733A2D5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16C5A8-C647-AD4D-3C7E-6CB55D40E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5559F4-F341-148A-91A3-38A50FC05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BC97AA-7257-091B-C840-A731FC89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3BA4-9F61-47B1-95D6-6ECFDFB06266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AAF1E5-72E3-4470-7F41-042C557F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B5F27F-6F74-C675-0C11-47DF3CBE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E608-A550-4FEA-8B85-C5D9A2680B5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991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0F425B-DE67-01DD-84B3-0FF541D2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D75A19-85DB-A9DB-EDB0-8061346B7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E83DEC-7F8A-6DE7-65E8-0F744B8BF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23BA4-9F61-47B1-95D6-6ECFDFB06266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036B52-B5D4-BF09-B599-3ECE2C931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404330-C066-D7E4-C12D-BEAF9DCE1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8E608-A550-4FEA-8B85-C5D9A2680B52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540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7699CB1-4734-D9E6-0412-6EE65935A7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E68E50-14E4-1203-88D7-5D8E44E9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151" y="2412612"/>
            <a:ext cx="3021693" cy="20327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609385-9B58-F7E5-E8E6-788AE95E7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201" y="6285551"/>
            <a:ext cx="2143595" cy="1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329D665A-FB4F-0895-2DBC-8012F4FA6661}"/>
              </a:ext>
            </a:extLst>
          </p:cNvPr>
          <p:cNvGrpSpPr/>
          <p:nvPr/>
        </p:nvGrpSpPr>
        <p:grpSpPr>
          <a:xfrm>
            <a:off x="279133" y="161297"/>
            <a:ext cx="11358692" cy="1018831"/>
            <a:chOff x="279133" y="146673"/>
            <a:chExt cx="11358692" cy="101883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AB4DBFE-9D1F-C2B3-0F8C-6F24CE6AA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5397" y="146673"/>
              <a:ext cx="672428" cy="1018831"/>
            </a:xfrm>
            <a:prstGeom prst="rect">
              <a:avLst/>
            </a:prstGeom>
          </p:spPr>
        </p:pic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63A41AAE-2734-84CF-C790-CA8E80D315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133" y="656088"/>
              <a:ext cx="10471994" cy="1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F301BD-76BE-30F7-53F2-562CE13CD083}"/>
              </a:ext>
            </a:extLst>
          </p:cNvPr>
          <p:cNvSpPr txBox="1"/>
          <p:nvPr/>
        </p:nvSpPr>
        <p:spPr>
          <a:xfrm>
            <a:off x="517156" y="683408"/>
            <a:ext cx="6155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C00000"/>
                </a:solidFill>
                <a:latin typeface="Nunito Sans" pitchFamily="2" charset="0"/>
              </a:rPr>
              <a:t> </a:t>
            </a:r>
            <a:r>
              <a:rPr lang="es-419" sz="3200" b="1" dirty="0">
                <a:solidFill>
                  <a:srgbClr val="7030A0"/>
                </a:solidFill>
                <a:latin typeface="Nunito" pitchFamily="2" charset="0"/>
                <a:cs typeface="Arial"/>
              </a:rPr>
              <a:t>Plan de Trabajo</a:t>
            </a:r>
            <a:endParaRPr lang="es-CO" sz="3200" b="1" dirty="0">
              <a:solidFill>
                <a:srgbClr val="7030A0"/>
              </a:solidFill>
              <a:latin typeface="Nunito" pitchFamily="2" charset="0"/>
              <a:cs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7A9C31-C2B7-2CA7-6CDD-15EBC1091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141" y="743488"/>
            <a:ext cx="1826480" cy="519602"/>
          </a:xfrm>
          <a:prstGeom prst="rect">
            <a:avLst/>
          </a:prstGeom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1BB5F31C-635D-BA33-2783-F5078108B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502399"/>
              </p:ext>
            </p:extLst>
          </p:nvPr>
        </p:nvGraphicFramePr>
        <p:xfrm>
          <a:off x="864704" y="1522482"/>
          <a:ext cx="10197549" cy="44775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8901">
                  <a:extLst>
                    <a:ext uri="{9D8B030D-6E8A-4147-A177-3AD203B41FA5}">
                      <a16:colId xmlns:a16="http://schemas.microsoft.com/office/drawing/2014/main" val="1713316050"/>
                    </a:ext>
                  </a:extLst>
                </a:gridCol>
                <a:gridCol w="1720118">
                  <a:extLst>
                    <a:ext uri="{9D8B030D-6E8A-4147-A177-3AD203B41FA5}">
                      <a16:colId xmlns:a16="http://schemas.microsoft.com/office/drawing/2014/main" val="1061084141"/>
                    </a:ext>
                  </a:extLst>
                </a:gridCol>
                <a:gridCol w="2039510">
                  <a:extLst>
                    <a:ext uri="{9D8B030D-6E8A-4147-A177-3AD203B41FA5}">
                      <a16:colId xmlns:a16="http://schemas.microsoft.com/office/drawing/2014/main" val="4135254427"/>
                    </a:ext>
                  </a:extLst>
                </a:gridCol>
                <a:gridCol w="2039510">
                  <a:extLst>
                    <a:ext uri="{9D8B030D-6E8A-4147-A177-3AD203B41FA5}">
                      <a16:colId xmlns:a16="http://schemas.microsoft.com/office/drawing/2014/main" val="3955050553"/>
                    </a:ext>
                  </a:extLst>
                </a:gridCol>
                <a:gridCol w="2039510">
                  <a:extLst>
                    <a:ext uri="{9D8B030D-6E8A-4147-A177-3AD203B41FA5}">
                      <a16:colId xmlns:a16="http://schemas.microsoft.com/office/drawing/2014/main" val="1323788995"/>
                    </a:ext>
                  </a:extLst>
                </a:gridCol>
              </a:tblGrid>
              <a:tr h="2922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Actividad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2555" marR="2555" marT="2555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Responsable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2555" marR="2555" marT="2555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Fecha Inicial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2555" marR="2555" marT="2555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Fecha Final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2555" marR="2555" marT="2555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solidFill>
                            <a:schemeClr val="bg1"/>
                          </a:solidFill>
                          <a:effectLst/>
                          <a:latin typeface="Nunito" pitchFamily="2" charset="0"/>
                        </a:rPr>
                        <a:t>Indicador -Soporte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2555" marR="2555" marT="2555" marB="0"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466768"/>
                  </a:ext>
                </a:extLst>
              </a:tr>
              <a:tr h="139509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u="none" strike="noStrike" dirty="0">
                          <a:effectLst/>
                          <a:latin typeface="Nunito" pitchFamily="2" charset="0"/>
                        </a:rPr>
                        <a:t>Identificar necesidades de enfoque de género y diferencial a nivel institucional (diagnóstico)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72000" marR="72000" marT="25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  <a:latin typeface="Nunito" pitchFamily="2" charset="0"/>
                        </a:rPr>
                        <a:t>Dirección General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2555" marR="2555" marT="25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  <a:latin typeface="Nunito" pitchFamily="2" charset="0"/>
                        </a:rPr>
                        <a:t>1/02/2024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2555" marR="2555" marT="25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  <a:latin typeface="Nunito" pitchFamily="2" charset="0"/>
                        </a:rPr>
                        <a:t>27/03/2024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2555" marR="2555" marT="25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u="none" strike="noStrike" dirty="0">
                          <a:effectLst/>
                          <a:latin typeface="Nunito" pitchFamily="2" charset="0"/>
                        </a:rPr>
                        <a:t>Documento con el diagnóstico de las necesidades de enfoque de género y diferencial a nivel institucional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72000" marR="108000" marT="25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354203"/>
                  </a:ext>
                </a:extLst>
              </a:tr>
              <a:tr h="139509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u="none" strike="noStrike" dirty="0">
                          <a:effectLst/>
                          <a:latin typeface="Nunito" pitchFamily="2" charset="0"/>
                        </a:rPr>
                        <a:t>Identificar brechas frente al manejo/relacionamiento del enfoque de género y diferencial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72000" marR="72000" marT="25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  <a:latin typeface="Nunito" pitchFamily="2" charset="0"/>
                        </a:rPr>
                        <a:t>Dirección General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2555" marR="2555" marT="25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  <a:latin typeface="Nunito" pitchFamily="2" charset="0"/>
                        </a:rPr>
                        <a:t>28/03/2024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2555" marR="2555" marT="25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  <a:latin typeface="Nunito" pitchFamily="2" charset="0"/>
                        </a:rPr>
                        <a:t>17/07/2024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2555" marR="2555" marT="25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u="none" strike="noStrike" dirty="0">
                          <a:effectLst/>
                          <a:latin typeface="Nunito" pitchFamily="2" charset="0"/>
                        </a:rPr>
                        <a:t>Documento con la identificación de las brechas frente al manejo/relacionamiento del enfoque de género y diferencial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72000" marR="108000" marT="25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196103"/>
                  </a:ext>
                </a:extLst>
              </a:tr>
              <a:tr h="1395098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u="none" strike="noStrike" dirty="0">
                          <a:effectLst/>
                          <a:latin typeface="Nunito" pitchFamily="2" charset="0"/>
                        </a:rPr>
                        <a:t>Coordinar y/o articular acciones de enfoque de género y diferencial (internas y externas)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72000" marR="72000" marT="25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  <a:latin typeface="Nunito" pitchFamily="2" charset="0"/>
                        </a:rPr>
                        <a:t>Dirección General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2555" marR="2555" marT="25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  <a:latin typeface="Nunito" pitchFamily="2" charset="0"/>
                        </a:rPr>
                        <a:t>18/07/2024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2555" marR="2555" marT="25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  <a:latin typeface="Nunito" pitchFamily="2" charset="0"/>
                        </a:rPr>
                        <a:t>26/03/2025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2555" marR="2555" marT="25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200" u="none" strike="noStrike" dirty="0">
                          <a:effectLst/>
                          <a:latin typeface="Nunito" pitchFamily="2" charset="0"/>
                        </a:rPr>
                        <a:t>Informe con los resultados de la coordinación y/o articulación de acciones de enfoque de género y diferencial (internas y externas)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72000" marR="108000" marT="255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854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05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329D665A-FB4F-0895-2DBC-8012F4FA6661}"/>
              </a:ext>
            </a:extLst>
          </p:cNvPr>
          <p:cNvGrpSpPr/>
          <p:nvPr/>
        </p:nvGrpSpPr>
        <p:grpSpPr>
          <a:xfrm>
            <a:off x="279133" y="161297"/>
            <a:ext cx="11358692" cy="1018831"/>
            <a:chOff x="279133" y="146673"/>
            <a:chExt cx="11358692" cy="101883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AB4DBFE-9D1F-C2B3-0F8C-6F24CE6AA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5397" y="146673"/>
              <a:ext cx="672428" cy="1018831"/>
            </a:xfrm>
            <a:prstGeom prst="rect">
              <a:avLst/>
            </a:prstGeom>
          </p:spPr>
        </p:pic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63A41AAE-2734-84CF-C790-CA8E80D315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133" y="656088"/>
              <a:ext cx="10471994" cy="1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F301BD-76BE-30F7-53F2-562CE13CD083}"/>
              </a:ext>
            </a:extLst>
          </p:cNvPr>
          <p:cNvSpPr txBox="1"/>
          <p:nvPr/>
        </p:nvSpPr>
        <p:spPr>
          <a:xfrm>
            <a:off x="517156" y="683408"/>
            <a:ext cx="6155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C00000"/>
                </a:solidFill>
                <a:latin typeface="Nunito Sans" pitchFamily="2" charset="0"/>
              </a:rPr>
              <a:t> </a:t>
            </a:r>
            <a:r>
              <a:rPr lang="es-419" sz="3200" b="1" dirty="0">
                <a:solidFill>
                  <a:srgbClr val="7030A0"/>
                </a:solidFill>
                <a:latin typeface="Nunito" pitchFamily="2" charset="0"/>
                <a:cs typeface="Arial"/>
              </a:rPr>
              <a:t>Tipos de VBG</a:t>
            </a:r>
            <a:endParaRPr lang="es-CO" sz="3200" b="1" dirty="0">
              <a:solidFill>
                <a:srgbClr val="7030A0"/>
              </a:solidFill>
              <a:latin typeface="Nunito" pitchFamily="2" charset="0"/>
              <a:cs typeface="Arial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C70A1DA-63BF-23AF-DBEF-B519CCF17C6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25625"/>
          <a:ext cx="10277130" cy="4497572"/>
        </p:xfrm>
        <a:graphic>
          <a:graphicData uri="http://schemas.openxmlformats.org/drawingml/2006/table">
            <a:tbl>
              <a:tblPr/>
              <a:tblGrid>
                <a:gridCol w="2185753">
                  <a:extLst>
                    <a:ext uri="{9D8B030D-6E8A-4147-A177-3AD203B41FA5}">
                      <a16:colId xmlns:a16="http://schemas.microsoft.com/office/drawing/2014/main" val="358166195"/>
                    </a:ext>
                  </a:extLst>
                </a:gridCol>
                <a:gridCol w="5528930">
                  <a:extLst>
                    <a:ext uri="{9D8B030D-6E8A-4147-A177-3AD203B41FA5}">
                      <a16:colId xmlns:a16="http://schemas.microsoft.com/office/drawing/2014/main" val="1853428477"/>
                    </a:ext>
                  </a:extLst>
                </a:gridCol>
                <a:gridCol w="2562447">
                  <a:extLst>
                    <a:ext uri="{9D8B030D-6E8A-4147-A177-3AD203B41FA5}">
                      <a16:colId xmlns:a16="http://schemas.microsoft.com/office/drawing/2014/main" val="1694523544"/>
                    </a:ext>
                  </a:extLst>
                </a:gridCol>
              </a:tblGrid>
              <a:tr h="78586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Segoe UI Light" panose="020B0502040204020203" pitchFamily="34" charset="0"/>
                        </a:rPr>
                        <a:t>Acoso laboral en razón de género: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Infundir miedo, intimidación, terror y angustia, a causar perjuicio laboral, generar desmotivación en el trabajo, o inducir la renuncia del mismo.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Ley 1010 de 2006., Artículo 2.   Convenio 190 de la OIT, Artículo 1.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504474"/>
                  </a:ext>
                </a:extLst>
              </a:tr>
              <a:tr h="2248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Segoe UI Light" panose="020B0502040204020203" pitchFamily="34" charset="0"/>
                        </a:rPr>
                        <a:t>Violencia sexual: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Obligar a una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persona a mantener contacto sexualizado, físico o verbal, o a participar en otras interacciones sexuales mediante el uso de fuerza, intimidación, coerción, chantaje, soborno, manipulación, amenaza o cualquier otro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mecanismo que anule o limite la voluntad personal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Ley 1257 de 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146840"/>
                  </a:ext>
                </a:extLst>
              </a:tr>
              <a:tr h="15282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Delitos sexuales tipificados en el título IV del Código Penal (Ley 599 de 2000)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686970"/>
                  </a:ext>
                </a:extLst>
              </a:tr>
              <a:tr h="13661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Segoe UI Light" panose="020B0502040204020203" pitchFamily="34" charset="0"/>
                        </a:rPr>
                        <a:t>Acoso sexual: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Valiéndose de su superioridad manifiesta o relaciones de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autoridad o de poder, edad, sexo, posición laboral, social, familiar o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económica, acose, persiga, hostigue o asedie física o verbalmente, con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fines sexuales no consentidos, a otra persona”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Código Penal, artículo</a:t>
                      </a:r>
                      <a:b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</a:b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210A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776135"/>
                  </a:ext>
                </a:extLst>
              </a:tr>
              <a:tr h="5924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Segoe UI Light" panose="020B0502040204020203" pitchFamily="34" charset="0"/>
                        </a:rPr>
                        <a:t> Violencia física: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El riesgo o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disminución de la integridad corporal de una persona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Ley 1257 de 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525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585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329D665A-FB4F-0895-2DBC-8012F4FA6661}"/>
              </a:ext>
            </a:extLst>
          </p:cNvPr>
          <p:cNvGrpSpPr/>
          <p:nvPr/>
        </p:nvGrpSpPr>
        <p:grpSpPr>
          <a:xfrm>
            <a:off x="279133" y="161297"/>
            <a:ext cx="11358692" cy="1018831"/>
            <a:chOff x="279133" y="146673"/>
            <a:chExt cx="11358692" cy="101883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AB4DBFE-9D1F-C2B3-0F8C-6F24CE6AA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5397" y="146673"/>
              <a:ext cx="672428" cy="1018831"/>
            </a:xfrm>
            <a:prstGeom prst="rect">
              <a:avLst/>
            </a:prstGeom>
          </p:spPr>
        </p:pic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63A41AAE-2734-84CF-C790-CA8E80D315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133" y="656088"/>
              <a:ext cx="10471994" cy="1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F301BD-76BE-30F7-53F2-562CE13CD083}"/>
              </a:ext>
            </a:extLst>
          </p:cNvPr>
          <p:cNvSpPr txBox="1"/>
          <p:nvPr/>
        </p:nvSpPr>
        <p:spPr>
          <a:xfrm>
            <a:off x="517156" y="683408"/>
            <a:ext cx="6155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C00000"/>
                </a:solidFill>
                <a:latin typeface="Nunito Sans" pitchFamily="2" charset="0"/>
              </a:rPr>
              <a:t> </a:t>
            </a:r>
            <a:r>
              <a:rPr lang="es-419" sz="3200" b="1" dirty="0">
                <a:solidFill>
                  <a:srgbClr val="7030A0"/>
                </a:solidFill>
                <a:latin typeface="Nunito" pitchFamily="2" charset="0"/>
                <a:cs typeface="Arial"/>
              </a:rPr>
              <a:t>Tipos de VBG</a:t>
            </a:r>
            <a:endParaRPr lang="es-CO" sz="3200" b="1" dirty="0">
              <a:solidFill>
                <a:srgbClr val="7030A0"/>
              </a:solidFill>
              <a:latin typeface="Nunito" pitchFamily="2" charset="0"/>
              <a:cs typeface="Arial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B91401D-F7BD-673A-C248-D5106C18B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857220"/>
              </p:ext>
            </p:extLst>
          </p:nvPr>
        </p:nvGraphicFramePr>
        <p:xfrm>
          <a:off x="640080" y="1673355"/>
          <a:ext cx="10716769" cy="4513934"/>
        </p:xfrm>
        <a:graphic>
          <a:graphicData uri="http://schemas.openxmlformats.org/drawingml/2006/table">
            <a:tbl>
              <a:tblPr/>
              <a:tblGrid>
                <a:gridCol w="2780393">
                  <a:extLst>
                    <a:ext uri="{9D8B030D-6E8A-4147-A177-3AD203B41FA5}">
                      <a16:colId xmlns:a16="http://schemas.microsoft.com/office/drawing/2014/main" val="2033246306"/>
                    </a:ext>
                  </a:extLst>
                </a:gridCol>
                <a:gridCol w="5166634">
                  <a:extLst>
                    <a:ext uri="{9D8B030D-6E8A-4147-A177-3AD203B41FA5}">
                      <a16:colId xmlns:a16="http://schemas.microsoft.com/office/drawing/2014/main" val="1182866924"/>
                    </a:ext>
                  </a:extLst>
                </a:gridCol>
                <a:gridCol w="2769742">
                  <a:extLst>
                    <a:ext uri="{9D8B030D-6E8A-4147-A177-3AD203B41FA5}">
                      <a16:colId xmlns:a16="http://schemas.microsoft.com/office/drawing/2014/main" val="2328673610"/>
                    </a:ext>
                  </a:extLst>
                </a:gridCol>
              </a:tblGrid>
              <a:tr h="18468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Segoe UI Light" panose="020B0502040204020203" pitchFamily="34" charset="0"/>
                        </a:rPr>
                        <a:t>Violencia psicológica: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Acción u omisión destinada a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degradar o controlar las acciones, comportamientos, creencias y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decisiones , por medio de intimidación, manipulación,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amenaza, directa o indirecta, humillación, aislamiento o cualquier otra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conducta que implique un perjuicio en la salud psicológica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Ley 1257 de 2008, artículo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293392"/>
                  </a:ext>
                </a:extLst>
              </a:tr>
              <a:tr h="10323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Segoe UI Light" panose="020B0502040204020203" pitchFamily="34" charset="0"/>
                        </a:rPr>
                        <a:t>Violencia patrimonial: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Pérdida, transformación, sustracción, destrucción o retención  de objetos, instrumentos de trabajo, documentos personales,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bienes, valores o derechos de satisfacción de las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necesidades de la mujer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Ley 1257 de 2008, artículo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10944"/>
                  </a:ext>
                </a:extLst>
              </a:tr>
              <a:tr h="8286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Segoe UI Light" panose="020B0502040204020203" pitchFamily="34" charset="0"/>
                        </a:rPr>
                        <a:t>Violencia económica: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Acción u omisión orientada al abuso económico, el control abusivo de las finanzas, recompensas o castigos monetarios a las mujeres por razón de su condición social, económica o política.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Ley 1257 de 2008, artículo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204152"/>
                  </a:ext>
                </a:extLst>
              </a:tr>
              <a:tr h="8060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Segoe UI Light" panose="020B0502040204020203" pitchFamily="34" charset="0"/>
                        </a:rPr>
                        <a:t>Feminicidio: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La acción de causar muerte a una mujer, por su condición de ser mujer o por motivos de su identidad de género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</a:rPr>
                        <a:t>Código Penal, artículo 104A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049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64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329D665A-FB4F-0895-2DBC-8012F4FA6661}"/>
              </a:ext>
            </a:extLst>
          </p:cNvPr>
          <p:cNvGrpSpPr/>
          <p:nvPr/>
        </p:nvGrpSpPr>
        <p:grpSpPr>
          <a:xfrm>
            <a:off x="279133" y="161297"/>
            <a:ext cx="11358692" cy="1018831"/>
            <a:chOff x="279133" y="146673"/>
            <a:chExt cx="11358692" cy="101883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AB4DBFE-9D1F-C2B3-0F8C-6F24CE6AA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5397" y="146673"/>
              <a:ext cx="672428" cy="1018831"/>
            </a:xfrm>
            <a:prstGeom prst="rect">
              <a:avLst/>
            </a:prstGeom>
          </p:spPr>
        </p:pic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63A41AAE-2734-84CF-C790-CA8E80D315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133" y="656088"/>
              <a:ext cx="10471994" cy="1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F301BD-76BE-30F7-53F2-562CE13CD083}"/>
              </a:ext>
            </a:extLst>
          </p:cNvPr>
          <p:cNvSpPr txBox="1"/>
          <p:nvPr/>
        </p:nvSpPr>
        <p:spPr>
          <a:xfrm>
            <a:off x="517156" y="683408"/>
            <a:ext cx="61558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C00000"/>
                </a:solidFill>
                <a:latin typeface="Nunito Sans" pitchFamily="2" charset="0"/>
              </a:rPr>
              <a:t> </a:t>
            </a:r>
            <a:endParaRPr lang="es-CO" sz="3200" b="1" dirty="0">
              <a:solidFill>
                <a:srgbClr val="515151"/>
              </a:solidFill>
              <a:latin typeface="Nunito" pitchFamily="2" charset="0"/>
              <a:cs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8339CE-D54D-0514-D281-846E59FC88CF}"/>
              </a:ext>
            </a:extLst>
          </p:cNvPr>
          <p:cNvSpPr txBox="1"/>
          <p:nvPr/>
        </p:nvSpPr>
        <p:spPr>
          <a:xfrm>
            <a:off x="1691640" y="1554481"/>
            <a:ext cx="860450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dirty="0">
                <a:solidFill>
                  <a:srgbClr val="7030A0"/>
                </a:solidFill>
              </a:rPr>
              <a:t>¿Qué comportamientos deben abstenerse de ejecutar las personas sujetas de este protocolo?</a:t>
            </a:r>
          </a:p>
          <a:p>
            <a:pPr algn="ctr"/>
            <a:endParaRPr lang="es-MX" sz="3600" dirty="0">
              <a:solidFill>
                <a:srgbClr val="7030A0"/>
              </a:solidFill>
            </a:endParaRPr>
          </a:p>
          <a:p>
            <a:pPr algn="ctr"/>
            <a:r>
              <a:rPr lang="es-MX" sz="2800" dirty="0"/>
              <a:t>https://www.youtube.com/watch?v=BCoGPrcvMjM</a:t>
            </a:r>
          </a:p>
        </p:txBody>
      </p:sp>
    </p:spTree>
    <p:extLst>
      <p:ext uri="{BB962C8B-B14F-4D97-AF65-F5344CB8AC3E}">
        <p14:creationId xmlns:p14="http://schemas.microsoft.com/office/powerpoint/2010/main" val="3393920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329D665A-FB4F-0895-2DBC-8012F4FA6661}"/>
              </a:ext>
            </a:extLst>
          </p:cNvPr>
          <p:cNvGrpSpPr/>
          <p:nvPr/>
        </p:nvGrpSpPr>
        <p:grpSpPr>
          <a:xfrm>
            <a:off x="279133" y="161297"/>
            <a:ext cx="11358692" cy="1018831"/>
            <a:chOff x="279133" y="146673"/>
            <a:chExt cx="11358692" cy="101883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AB4DBFE-9D1F-C2B3-0F8C-6F24CE6AA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5397" y="146673"/>
              <a:ext cx="672428" cy="1018831"/>
            </a:xfrm>
            <a:prstGeom prst="rect">
              <a:avLst/>
            </a:prstGeom>
          </p:spPr>
        </p:pic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63A41AAE-2734-84CF-C790-CA8E80D315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133" y="656088"/>
              <a:ext cx="10471994" cy="1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F301BD-76BE-30F7-53F2-562CE13CD083}"/>
              </a:ext>
            </a:extLst>
          </p:cNvPr>
          <p:cNvSpPr txBox="1"/>
          <p:nvPr/>
        </p:nvSpPr>
        <p:spPr>
          <a:xfrm>
            <a:off x="517156" y="683408"/>
            <a:ext cx="61558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C00000"/>
                </a:solidFill>
                <a:latin typeface="Nunito Sans" pitchFamily="2" charset="0"/>
              </a:rPr>
              <a:t> </a:t>
            </a:r>
            <a:endParaRPr lang="es-CO" sz="3200" b="1" dirty="0">
              <a:solidFill>
                <a:srgbClr val="515151"/>
              </a:solidFill>
              <a:latin typeface="Nunito" pitchFamily="2" charset="0"/>
              <a:cs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8339CE-D54D-0514-D281-846E59FC88CF}"/>
              </a:ext>
            </a:extLst>
          </p:cNvPr>
          <p:cNvSpPr txBox="1"/>
          <p:nvPr/>
        </p:nvSpPr>
        <p:spPr>
          <a:xfrm>
            <a:off x="716085" y="1003880"/>
            <a:ext cx="97360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7030A0"/>
                </a:solidFill>
              </a:rPr>
              <a:t>ENFOQUES DIFERENCIALES, PRINCIPIOS Y DEFINICIONES</a:t>
            </a:r>
            <a:r>
              <a:rPr lang="es-MX" sz="2800" b="1" dirty="0">
                <a:solidFill>
                  <a:srgbClr val="7030A0"/>
                </a:solidFill>
                <a:latin typeface="Segoe UI Semilight" panose="020B0402040204020203" pitchFamily="34" charset="0"/>
                <a:ea typeface="Fira Sans Extra Condensed Medium"/>
                <a:cs typeface="Segoe UI Semilight" panose="020B0402040204020203" pitchFamily="34" charset="0"/>
                <a:sym typeface="Fira Sans Extra Condensed Medium"/>
              </a:rPr>
              <a:t> </a:t>
            </a:r>
            <a:endParaRPr lang="es-CO" sz="2800" b="1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8DC32FC-CF90-D70C-B596-D3BE65B9A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378" y="2345093"/>
            <a:ext cx="3932537" cy="384219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E5DFA04-0F8C-E8D1-487F-C56A68755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30" y="2295541"/>
            <a:ext cx="5206670" cy="40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54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329D665A-FB4F-0895-2DBC-8012F4FA6661}"/>
              </a:ext>
            </a:extLst>
          </p:cNvPr>
          <p:cNvGrpSpPr/>
          <p:nvPr/>
        </p:nvGrpSpPr>
        <p:grpSpPr>
          <a:xfrm>
            <a:off x="279133" y="161297"/>
            <a:ext cx="11358692" cy="1018831"/>
            <a:chOff x="279133" y="146673"/>
            <a:chExt cx="11358692" cy="101883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AB4DBFE-9D1F-C2B3-0F8C-6F24CE6AA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5397" y="146673"/>
              <a:ext cx="672428" cy="1018831"/>
            </a:xfrm>
            <a:prstGeom prst="rect">
              <a:avLst/>
            </a:prstGeom>
          </p:spPr>
        </p:pic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63A41AAE-2734-84CF-C790-CA8E80D315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133" y="656088"/>
              <a:ext cx="10471994" cy="1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F301BD-76BE-30F7-53F2-562CE13CD083}"/>
              </a:ext>
            </a:extLst>
          </p:cNvPr>
          <p:cNvSpPr txBox="1"/>
          <p:nvPr/>
        </p:nvSpPr>
        <p:spPr>
          <a:xfrm>
            <a:off x="517156" y="683408"/>
            <a:ext cx="61558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C00000"/>
                </a:solidFill>
                <a:latin typeface="Nunito Sans" pitchFamily="2" charset="0"/>
              </a:rPr>
              <a:t> </a:t>
            </a:r>
            <a:endParaRPr lang="es-CO" sz="3200" b="1" dirty="0">
              <a:solidFill>
                <a:srgbClr val="515151"/>
              </a:solidFill>
              <a:latin typeface="Nunito" pitchFamily="2" charset="0"/>
              <a:cs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8339CE-D54D-0514-D281-846E59FC88CF}"/>
              </a:ext>
            </a:extLst>
          </p:cNvPr>
          <p:cNvSpPr txBox="1"/>
          <p:nvPr/>
        </p:nvSpPr>
        <p:spPr>
          <a:xfrm>
            <a:off x="716085" y="1003880"/>
            <a:ext cx="97360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7030A0"/>
                </a:solidFill>
              </a:rPr>
              <a:t>RUTAS DE ATENCIÓN A VÍCTIMAS</a:t>
            </a:r>
          </a:p>
          <a:p>
            <a:pPr algn="ctr"/>
            <a:r>
              <a:rPr lang="es-MX" sz="2800" b="1" dirty="0">
                <a:solidFill>
                  <a:srgbClr val="7030A0"/>
                </a:solidFill>
                <a:latin typeface="Segoe UI Semilight" panose="020B0402040204020203" pitchFamily="34" charset="0"/>
                <a:ea typeface="Fira Sans Extra Condensed Medium"/>
                <a:cs typeface="Segoe UI Semilight" panose="020B0402040204020203" pitchFamily="34" charset="0"/>
                <a:sym typeface="Fira Sans Extra Condensed Medium"/>
              </a:rPr>
              <a:t> </a:t>
            </a:r>
            <a:endParaRPr lang="es-CO" sz="2800" b="1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19D412-4EFE-1037-DC7D-2D25DCA5C181}"/>
              </a:ext>
            </a:extLst>
          </p:cNvPr>
          <p:cNvSpPr txBox="1"/>
          <p:nvPr/>
        </p:nvSpPr>
        <p:spPr>
          <a:xfrm>
            <a:off x="716085" y="2413337"/>
            <a:ext cx="1058691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MX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Las rutas de atención externas a la entidad. </a:t>
            </a:r>
          </a:p>
          <a:p>
            <a:pPr marL="514350" indent="-514350" algn="just">
              <a:buFont typeface="+mj-lt"/>
              <a:buAutoNum type="arabicPeriod"/>
            </a:pPr>
            <a:endParaRPr lang="es-MX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MX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La ruta de atención en caso de queja contra servidores públicos. </a:t>
            </a:r>
          </a:p>
          <a:p>
            <a:pPr marL="742950" indent="-742950" algn="just">
              <a:buFont typeface="+mj-lt"/>
              <a:buAutoNum type="arabicPeriod"/>
            </a:pPr>
            <a:endParaRPr lang="es-MX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MX" sz="3600" dirty="0">
                <a:latin typeface="Segoe UI Light" panose="020B0502040204020203" pitchFamily="34" charset="0"/>
                <a:cs typeface="Segoe UI Light" panose="020B0502040204020203" pitchFamily="34" charset="0"/>
              </a:rPr>
              <a:t>La ruta de atención en caso de queja contra contratistas, pasantes, judicantes o practicantes.</a:t>
            </a:r>
            <a:r>
              <a:rPr lang="es-MX" sz="3600" i="0" u="none" strike="noStrike" baseline="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s-MX" sz="3600" i="0" u="none" strike="noStrike" baseline="0" dirty="0">
              <a:solidFill>
                <a:srgbClr val="000000"/>
              </a:solidFill>
              <a:highlight>
                <a:srgbClr val="00FFFF"/>
              </a:highligh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249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329D665A-FB4F-0895-2DBC-8012F4FA6661}"/>
              </a:ext>
            </a:extLst>
          </p:cNvPr>
          <p:cNvGrpSpPr/>
          <p:nvPr/>
        </p:nvGrpSpPr>
        <p:grpSpPr>
          <a:xfrm>
            <a:off x="279133" y="161297"/>
            <a:ext cx="11358692" cy="1018831"/>
            <a:chOff x="279133" y="146673"/>
            <a:chExt cx="11358692" cy="101883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AB4DBFE-9D1F-C2B3-0F8C-6F24CE6AA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65397" y="146673"/>
              <a:ext cx="672428" cy="1018831"/>
            </a:xfrm>
            <a:prstGeom prst="rect">
              <a:avLst/>
            </a:prstGeom>
          </p:spPr>
        </p:pic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63A41AAE-2734-84CF-C790-CA8E80D315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133" y="656088"/>
              <a:ext cx="10471994" cy="1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F301BD-76BE-30F7-53F2-562CE13CD083}"/>
              </a:ext>
            </a:extLst>
          </p:cNvPr>
          <p:cNvSpPr txBox="1"/>
          <p:nvPr/>
        </p:nvSpPr>
        <p:spPr>
          <a:xfrm>
            <a:off x="517156" y="683408"/>
            <a:ext cx="61558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C00000"/>
                </a:solidFill>
                <a:latin typeface="Nunito Sans" pitchFamily="2" charset="0"/>
              </a:rPr>
              <a:t> </a:t>
            </a:r>
            <a:endParaRPr lang="es-CO" sz="3200" b="1" dirty="0">
              <a:solidFill>
                <a:srgbClr val="515151"/>
              </a:solidFill>
              <a:latin typeface="Nunito" pitchFamily="2" charset="0"/>
              <a:cs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8339CE-D54D-0514-D281-846E59FC88CF}"/>
              </a:ext>
            </a:extLst>
          </p:cNvPr>
          <p:cNvSpPr txBox="1"/>
          <p:nvPr/>
        </p:nvSpPr>
        <p:spPr>
          <a:xfrm>
            <a:off x="716085" y="1003880"/>
            <a:ext cx="97360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7030A0"/>
                </a:solidFill>
              </a:rPr>
              <a:t>¡¡GRACIAS!!</a:t>
            </a:r>
          </a:p>
          <a:p>
            <a:pPr algn="ctr"/>
            <a:r>
              <a:rPr lang="es-MX" sz="2800" b="1" dirty="0">
                <a:solidFill>
                  <a:srgbClr val="7030A0"/>
                </a:solidFill>
                <a:latin typeface="Segoe UI Semilight" panose="020B0402040204020203" pitchFamily="34" charset="0"/>
                <a:ea typeface="Fira Sans Extra Condensed Medium"/>
                <a:cs typeface="Segoe UI Semilight" panose="020B0402040204020203" pitchFamily="34" charset="0"/>
                <a:sym typeface="Fira Sans Extra Condensed Medium"/>
              </a:rPr>
              <a:t> </a:t>
            </a:r>
            <a:endParaRPr lang="es-CO" sz="2800" b="1" dirty="0">
              <a:solidFill>
                <a:srgbClr val="7030A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BAE8842-FF15-F49D-37C8-4367F819F2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919" r="1267" b="-1"/>
          <a:stretch/>
        </p:blipFill>
        <p:spPr>
          <a:xfrm>
            <a:off x="3105080" y="3242030"/>
            <a:ext cx="5486400" cy="23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4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1B94F12-EEBE-794B-B429-52D38499B2FC}"/>
              </a:ext>
            </a:extLst>
          </p:cNvPr>
          <p:cNvSpPr/>
          <p:nvPr/>
        </p:nvSpPr>
        <p:spPr>
          <a:xfrm>
            <a:off x="-3521" y="0"/>
            <a:ext cx="6347171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CF32596-3701-E318-67ED-103E8CD60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54" y="385731"/>
            <a:ext cx="1153742" cy="17335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925D8CF-6355-34CD-66B8-CC4D9B9C3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914" y="1011167"/>
            <a:ext cx="2493645" cy="20999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04391C2B-0969-009F-076B-F464C6D5A451}"/>
              </a:ext>
            </a:extLst>
          </p:cNvPr>
          <p:cNvSpPr txBox="1"/>
          <p:nvPr/>
        </p:nvSpPr>
        <p:spPr>
          <a:xfrm>
            <a:off x="257111" y="2584378"/>
            <a:ext cx="608654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Nunito Sans" panose="00000500000000000000" pitchFamily="2" charset="0"/>
              </a:rPr>
              <a:t>"Taller de rutas de atención de violencias basadas en género y directiva Presidencial 001 Parte II"</a:t>
            </a:r>
            <a:r>
              <a:rPr lang="es-ES" sz="2800" b="1" dirty="0">
                <a:solidFill>
                  <a:schemeClr val="bg1"/>
                </a:solidFill>
                <a:latin typeface="Nunito Sans" panose="00000500000000000000" pitchFamily="2" charset="0"/>
              </a:rPr>
              <a:t> </a:t>
            </a:r>
          </a:p>
          <a:p>
            <a:endParaRPr lang="en-US" sz="4500" b="1" dirty="0">
              <a:latin typeface="Nunito Sans" pitchFamily="2" charset="0"/>
              <a:cs typeface="Arial" panose="020B0604020202020204" pitchFamily="34" charset="0"/>
              <a:sym typeface="Nunito 1 Bold"/>
            </a:endParaRPr>
          </a:p>
          <a:p>
            <a:endParaRPr lang="en-US" sz="100" b="1" dirty="0">
              <a:latin typeface="Nunito Sans" pitchFamily="2" charset="0"/>
              <a:cs typeface="Arial" panose="020B0604020202020204" pitchFamily="34" charset="0"/>
              <a:sym typeface="Nunito 1 Bold"/>
            </a:endParaRPr>
          </a:p>
          <a:p>
            <a:endParaRPr lang="en-US" b="1" dirty="0">
              <a:latin typeface="Nunito Sans" pitchFamily="2" charset="0"/>
              <a:ea typeface="+mj-ea"/>
              <a:cs typeface="+mj-cs"/>
              <a:sym typeface="Nunito 1 Bold"/>
            </a:endParaRPr>
          </a:p>
          <a:p>
            <a:r>
              <a:rPr lang="en-US" b="1" dirty="0">
                <a:latin typeface="Nunito Sans" pitchFamily="2" charset="0"/>
                <a:ea typeface="+mj-ea"/>
                <a:cs typeface="+mj-cs"/>
                <a:sym typeface="Nunito 1 Bold"/>
              </a:rPr>
              <a:t>Unidad Nacional de Protección</a:t>
            </a:r>
          </a:p>
          <a:p>
            <a:endParaRPr lang="es-ES" sz="2400" b="1" dirty="0">
              <a:latin typeface="Nunito" pitchFamily="2" charset="0"/>
            </a:endParaRPr>
          </a:p>
          <a:p>
            <a:endParaRPr lang="es-ES" sz="4500" b="1" dirty="0">
              <a:latin typeface="Nunito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06BB51F-DBFA-94C9-81FD-3F90FBECDE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22"/>
          <a:stretch/>
        </p:blipFill>
        <p:spPr>
          <a:xfrm>
            <a:off x="6600890" y="1316097"/>
            <a:ext cx="5333999" cy="39226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CA848E3-CA6F-F059-8D4B-A12C39A5A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838" y="1499676"/>
            <a:ext cx="2493645" cy="20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Straight Connector 28">
            <a:extLst>
              <a:ext uri="{FF2B5EF4-FFF2-40B4-BE49-F238E27FC236}">
                <a16:creationId xmlns:a16="http://schemas.microsoft.com/office/drawing/2014/main" id="{CA6950E2-AF0B-97FA-D858-51FAE5E88B06}"/>
              </a:ext>
            </a:extLst>
          </p:cNvPr>
          <p:cNvCxnSpPr>
            <a:cxnSpLocks/>
          </p:cNvCxnSpPr>
          <p:nvPr/>
        </p:nvCxnSpPr>
        <p:spPr>
          <a:xfrm flipV="1">
            <a:off x="2647374" y="1581912"/>
            <a:ext cx="0" cy="4231780"/>
          </a:xfrm>
          <a:prstGeom prst="line">
            <a:avLst/>
          </a:prstGeom>
          <a:ln>
            <a:prstDash val="sysDot"/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20A0E7CF-B04F-DABC-F1B4-6466407BD8DD}"/>
              </a:ext>
            </a:extLst>
          </p:cNvPr>
          <p:cNvGrpSpPr/>
          <p:nvPr/>
        </p:nvGrpSpPr>
        <p:grpSpPr>
          <a:xfrm>
            <a:off x="279133" y="161297"/>
            <a:ext cx="11358692" cy="1018831"/>
            <a:chOff x="279133" y="146673"/>
            <a:chExt cx="11358692" cy="101883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0FC9F84-CFDE-46DB-5F84-5768BF414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65397" y="146673"/>
              <a:ext cx="672428" cy="1018831"/>
            </a:xfrm>
            <a:prstGeom prst="rect">
              <a:avLst/>
            </a:prstGeom>
          </p:spPr>
        </p:pic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ED2A4B8B-233E-A486-AA45-62FF00B68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133" y="656088"/>
              <a:ext cx="10471994" cy="1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D0CD078-0E47-DA5A-811B-9AB40E727D55}"/>
              </a:ext>
            </a:extLst>
          </p:cNvPr>
          <p:cNvGrpSpPr/>
          <p:nvPr/>
        </p:nvGrpSpPr>
        <p:grpSpPr>
          <a:xfrm>
            <a:off x="-96013" y="6502421"/>
            <a:ext cx="12396485" cy="382144"/>
            <a:chOff x="-81023" y="6487431"/>
            <a:chExt cx="12396485" cy="38214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93BD0F37-778E-4FB7-D796-F3EBA81DB619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/>
            </a:p>
          </p:txBody>
        </p:sp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3636299E-728F-AFC4-C6E8-A6B2B2A3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FB3BBEFE-FB47-92C2-CD75-25FB0D268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981" y="630881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Nunito Sans" pitchFamily="2" charset="0"/>
              </a:rPr>
              <a:t> </a:t>
            </a:r>
            <a:br>
              <a:rPr lang="es-ES" sz="2800" b="1" dirty="0">
                <a:solidFill>
                  <a:srgbClr val="C00000"/>
                </a:solidFill>
                <a:latin typeface="Nunito Sans" pitchFamily="2" charset="0"/>
              </a:rPr>
            </a:br>
            <a:r>
              <a:rPr lang="es-ES" sz="2800" b="1" dirty="0">
                <a:solidFill>
                  <a:srgbClr val="7030A0"/>
                </a:solidFill>
                <a:latin typeface="Nunito Sans" pitchFamily="2" charset="0"/>
              </a:rPr>
              <a:t>Agenda</a:t>
            </a:r>
            <a:endParaRPr lang="es-419" sz="2000" dirty="0">
              <a:solidFill>
                <a:srgbClr val="7030A0"/>
              </a:solidFill>
              <a:latin typeface="Nunito" pitchFamily="2" charset="0"/>
              <a:ea typeface="+mn-ea"/>
              <a:cs typeface="Arial"/>
            </a:endParaRPr>
          </a:p>
        </p:txBody>
      </p:sp>
      <p:sp>
        <p:nvSpPr>
          <p:cNvPr id="6" name="Rectangle 65">
            <a:extLst>
              <a:ext uri="{FF2B5EF4-FFF2-40B4-BE49-F238E27FC236}">
                <a16:creationId xmlns:a16="http://schemas.microsoft.com/office/drawing/2014/main" id="{11172357-1518-58E3-F40D-D5756F6BC53F}"/>
              </a:ext>
            </a:extLst>
          </p:cNvPr>
          <p:cNvSpPr/>
          <p:nvPr/>
        </p:nvSpPr>
        <p:spPr>
          <a:xfrm>
            <a:off x="3025715" y="2015747"/>
            <a:ext cx="7178989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rgbClr val="515151"/>
                </a:solidFill>
                <a:latin typeface="Nunito" pitchFamily="2" charset="0"/>
                <a:cs typeface="Arial"/>
              </a:rPr>
              <a:t>Contexto general de la primera sesión del taller</a:t>
            </a:r>
          </a:p>
          <a:p>
            <a:endParaRPr lang="en-US" sz="2800" b="1" dirty="0">
              <a:solidFill>
                <a:srgbClr val="515151"/>
              </a:solidFill>
              <a:latin typeface="Nunito" pitchFamily="2" charset="0"/>
              <a:cs typeface="Arial"/>
            </a:endParaRPr>
          </a:p>
        </p:txBody>
      </p:sp>
      <p:sp>
        <p:nvSpPr>
          <p:cNvPr id="8" name="Rectangle 65">
            <a:extLst>
              <a:ext uri="{FF2B5EF4-FFF2-40B4-BE49-F238E27FC236}">
                <a16:creationId xmlns:a16="http://schemas.microsoft.com/office/drawing/2014/main" id="{32C79644-FCD3-C37E-A52B-C4B537E3697F}"/>
              </a:ext>
            </a:extLst>
          </p:cNvPr>
          <p:cNvSpPr/>
          <p:nvPr/>
        </p:nvSpPr>
        <p:spPr>
          <a:xfrm>
            <a:off x="3025715" y="3085195"/>
            <a:ext cx="866006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515151"/>
                </a:solidFill>
                <a:latin typeface="Nunito" pitchFamily="2" charset="0"/>
                <a:cs typeface="Arial"/>
              </a:rPr>
              <a:t>Conceptos</a:t>
            </a:r>
            <a:r>
              <a:rPr lang="en-US" sz="2800" b="1" dirty="0">
                <a:solidFill>
                  <a:srgbClr val="515151"/>
                </a:solidFill>
                <a:latin typeface="Nunito" pitchFamily="2" charset="0"/>
                <a:cs typeface="Arial"/>
              </a:rPr>
              <a:t> </a:t>
            </a:r>
          </a:p>
          <a:p>
            <a:endParaRPr lang="en-US" sz="2800" b="1" dirty="0">
              <a:solidFill>
                <a:srgbClr val="515151"/>
              </a:solidFill>
              <a:latin typeface="Nunito" pitchFamily="2" charset="0"/>
              <a:cs typeface="Arial"/>
            </a:endParaRPr>
          </a:p>
        </p:txBody>
      </p:sp>
      <p:sp>
        <p:nvSpPr>
          <p:cNvPr id="10" name="Rectangle 65">
            <a:extLst>
              <a:ext uri="{FF2B5EF4-FFF2-40B4-BE49-F238E27FC236}">
                <a16:creationId xmlns:a16="http://schemas.microsoft.com/office/drawing/2014/main" id="{89D091A7-06F2-0DB4-8A79-6B472E2D82D5}"/>
              </a:ext>
            </a:extLst>
          </p:cNvPr>
          <p:cNvSpPr/>
          <p:nvPr/>
        </p:nvSpPr>
        <p:spPr>
          <a:xfrm>
            <a:off x="3025715" y="3896862"/>
            <a:ext cx="8815384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rgbClr val="515151"/>
                </a:solidFill>
                <a:latin typeface="Nunito" pitchFamily="2" charset="0"/>
                <a:cs typeface="Arial"/>
              </a:rPr>
              <a:t>Ejercicio  participativo para la construcción de insumos al protocolo de VBG</a:t>
            </a:r>
          </a:p>
          <a:p>
            <a:endParaRPr lang="en-US" sz="2800" b="1" dirty="0">
              <a:solidFill>
                <a:srgbClr val="515151"/>
              </a:solidFill>
              <a:latin typeface="Nunito" pitchFamily="2" charset="0"/>
              <a:cs typeface="Arial"/>
            </a:endParaRPr>
          </a:p>
        </p:txBody>
      </p:sp>
      <p:sp>
        <p:nvSpPr>
          <p:cNvPr id="30" name="Rectangle 65">
            <a:extLst>
              <a:ext uri="{FF2B5EF4-FFF2-40B4-BE49-F238E27FC236}">
                <a16:creationId xmlns:a16="http://schemas.microsoft.com/office/drawing/2014/main" id="{369D1ACB-38DD-55DB-4A53-EA886FECFE54}"/>
              </a:ext>
            </a:extLst>
          </p:cNvPr>
          <p:cNvSpPr/>
          <p:nvPr/>
        </p:nvSpPr>
        <p:spPr>
          <a:xfrm>
            <a:off x="3025715" y="4899573"/>
            <a:ext cx="709757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800" b="1" dirty="0">
                <a:solidFill>
                  <a:srgbClr val="515151"/>
                </a:solidFill>
                <a:latin typeface="Nunito" pitchFamily="2" charset="0"/>
                <a:cs typeface="Arial"/>
              </a:rPr>
              <a:t>Socialización</a:t>
            </a:r>
            <a:endParaRPr lang="en-US" sz="2800" b="1" dirty="0">
              <a:solidFill>
                <a:srgbClr val="515151"/>
              </a:solidFill>
              <a:latin typeface="Nunito" pitchFamily="2" charset="0"/>
              <a:cs typeface="Arial"/>
            </a:endParaRPr>
          </a:p>
        </p:txBody>
      </p:sp>
      <p:sp>
        <p:nvSpPr>
          <p:cNvPr id="73" name="Oval 32">
            <a:extLst>
              <a:ext uri="{FF2B5EF4-FFF2-40B4-BE49-F238E27FC236}">
                <a16:creationId xmlns:a16="http://schemas.microsoft.com/office/drawing/2014/main" id="{D9475630-4B05-0C6A-5B67-184788B88444}"/>
              </a:ext>
            </a:extLst>
          </p:cNvPr>
          <p:cNvSpPr/>
          <p:nvPr/>
        </p:nvSpPr>
        <p:spPr>
          <a:xfrm>
            <a:off x="2325038" y="1909922"/>
            <a:ext cx="681248" cy="682523"/>
          </a:xfrm>
          <a:prstGeom prst="ellipse">
            <a:avLst/>
          </a:prstGeom>
          <a:solidFill>
            <a:srgbClr val="6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1</a:t>
            </a:r>
          </a:p>
        </p:txBody>
      </p:sp>
      <p:sp>
        <p:nvSpPr>
          <p:cNvPr id="74" name="Oval 32">
            <a:extLst>
              <a:ext uri="{FF2B5EF4-FFF2-40B4-BE49-F238E27FC236}">
                <a16:creationId xmlns:a16="http://schemas.microsoft.com/office/drawing/2014/main" id="{01AFF9E3-C0DD-F70B-5010-5DDF6B647CF6}"/>
              </a:ext>
            </a:extLst>
          </p:cNvPr>
          <p:cNvSpPr/>
          <p:nvPr/>
        </p:nvSpPr>
        <p:spPr>
          <a:xfrm>
            <a:off x="2325038" y="2861222"/>
            <a:ext cx="681248" cy="682523"/>
          </a:xfrm>
          <a:prstGeom prst="ellipse">
            <a:avLst/>
          </a:prstGeom>
          <a:solidFill>
            <a:srgbClr val="6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unito" pitchFamily="2" charset="0"/>
              </a:rPr>
              <a:t>2</a:t>
            </a:r>
          </a:p>
        </p:txBody>
      </p:sp>
      <p:sp>
        <p:nvSpPr>
          <p:cNvPr id="76" name="Oval 32">
            <a:extLst>
              <a:ext uri="{FF2B5EF4-FFF2-40B4-BE49-F238E27FC236}">
                <a16:creationId xmlns:a16="http://schemas.microsoft.com/office/drawing/2014/main" id="{3297BF78-ADD0-BD3B-E464-04244DEEA824}"/>
              </a:ext>
            </a:extLst>
          </p:cNvPr>
          <p:cNvSpPr/>
          <p:nvPr/>
        </p:nvSpPr>
        <p:spPr>
          <a:xfrm>
            <a:off x="2325038" y="3822300"/>
            <a:ext cx="681248" cy="682523"/>
          </a:xfrm>
          <a:prstGeom prst="ellipse">
            <a:avLst/>
          </a:prstGeom>
          <a:solidFill>
            <a:srgbClr val="6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unito" pitchFamily="2" charset="0"/>
              </a:rPr>
              <a:t>3</a:t>
            </a:r>
          </a:p>
        </p:txBody>
      </p:sp>
      <p:sp>
        <p:nvSpPr>
          <p:cNvPr id="93" name="Oval 32">
            <a:extLst>
              <a:ext uri="{FF2B5EF4-FFF2-40B4-BE49-F238E27FC236}">
                <a16:creationId xmlns:a16="http://schemas.microsoft.com/office/drawing/2014/main" id="{962D209E-B94C-F59A-1114-C71006B85AF9}"/>
              </a:ext>
            </a:extLst>
          </p:cNvPr>
          <p:cNvSpPr/>
          <p:nvPr/>
        </p:nvSpPr>
        <p:spPr>
          <a:xfrm>
            <a:off x="2325038" y="4822689"/>
            <a:ext cx="681248" cy="682523"/>
          </a:xfrm>
          <a:prstGeom prst="ellipse">
            <a:avLst/>
          </a:prstGeom>
          <a:solidFill>
            <a:srgbClr val="6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unito" pitchFamily="2" charset="0"/>
              </a:rPr>
              <a:t>4</a:t>
            </a:r>
          </a:p>
        </p:txBody>
      </p:sp>
      <p:grpSp>
        <p:nvGrpSpPr>
          <p:cNvPr id="116" name="Group 47">
            <a:extLst>
              <a:ext uri="{FF2B5EF4-FFF2-40B4-BE49-F238E27FC236}">
                <a16:creationId xmlns:a16="http://schemas.microsoft.com/office/drawing/2014/main" id="{0C2463C5-6D9F-79DD-A0DE-F7337A188375}"/>
              </a:ext>
            </a:extLst>
          </p:cNvPr>
          <p:cNvGrpSpPr/>
          <p:nvPr/>
        </p:nvGrpSpPr>
        <p:grpSpPr>
          <a:xfrm>
            <a:off x="10597412" y="5570103"/>
            <a:ext cx="307430" cy="78240"/>
            <a:chOff x="7462565" y="1988841"/>
            <a:chExt cx="307430" cy="78240"/>
          </a:xfrm>
          <a:solidFill>
            <a:srgbClr val="002060"/>
          </a:solidFill>
        </p:grpSpPr>
        <p:sp>
          <p:nvSpPr>
            <p:cNvPr id="117" name="Oval 48">
              <a:extLst>
                <a:ext uri="{FF2B5EF4-FFF2-40B4-BE49-F238E27FC236}">
                  <a16:creationId xmlns:a16="http://schemas.microsoft.com/office/drawing/2014/main" id="{03B5C753-9E7E-2007-6118-EA3E9056DF68}"/>
                </a:ext>
              </a:extLst>
            </p:cNvPr>
            <p:cNvSpPr/>
            <p:nvPr/>
          </p:nvSpPr>
          <p:spPr>
            <a:xfrm>
              <a:off x="7462565" y="1988841"/>
              <a:ext cx="78240" cy="782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8" name="Oval 49">
              <a:extLst>
                <a:ext uri="{FF2B5EF4-FFF2-40B4-BE49-F238E27FC236}">
                  <a16:creationId xmlns:a16="http://schemas.microsoft.com/office/drawing/2014/main" id="{FB7421B5-5B84-14C0-8F73-265A04C38DB2}"/>
                </a:ext>
              </a:extLst>
            </p:cNvPr>
            <p:cNvSpPr/>
            <p:nvPr/>
          </p:nvSpPr>
          <p:spPr>
            <a:xfrm>
              <a:off x="7577160" y="1988841"/>
              <a:ext cx="78240" cy="782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9" name="Oval 50">
              <a:extLst>
                <a:ext uri="{FF2B5EF4-FFF2-40B4-BE49-F238E27FC236}">
                  <a16:creationId xmlns:a16="http://schemas.microsoft.com/office/drawing/2014/main" id="{4A44E3F4-751F-7500-425E-894AFF43B502}"/>
                </a:ext>
              </a:extLst>
            </p:cNvPr>
            <p:cNvSpPr/>
            <p:nvPr/>
          </p:nvSpPr>
          <p:spPr>
            <a:xfrm>
              <a:off x="7691755" y="1988841"/>
              <a:ext cx="78240" cy="782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95047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0A0E7CF-B04F-DABC-F1B4-6466407BD8DD}"/>
              </a:ext>
            </a:extLst>
          </p:cNvPr>
          <p:cNvGrpSpPr/>
          <p:nvPr/>
        </p:nvGrpSpPr>
        <p:grpSpPr>
          <a:xfrm>
            <a:off x="279133" y="161297"/>
            <a:ext cx="11358692" cy="1018831"/>
            <a:chOff x="279133" y="146673"/>
            <a:chExt cx="11358692" cy="101883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0FC9F84-CFDE-46DB-5F84-5768BF414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65397" y="146673"/>
              <a:ext cx="672428" cy="1018831"/>
            </a:xfrm>
            <a:prstGeom prst="rect">
              <a:avLst/>
            </a:prstGeom>
          </p:spPr>
        </p:pic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ED2A4B8B-233E-A486-AA45-62FF00B68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133" y="656088"/>
              <a:ext cx="10471994" cy="1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D0CD078-0E47-DA5A-811B-9AB40E727D55}"/>
              </a:ext>
            </a:extLst>
          </p:cNvPr>
          <p:cNvGrpSpPr/>
          <p:nvPr/>
        </p:nvGrpSpPr>
        <p:grpSpPr>
          <a:xfrm>
            <a:off x="-96013" y="6502421"/>
            <a:ext cx="12396485" cy="382144"/>
            <a:chOff x="-81023" y="6487431"/>
            <a:chExt cx="12396485" cy="38214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93BD0F37-778E-4FB7-D796-F3EBA81DB619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/>
            </a:p>
          </p:txBody>
        </p:sp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3636299E-728F-AFC4-C6E8-A6B2B2A3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FB3BBEFE-FB47-92C2-CD75-25FB0D268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75" y="645684"/>
            <a:ext cx="9741969" cy="3651994"/>
          </a:xfrm>
        </p:spPr>
        <p:txBody>
          <a:bodyPr anchor="ctr">
            <a:norm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Nunito Sans" pitchFamily="2" charset="0"/>
              </a:rPr>
              <a:t> </a:t>
            </a:r>
            <a:br>
              <a:rPr lang="es-ES" sz="2800" b="1" dirty="0">
                <a:solidFill>
                  <a:srgbClr val="C00000"/>
                </a:solidFill>
                <a:latin typeface="Nunito Sans" pitchFamily="2" charset="0"/>
              </a:rPr>
            </a:br>
            <a:r>
              <a:rPr lang="es-MX" sz="3200" b="1" dirty="0">
                <a:solidFill>
                  <a:srgbClr val="7030A0"/>
                </a:solidFill>
                <a:latin typeface="Nunito Sans" pitchFamily="2" charset="0"/>
              </a:rPr>
              <a:t>Objetivo del taller: </a:t>
            </a:r>
            <a:br>
              <a:rPr lang="es-MX" sz="3200" b="1" dirty="0">
                <a:latin typeface="Nunito Sans" pitchFamily="2" charset="0"/>
              </a:rPr>
            </a:br>
            <a:br>
              <a:rPr lang="es-MX" sz="3200" b="1" dirty="0">
                <a:latin typeface="Nunito Sans" pitchFamily="2" charset="0"/>
              </a:rPr>
            </a:br>
            <a:br>
              <a:rPr lang="es-MX" sz="3200" b="1" dirty="0">
                <a:latin typeface="Nunito Sans" pitchFamily="2" charset="0"/>
              </a:rPr>
            </a:br>
            <a:r>
              <a:rPr lang="es-MX" sz="3200" dirty="0">
                <a:latin typeface="Nunito Sans" pitchFamily="2" charset="0"/>
              </a:rPr>
              <a:t>Propiciar la participación de los asistentes de la comunidad UNP en la sensibilización frente a las rutas de atención de las VBG.</a:t>
            </a:r>
            <a:br>
              <a:rPr lang="es-MX" sz="3200" dirty="0">
                <a:latin typeface="Nunito Sans" pitchFamily="2" charset="0"/>
              </a:rPr>
            </a:br>
            <a:endParaRPr lang="es-419" sz="3200" dirty="0">
              <a:latin typeface="Nunito" pitchFamily="2" charset="0"/>
              <a:ea typeface="+mn-ea"/>
              <a:cs typeface="Arial"/>
            </a:endParaRPr>
          </a:p>
        </p:txBody>
      </p:sp>
      <p:sp>
        <p:nvSpPr>
          <p:cNvPr id="10" name="Rectangle 65">
            <a:extLst>
              <a:ext uri="{FF2B5EF4-FFF2-40B4-BE49-F238E27FC236}">
                <a16:creationId xmlns:a16="http://schemas.microsoft.com/office/drawing/2014/main" id="{89D091A7-06F2-0DB4-8A79-6B472E2D82D5}"/>
              </a:ext>
            </a:extLst>
          </p:cNvPr>
          <p:cNvSpPr/>
          <p:nvPr/>
        </p:nvSpPr>
        <p:spPr>
          <a:xfrm>
            <a:off x="2665662" y="3874033"/>
            <a:ext cx="5697171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rgbClr val="515151"/>
              </a:solidFill>
              <a:latin typeface="Nunito" pitchFamily="2" charset="0"/>
              <a:cs typeface="Arial"/>
            </a:endParaRPr>
          </a:p>
        </p:txBody>
      </p:sp>
      <p:grpSp>
        <p:nvGrpSpPr>
          <p:cNvPr id="116" name="Group 47">
            <a:extLst>
              <a:ext uri="{FF2B5EF4-FFF2-40B4-BE49-F238E27FC236}">
                <a16:creationId xmlns:a16="http://schemas.microsoft.com/office/drawing/2014/main" id="{0C2463C5-6D9F-79DD-A0DE-F7337A188375}"/>
              </a:ext>
            </a:extLst>
          </p:cNvPr>
          <p:cNvGrpSpPr/>
          <p:nvPr/>
        </p:nvGrpSpPr>
        <p:grpSpPr>
          <a:xfrm>
            <a:off x="10597412" y="5570103"/>
            <a:ext cx="307430" cy="78240"/>
            <a:chOff x="7462565" y="1988841"/>
            <a:chExt cx="307430" cy="78240"/>
          </a:xfrm>
          <a:solidFill>
            <a:srgbClr val="002060"/>
          </a:solidFill>
        </p:grpSpPr>
        <p:sp>
          <p:nvSpPr>
            <p:cNvPr id="117" name="Oval 48">
              <a:extLst>
                <a:ext uri="{FF2B5EF4-FFF2-40B4-BE49-F238E27FC236}">
                  <a16:creationId xmlns:a16="http://schemas.microsoft.com/office/drawing/2014/main" id="{03B5C753-9E7E-2007-6118-EA3E9056DF68}"/>
                </a:ext>
              </a:extLst>
            </p:cNvPr>
            <p:cNvSpPr/>
            <p:nvPr/>
          </p:nvSpPr>
          <p:spPr>
            <a:xfrm>
              <a:off x="7462565" y="1988841"/>
              <a:ext cx="78240" cy="782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8" name="Oval 49">
              <a:extLst>
                <a:ext uri="{FF2B5EF4-FFF2-40B4-BE49-F238E27FC236}">
                  <a16:creationId xmlns:a16="http://schemas.microsoft.com/office/drawing/2014/main" id="{FB7421B5-5B84-14C0-8F73-265A04C38DB2}"/>
                </a:ext>
              </a:extLst>
            </p:cNvPr>
            <p:cNvSpPr/>
            <p:nvPr/>
          </p:nvSpPr>
          <p:spPr>
            <a:xfrm>
              <a:off x="7577160" y="1988841"/>
              <a:ext cx="78240" cy="782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9" name="Oval 50">
              <a:extLst>
                <a:ext uri="{FF2B5EF4-FFF2-40B4-BE49-F238E27FC236}">
                  <a16:creationId xmlns:a16="http://schemas.microsoft.com/office/drawing/2014/main" id="{4A44E3F4-751F-7500-425E-894AFF43B502}"/>
                </a:ext>
              </a:extLst>
            </p:cNvPr>
            <p:cNvSpPr/>
            <p:nvPr/>
          </p:nvSpPr>
          <p:spPr>
            <a:xfrm>
              <a:off x="7691755" y="1988841"/>
              <a:ext cx="78240" cy="782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3847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Straight Connector 28">
            <a:extLst>
              <a:ext uri="{FF2B5EF4-FFF2-40B4-BE49-F238E27FC236}">
                <a16:creationId xmlns:a16="http://schemas.microsoft.com/office/drawing/2014/main" id="{CA6950E2-AF0B-97FA-D858-51FAE5E88B06}"/>
              </a:ext>
            </a:extLst>
          </p:cNvPr>
          <p:cNvCxnSpPr>
            <a:cxnSpLocks/>
          </p:cNvCxnSpPr>
          <p:nvPr/>
        </p:nvCxnSpPr>
        <p:spPr>
          <a:xfrm flipV="1">
            <a:off x="2144454" y="1502705"/>
            <a:ext cx="0" cy="4231780"/>
          </a:xfrm>
          <a:prstGeom prst="line">
            <a:avLst/>
          </a:prstGeom>
          <a:ln>
            <a:prstDash val="sysDot"/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20A0E7CF-B04F-DABC-F1B4-6466407BD8DD}"/>
              </a:ext>
            </a:extLst>
          </p:cNvPr>
          <p:cNvGrpSpPr/>
          <p:nvPr/>
        </p:nvGrpSpPr>
        <p:grpSpPr>
          <a:xfrm>
            <a:off x="279133" y="161297"/>
            <a:ext cx="11358692" cy="1018831"/>
            <a:chOff x="279133" y="146673"/>
            <a:chExt cx="11358692" cy="101883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0FC9F84-CFDE-46DB-5F84-5768BF414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65397" y="146673"/>
              <a:ext cx="672428" cy="1018831"/>
            </a:xfrm>
            <a:prstGeom prst="rect">
              <a:avLst/>
            </a:prstGeom>
          </p:spPr>
        </p:pic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ED2A4B8B-233E-A486-AA45-62FF00B68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133" y="656088"/>
              <a:ext cx="10471994" cy="1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D0CD078-0E47-DA5A-811B-9AB40E727D55}"/>
              </a:ext>
            </a:extLst>
          </p:cNvPr>
          <p:cNvGrpSpPr/>
          <p:nvPr/>
        </p:nvGrpSpPr>
        <p:grpSpPr>
          <a:xfrm>
            <a:off x="-96013" y="6502421"/>
            <a:ext cx="12396485" cy="382144"/>
            <a:chOff x="-81023" y="6487431"/>
            <a:chExt cx="12396485" cy="38214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93BD0F37-778E-4FB7-D796-F3EBA81DB619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/>
            </a:p>
          </p:txBody>
        </p:sp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3636299E-728F-AFC4-C6E8-A6B2B2A3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FB3BBEFE-FB47-92C2-CD75-25FB0D268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271" y="649741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Nunito Sans" pitchFamily="2" charset="0"/>
              </a:rPr>
              <a:t> </a:t>
            </a:r>
            <a:br>
              <a:rPr lang="es-ES" sz="2800" b="1" dirty="0">
                <a:solidFill>
                  <a:srgbClr val="C00000"/>
                </a:solidFill>
                <a:latin typeface="Nunito Sans" pitchFamily="2" charset="0"/>
              </a:rPr>
            </a:br>
            <a:r>
              <a:rPr lang="es-ES" sz="2800" b="1" dirty="0">
                <a:solidFill>
                  <a:srgbClr val="7030A0"/>
                </a:solidFill>
                <a:latin typeface="Nunito Sans" pitchFamily="2" charset="0"/>
              </a:rPr>
              <a:t>Contexto internacional:</a:t>
            </a:r>
            <a:endParaRPr lang="es-419" sz="2000" dirty="0">
              <a:solidFill>
                <a:srgbClr val="7030A0"/>
              </a:solidFill>
              <a:latin typeface="Nunito" pitchFamily="2" charset="0"/>
              <a:ea typeface="+mn-ea"/>
              <a:cs typeface="Arial"/>
            </a:endParaRPr>
          </a:p>
        </p:txBody>
      </p:sp>
      <p:sp>
        <p:nvSpPr>
          <p:cNvPr id="6" name="Rectangle 65">
            <a:extLst>
              <a:ext uri="{FF2B5EF4-FFF2-40B4-BE49-F238E27FC236}">
                <a16:creationId xmlns:a16="http://schemas.microsoft.com/office/drawing/2014/main" id="{11172357-1518-58E3-F40D-D5756F6BC53F}"/>
              </a:ext>
            </a:extLst>
          </p:cNvPr>
          <p:cNvSpPr/>
          <p:nvPr/>
        </p:nvSpPr>
        <p:spPr>
          <a:xfrm>
            <a:off x="2660906" y="1888368"/>
            <a:ext cx="8878821" cy="660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dirty="0">
                <a:solidFill>
                  <a:srgbClr val="515151"/>
                </a:solidFill>
                <a:latin typeface="Nunito" pitchFamily="2" charset="0"/>
                <a:cs typeface="Arial"/>
              </a:rPr>
              <a:t>La Convención sobre la Eliminación de Todas las Formas de Discriminación contra la Mujer (CEDAW, 1979).</a:t>
            </a:r>
          </a:p>
        </p:txBody>
      </p:sp>
      <p:sp>
        <p:nvSpPr>
          <p:cNvPr id="8" name="Rectangle 65">
            <a:extLst>
              <a:ext uri="{FF2B5EF4-FFF2-40B4-BE49-F238E27FC236}">
                <a16:creationId xmlns:a16="http://schemas.microsoft.com/office/drawing/2014/main" id="{32C79644-FCD3-C37E-A52B-C4B537E3697F}"/>
              </a:ext>
            </a:extLst>
          </p:cNvPr>
          <p:cNvSpPr/>
          <p:nvPr/>
        </p:nvSpPr>
        <p:spPr>
          <a:xfrm>
            <a:off x="2660906" y="2729454"/>
            <a:ext cx="8957778" cy="8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dirty="0">
                <a:solidFill>
                  <a:srgbClr val="515151"/>
                </a:solidFill>
                <a:latin typeface="Nunito" pitchFamily="2" charset="0"/>
                <a:cs typeface="Arial"/>
              </a:rPr>
              <a:t>Declaración sobre la eliminación de la violencia contra la mujer La Asamblea General de las Naciones Unidas (ONU, 1993).</a:t>
            </a:r>
          </a:p>
        </p:txBody>
      </p:sp>
      <p:sp>
        <p:nvSpPr>
          <p:cNvPr id="10" name="Rectangle 65">
            <a:extLst>
              <a:ext uri="{FF2B5EF4-FFF2-40B4-BE49-F238E27FC236}">
                <a16:creationId xmlns:a16="http://schemas.microsoft.com/office/drawing/2014/main" id="{89D091A7-06F2-0DB4-8A79-6B472E2D82D5}"/>
              </a:ext>
            </a:extLst>
          </p:cNvPr>
          <p:cNvSpPr/>
          <p:nvPr/>
        </p:nvSpPr>
        <p:spPr>
          <a:xfrm>
            <a:off x="2726832" y="3773785"/>
            <a:ext cx="8957778" cy="738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dirty="0">
                <a:solidFill>
                  <a:srgbClr val="515151"/>
                </a:solidFill>
                <a:latin typeface="Nunito" pitchFamily="2" charset="0"/>
                <a:cs typeface="Arial"/>
              </a:rPr>
              <a:t>Convención Interamericana para Prevenir, Sancionar y Erradicar la Violencia contra la Mujer (Convención Belem do Pará) Asamblea General de la Organización de los Estados Americanos (OEA, 1994).</a:t>
            </a:r>
          </a:p>
        </p:txBody>
      </p:sp>
      <p:sp>
        <p:nvSpPr>
          <p:cNvPr id="30" name="Rectangle 65">
            <a:extLst>
              <a:ext uri="{FF2B5EF4-FFF2-40B4-BE49-F238E27FC236}">
                <a16:creationId xmlns:a16="http://schemas.microsoft.com/office/drawing/2014/main" id="{369D1ACB-38DD-55DB-4A53-EA886FECFE54}"/>
              </a:ext>
            </a:extLst>
          </p:cNvPr>
          <p:cNvSpPr/>
          <p:nvPr/>
        </p:nvSpPr>
        <p:spPr>
          <a:xfrm>
            <a:off x="2726832" y="4831239"/>
            <a:ext cx="8703166" cy="738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2400" dirty="0">
              <a:solidFill>
                <a:srgbClr val="515151"/>
              </a:solidFill>
              <a:latin typeface="Nunito" pitchFamily="2" charset="0"/>
              <a:cs typeface="Arial"/>
            </a:endParaRPr>
          </a:p>
          <a:p>
            <a:pPr algn="just"/>
            <a:r>
              <a:rPr lang="es-MX" sz="2000" dirty="0">
                <a:solidFill>
                  <a:srgbClr val="515151"/>
                </a:solidFill>
                <a:latin typeface="Nunito" pitchFamily="2" charset="0"/>
                <a:cs typeface="Arial"/>
              </a:rPr>
              <a:t>Cuarta Conferencia Mundial sobre la Mujer de </a:t>
            </a:r>
            <a:r>
              <a:rPr lang="es-MX" sz="2000" dirty="0" err="1">
                <a:solidFill>
                  <a:srgbClr val="515151"/>
                </a:solidFill>
                <a:latin typeface="Nunito" pitchFamily="2" charset="0"/>
                <a:cs typeface="Arial"/>
              </a:rPr>
              <a:t>Beijin</a:t>
            </a:r>
            <a:r>
              <a:rPr lang="es-MX" sz="2000" dirty="0">
                <a:solidFill>
                  <a:srgbClr val="515151"/>
                </a:solidFill>
                <a:latin typeface="Nunito" pitchFamily="2" charset="0"/>
                <a:cs typeface="Arial"/>
              </a:rPr>
              <a:t> (ONU, 1995).</a:t>
            </a:r>
          </a:p>
          <a:p>
            <a:endParaRPr lang="en-US" sz="2800" b="1" dirty="0">
              <a:solidFill>
                <a:srgbClr val="515151"/>
              </a:solidFill>
              <a:latin typeface="Nunito" pitchFamily="2" charset="0"/>
              <a:cs typeface="Arial"/>
            </a:endParaRPr>
          </a:p>
        </p:txBody>
      </p:sp>
      <p:sp>
        <p:nvSpPr>
          <p:cNvPr id="73" name="Oval 32">
            <a:extLst>
              <a:ext uri="{FF2B5EF4-FFF2-40B4-BE49-F238E27FC236}">
                <a16:creationId xmlns:a16="http://schemas.microsoft.com/office/drawing/2014/main" id="{D9475630-4B05-0C6A-5B67-184788B88444}"/>
              </a:ext>
            </a:extLst>
          </p:cNvPr>
          <p:cNvSpPr/>
          <p:nvPr/>
        </p:nvSpPr>
        <p:spPr>
          <a:xfrm>
            <a:off x="1803830" y="1888367"/>
            <a:ext cx="681248" cy="682523"/>
          </a:xfrm>
          <a:prstGeom prst="ellipse">
            <a:avLst/>
          </a:prstGeom>
          <a:solidFill>
            <a:srgbClr val="6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1</a:t>
            </a:r>
          </a:p>
        </p:txBody>
      </p:sp>
      <p:sp>
        <p:nvSpPr>
          <p:cNvPr id="74" name="Oval 32">
            <a:extLst>
              <a:ext uri="{FF2B5EF4-FFF2-40B4-BE49-F238E27FC236}">
                <a16:creationId xmlns:a16="http://schemas.microsoft.com/office/drawing/2014/main" id="{01AFF9E3-C0DD-F70B-5010-5DDF6B647CF6}"/>
              </a:ext>
            </a:extLst>
          </p:cNvPr>
          <p:cNvSpPr/>
          <p:nvPr/>
        </p:nvSpPr>
        <p:spPr>
          <a:xfrm>
            <a:off x="1803830" y="2817028"/>
            <a:ext cx="681248" cy="682523"/>
          </a:xfrm>
          <a:prstGeom prst="ellipse">
            <a:avLst/>
          </a:prstGeom>
          <a:solidFill>
            <a:srgbClr val="6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unito" pitchFamily="2" charset="0"/>
              </a:rPr>
              <a:t>2</a:t>
            </a:r>
          </a:p>
        </p:txBody>
      </p:sp>
      <p:sp>
        <p:nvSpPr>
          <p:cNvPr id="76" name="Oval 32">
            <a:extLst>
              <a:ext uri="{FF2B5EF4-FFF2-40B4-BE49-F238E27FC236}">
                <a16:creationId xmlns:a16="http://schemas.microsoft.com/office/drawing/2014/main" id="{3297BF78-ADD0-BD3B-E464-04244DEEA824}"/>
              </a:ext>
            </a:extLst>
          </p:cNvPr>
          <p:cNvSpPr/>
          <p:nvPr/>
        </p:nvSpPr>
        <p:spPr>
          <a:xfrm>
            <a:off x="1783452" y="3773784"/>
            <a:ext cx="681248" cy="682523"/>
          </a:xfrm>
          <a:prstGeom prst="ellipse">
            <a:avLst/>
          </a:prstGeom>
          <a:solidFill>
            <a:srgbClr val="6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unito" pitchFamily="2" charset="0"/>
              </a:rPr>
              <a:t>3</a:t>
            </a:r>
          </a:p>
        </p:txBody>
      </p:sp>
      <p:sp>
        <p:nvSpPr>
          <p:cNvPr id="93" name="Oval 32">
            <a:extLst>
              <a:ext uri="{FF2B5EF4-FFF2-40B4-BE49-F238E27FC236}">
                <a16:creationId xmlns:a16="http://schemas.microsoft.com/office/drawing/2014/main" id="{962D209E-B94C-F59A-1114-C71006B85AF9}"/>
              </a:ext>
            </a:extLst>
          </p:cNvPr>
          <p:cNvSpPr/>
          <p:nvPr/>
        </p:nvSpPr>
        <p:spPr>
          <a:xfrm>
            <a:off x="1783452" y="4750450"/>
            <a:ext cx="681248" cy="682523"/>
          </a:xfrm>
          <a:prstGeom prst="ellipse">
            <a:avLst/>
          </a:prstGeom>
          <a:solidFill>
            <a:srgbClr val="6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unito" pitchFamily="2" charset="0"/>
              </a:rPr>
              <a:t>4</a:t>
            </a:r>
          </a:p>
        </p:txBody>
      </p:sp>
      <p:grpSp>
        <p:nvGrpSpPr>
          <p:cNvPr id="116" name="Group 47">
            <a:extLst>
              <a:ext uri="{FF2B5EF4-FFF2-40B4-BE49-F238E27FC236}">
                <a16:creationId xmlns:a16="http://schemas.microsoft.com/office/drawing/2014/main" id="{0C2463C5-6D9F-79DD-A0DE-F7337A188375}"/>
              </a:ext>
            </a:extLst>
          </p:cNvPr>
          <p:cNvGrpSpPr/>
          <p:nvPr/>
        </p:nvGrpSpPr>
        <p:grpSpPr>
          <a:xfrm>
            <a:off x="10597412" y="5570103"/>
            <a:ext cx="307430" cy="78240"/>
            <a:chOff x="7462565" y="1988841"/>
            <a:chExt cx="307430" cy="78240"/>
          </a:xfrm>
          <a:solidFill>
            <a:srgbClr val="002060"/>
          </a:solidFill>
        </p:grpSpPr>
        <p:sp>
          <p:nvSpPr>
            <p:cNvPr id="117" name="Oval 48">
              <a:extLst>
                <a:ext uri="{FF2B5EF4-FFF2-40B4-BE49-F238E27FC236}">
                  <a16:creationId xmlns:a16="http://schemas.microsoft.com/office/drawing/2014/main" id="{03B5C753-9E7E-2007-6118-EA3E9056DF68}"/>
                </a:ext>
              </a:extLst>
            </p:cNvPr>
            <p:cNvSpPr/>
            <p:nvPr/>
          </p:nvSpPr>
          <p:spPr>
            <a:xfrm>
              <a:off x="7462565" y="1988841"/>
              <a:ext cx="78240" cy="782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8" name="Oval 49">
              <a:extLst>
                <a:ext uri="{FF2B5EF4-FFF2-40B4-BE49-F238E27FC236}">
                  <a16:creationId xmlns:a16="http://schemas.microsoft.com/office/drawing/2014/main" id="{FB7421B5-5B84-14C0-8F73-265A04C38DB2}"/>
                </a:ext>
              </a:extLst>
            </p:cNvPr>
            <p:cNvSpPr/>
            <p:nvPr/>
          </p:nvSpPr>
          <p:spPr>
            <a:xfrm>
              <a:off x="7577160" y="1988841"/>
              <a:ext cx="78240" cy="782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9" name="Oval 50">
              <a:extLst>
                <a:ext uri="{FF2B5EF4-FFF2-40B4-BE49-F238E27FC236}">
                  <a16:creationId xmlns:a16="http://schemas.microsoft.com/office/drawing/2014/main" id="{4A44E3F4-751F-7500-425E-894AFF43B502}"/>
                </a:ext>
              </a:extLst>
            </p:cNvPr>
            <p:cNvSpPr/>
            <p:nvPr/>
          </p:nvSpPr>
          <p:spPr>
            <a:xfrm>
              <a:off x="7691755" y="1988841"/>
              <a:ext cx="78240" cy="782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50486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Straight Connector 28">
            <a:extLst>
              <a:ext uri="{FF2B5EF4-FFF2-40B4-BE49-F238E27FC236}">
                <a16:creationId xmlns:a16="http://schemas.microsoft.com/office/drawing/2014/main" id="{CA6950E2-AF0B-97FA-D858-51FAE5E88B06}"/>
              </a:ext>
            </a:extLst>
          </p:cNvPr>
          <p:cNvCxnSpPr>
            <a:cxnSpLocks/>
          </p:cNvCxnSpPr>
          <p:nvPr/>
        </p:nvCxnSpPr>
        <p:spPr>
          <a:xfrm flipV="1">
            <a:off x="2144454" y="1502705"/>
            <a:ext cx="0" cy="4231780"/>
          </a:xfrm>
          <a:prstGeom prst="line">
            <a:avLst/>
          </a:prstGeom>
          <a:ln>
            <a:prstDash val="sysDot"/>
            <a:headEnd type="oval" w="med" len="med"/>
            <a:tailEnd type="oval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20A0E7CF-B04F-DABC-F1B4-6466407BD8DD}"/>
              </a:ext>
            </a:extLst>
          </p:cNvPr>
          <p:cNvGrpSpPr/>
          <p:nvPr/>
        </p:nvGrpSpPr>
        <p:grpSpPr>
          <a:xfrm>
            <a:off x="279133" y="161297"/>
            <a:ext cx="11358692" cy="1018831"/>
            <a:chOff x="279133" y="146673"/>
            <a:chExt cx="11358692" cy="101883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0FC9F84-CFDE-46DB-5F84-5768BF414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65397" y="146673"/>
              <a:ext cx="672428" cy="1018831"/>
            </a:xfrm>
            <a:prstGeom prst="rect">
              <a:avLst/>
            </a:prstGeom>
          </p:spPr>
        </p:pic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ED2A4B8B-233E-A486-AA45-62FF00B68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133" y="656088"/>
              <a:ext cx="10471994" cy="1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D0CD078-0E47-DA5A-811B-9AB40E727D55}"/>
              </a:ext>
            </a:extLst>
          </p:cNvPr>
          <p:cNvGrpSpPr/>
          <p:nvPr/>
        </p:nvGrpSpPr>
        <p:grpSpPr>
          <a:xfrm>
            <a:off x="-96013" y="6502421"/>
            <a:ext cx="12396485" cy="382144"/>
            <a:chOff x="-81023" y="6487431"/>
            <a:chExt cx="12396485" cy="38214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93BD0F37-778E-4FB7-D796-F3EBA81DB619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/>
            </a:p>
          </p:txBody>
        </p:sp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3636299E-728F-AFC4-C6E8-A6B2B2A3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FB3BBEFE-FB47-92C2-CD75-25FB0D268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873" y="64974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Nunito Sans" pitchFamily="2" charset="0"/>
              </a:rPr>
              <a:t> </a:t>
            </a:r>
            <a:br>
              <a:rPr lang="es-ES" sz="2800" b="1" dirty="0">
                <a:solidFill>
                  <a:srgbClr val="C00000"/>
                </a:solidFill>
                <a:latin typeface="Nunito Sans" pitchFamily="2" charset="0"/>
              </a:rPr>
            </a:br>
            <a:r>
              <a:rPr lang="es-ES" sz="2800" b="1" dirty="0">
                <a:solidFill>
                  <a:srgbClr val="7030A0"/>
                </a:solidFill>
                <a:latin typeface="Nunito Sans" pitchFamily="2" charset="0"/>
              </a:rPr>
              <a:t>Contexto internacional:</a:t>
            </a:r>
            <a:endParaRPr lang="es-419" sz="2000" dirty="0">
              <a:solidFill>
                <a:srgbClr val="7030A0"/>
              </a:solidFill>
              <a:latin typeface="Nunito" pitchFamily="2" charset="0"/>
              <a:ea typeface="+mn-ea"/>
              <a:cs typeface="Arial"/>
            </a:endParaRPr>
          </a:p>
        </p:txBody>
      </p:sp>
      <p:sp>
        <p:nvSpPr>
          <p:cNvPr id="6" name="Rectangle 65">
            <a:extLst>
              <a:ext uri="{FF2B5EF4-FFF2-40B4-BE49-F238E27FC236}">
                <a16:creationId xmlns:a16="http://schemas.microsoft.com/office/drawing/2014/main" id="{11172357-1518-58E3-F40D-D5756F6BC53F}"/>
              </a:ext>
            </a:extLst>
          </p:cNvPr>
          <p:cNvSpPr/>
          <p:nvPr/>
        </p:nvSpPr>
        <p:spPr>
          <a:xfrm>
            <a:off x="2660906" y="1888368"/>
            <a:ext cx="8878821" cy="660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dirty="0">
                <a:solidFill>
                  <a:srgbClr val="515151"/>
                </a:solidFill>
                <a:latin typeface="Nunito" pitchFamily="2" charset="0"/>
                <a:cs typeface="Arial"/>
              </a:rPr>
              <a:t>La Convención sobre la Eliminación de Todas las Formas de Discriminación contra la Mujer (CEDAW, 1979).</a:t>
            </a:r>
          </a:p>
        </p:txBody>
      </p:sp>
      <p:sp>
        <p:nvSpPr>
          <p:cNvPr id="8" name="Rectangle 65">
            <a:extLst>
              <a:ext uri="{FF2B5EF4-FFF2-40B4-BE49-F238E27FC236}">
                <a16:creationId xmlns:a16="http://schemas.microsoft.com/office/drawing/2014/main" id="{32C79644-FCD3-C37E-A52B-C4B537E3697F}"/>
              </a:ext>
            </a:extLst>
          </p:cNvPr>
          <p:cNvSpPr/>
          <p:nvPr/>
        </p:nvSpPr>
        <p:spPr>
          <a:xfrm>
            <a:off x="2660906" y="2729454"/>
            <a:ext cx="8957778" cy="889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dirty="0">
                <a:solidFill>
                  <a:srgbClr val="515151"/>
                </a:solidFill>
                <a:latin typeface="Nunito" pitchFamily="2" charset="0"/>
                <a:cs typeface="Arial"/>
              </a:rPr>
              <a:t>Declaración sobre la eliminación de la violencia contra la mujer La Asamblea General de las Naciones Unidas (ONU, 1993).</a:t>
            </a:r>
          </a:p>
        </p:txBody>
      </p:sp>
      <p:sp>
        <p:nvSpPr>
          <p:cNvPr id="10" name="Rectangle 65">
            <a:extLst>
              <a:ext uri="{FF2B5EF4-FFF2-40B4-BE49-F238E27FC236}">
                <a16:creationId xmlns:a16="http://schemas.microsoft.com/office/drawing/2014/main" id="{89D091A7-06F2-0DB4-8A79-6B472E2D82D5}"/>
              </a:ext>
            </a:extLst>
          </p:cNvPr>
          <p:cNvSpPr/>
          <p:nvPr/>
        </p:nvSpPr>
        <p:spPr>
          <a:xfrm>
            <a:off x="2726832" y="3773785"/>
            <a:ext cx="8957778" cy="738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dirty="0">
                <a:solidFill>
                  <a:srgbClr val="515151"/>
                </a:solidFill>
                <a:latin typeface="Nunito" pitchFamily="2" charset="0"/>
                <a:cs typeface="Arial"/>
              </a:rPr>
              <a:t>Convención Interamericana para Prevenir, Sancionar y Erradicar la Violencia contra la Mujer (Convención Belem do Pará) Asamblea General de la Organización de los Estados Americanos (OEA, 1994).</a:t>
            </a:r>
          </a:p>
        </p:txBody>
      </p:sp>
      <p:sp>
        <p:nvSpPr>
          <p:cNvPr id="30" name="Rectangle 65">
            <a:extLst>
              <a:ext uri="{FF2B5EF4-FFF2-40B4-BE49-F238E27FC236}">
                <a16:creationId xmlns:a16="http://schemas.microsoft.com/office/drawing/2014/main" id="{369D1ACB-38DD-55DB-4A53-EA886FECFE54}"/>
              </a:ext>
            </a:extLst>
          </p:cNvPr>
          <p:cNvSpPr/>
          <p:nvPr/>
        </p:nvSpPr>
        <p:spPr>
          <a:xfrm>
            <a:off x="2726832" y="4831239"/>
            <a:ext cx="8703166" cy="738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2400" dirty="0">
              <a:solidFill>
                <a:srgbClr val="515151"/>
              </a:solidFill>
              <a:latin typeface="Nunito" pitchFamily="2" charset="0"/>
              <a:cs typeface="Arial"/>
            </a:endParaRPr>
          </a:p>
          <a:p>
            <a:pPr algn="just"/>
            <a:r>
              <a:rPr lang="es-MX" sz="2000" dirty="0">
                <a:solidFill>
                  <a:srgbClr val="515151"/>
                </a:solidFill>
                <a:latin typeface="Nunito" pitchFamily="2" charset="0"/>
                <a:cs typeface="Arial"/>
              </a:rPr>
              <a:t>Cuarta Conferencia Mundial sobre la Mujer de </a:t>
            </a:r>
            <a:r>
              <a:rPr lang="es-MX" sz="2000" dirty="0" err="1">
                <a:solidFill>
                  <a:srgbClr val="515151"/>
                </a:solidFill>
                <a:latin typeface="Nunito" pitchFamily="2" charset="0"/>
                <a:cs typeface="Arial"/>
              </a:rPr>
              <a:t>Beijin</a:t>
            </a:r>
            <a:r>
              <a:rPr lang="es-MX" sz="2000" dirty="0">
                <a:solidFill>
                  <a:srgbClr val="515151"/>
                </a:solidFill>
                <a:latin typeface="Nunito" pitchFamily="2" charset="0"/>
                <a:cs typeface="Arial"/>
              </a:rPr>
              <a:t> (ONU, 1995).</a:t>
            </a:r>
          </a:p>
          <a:p>
            <a:endParaRPr lang="en-US" sz="2800" b="1" dirty="0">
              <a:solidFill>
                <a:srgbClr val="515151"/>
              </a:solidFill>
              <a:latin typeface="Nunito" pitchFamily="2" charset="0"/>
              <a:cs typeface="Arial"/>
            </a:endParaRPr>
          </a:p>
        </p:txBody>
      </p:sp>
      <p:sp>
        <p:nvSpPr>
          <p:cNvPr id="73" name="Oval 32">
            <a:extLst>
              <a:ext uri="{FF2B5EF4-FFF2-40B4-BE49-F238E27FC236}">
                <a16:creationId xmlns:a16="http://schemas.microsoft.com/office/drawing/2014/main" id="{D9475630-4B05-0C6A-5B67-184788B88444}"/>
              </a:ext>
            </a:extLst>
          </p:cNvPr>
          <p:cNvSpPr/>
          <p:nvPr/>
        </p:nvSpPr>
        <p:spPr>
          <a:xfrm>
            <a:off x="1803830" y="1888367"/>
            <a:ext cx="681248" cy="682523"/>
          </a:xfrm>
          <a:prstGeom prst="ellipse">
            <a:avLst/>
          </a:prstGeom>
          <a:solidFill>
            <a:srgbClr val="6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" pitchFamily="2" charset="0"/>
              </a:rPr>
              <a:t>1</a:t>
            </a:r>
          </a:p>
        </p:txBody>
      </p:sp>
      <p:sp>
        <p:nvSpPr>
          <p:cNvPr id="74" name="Oval 32">
            <a:extLst>
              <a:ext uri="{FF2B5EF4-FFF2-40B4-BE49-F238E27FC236}">
                <a16:creationId xmlns:a16="http://schemas.microsoft.com/office/drawing/2014/main" id="{01AFF9E3-C0DD-F70B-5010-5DDF6B647CF6}"/>
              </a:ext>
            </a:extLst>
          </p:cNvPr>
          <p:cNvSpPr/>
          <p:nvPr/>
        </p:nvSpPr>
        <p:spPr>
          <a:xfrm>
            <a:off x="1803830" y="2817028"/>
            <a:ext cx="681248" cy="682523"/>
          </a:xfrm>
          <a:prstGeom prst="ellipse">
            <a:avLst/>
          </a:prstGeom>
          <a:solidFill>
            <a:srgbClr val="6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unito" pitchFamily="2" charset="0"/>
              </a:rPr>
              <a:t>2</a:t>
            </a:r>
          </a:p>
        </p:txBody>
      </p:sp>
      <p:sp>
        <p:nvSpPr>
          <p:cNvPr id="76" name="Oval 32">
            <a:extLst>
              <a:ext uri="{FF2B5EF4-FFF2-40B4-BE49-F238E27FC236}">
                <a16:creationId xmlns:a16="http://schemas.microsoft.com/office/drawing/2014/main" id="{3297BF78-ADD0-BD3B-E464-04244DEEA824}"/>
              </a:ext>
            </a:extLst>
          </p:cNvPr>
          <p:cNvSpPr/>
          <p:nvPr/>
        </p:nvSpPr>
        <p:spPr>
          <a:xfrm>
            <a:off x="1783452" y="3773784"/>
            <a:ext cx="681248" cy="682523"/>
          </a:xfrm>
          <a:prstGeom prst="ellipse">
            <a:avLst/>
          </a:prstGeom>
          <a:solidFill>
            <a:srgbClr val="6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unito" pitchFamily="2" charset="0"/>
              </a:rPr>
              <a:t>3</a:t>
            </a:r>
          </a:p>
        </p:txBody>
      </p:sp>
      <p:sp>
        <p:nvSpPr>
          <p:cNvPr id="93" name="Oval 32">
            <a:extLst>
              <a:ext uri="{FF2B5EF4-FFF2-40B4-BE49-F238E27FC236}">
                <a16:creationId xmlns:a16="http://schemas.microsoft.com/office/drawing/2014/main" id="{962D209E-B94C-F59A-1114-C71006B85AF9}"/>
              </a:ext>
            </a:extLst>
          </p:cNvPr>
          <p:cNvSpPr/>
          <p:nvPr/>
        </p:nvSpPr>
        <p:spPr>
          <a:xfrm>
            <a:off x="1783452" y="4750450"/>
            <a:ext cx="681248" cy="682523"/>
          </a:xfrm>
          <a:prstGeom prst="ellipse">
            <a:avLst/>
          </a:prstGeom>
          <a:solidFill>
            <a:srgbClr val="6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unito" pitchFamily="2" charset="0"/>
              </a:rPr>
              <a:t>4</a:t>
            </a:r>
          </a:p>
        </p:txBody>
      </p:sp>
      <p:grpSp>
        <p:nvGrpSpPr>
          <p:cNvPr id="116" name="Group 47">
            <a:extLst>
              <a:ext uri="{FF2B5EF4-FFF2-40B4-BE49-F238E27FC236}">
                <a16:creationId xmlns:a16="http://schemas.microsoft.com/office/drawing/2014/main" id="{0C2463C5-6D9F-79DD-A0DE-F7337A188375}"/>
              </a:ext>
            </a:extLst>
          </p:cNvPr>
          <p:cNvGrpSpPr/>
          <p:nvPr/>
        </p:nvGrpSpPr>
        <p:grpSpPr>
          <a:xfrm>
            <a:off x="10597412" y="5570103"/>
            <a:ext cx="307430" cy="78240"/>
            <a:chOff x="7462565" y="1988841"/>
            <a:chExt cx="307430" cy="78240"/>
          </a:xfrm>
          <a:solidFill>
            <a:srgbClr val="002060"/>
          </a:solidFill>
        </p:grpSpPr>
        <p:sp>
          <p:nvSpPr>
            <p:cNvPr id="117" name="Oval 48">
              <a:extLst>
                <a:ext uri="{FF2B5EF4-FFF2-40B4-BE49-F238E27FC236}">
                  <a16:creationId xmlns:a16="http://schemas.microsoft.com/office/drawing/2014/main" id="{03B5C753-9E7E-2007-6118-EA3E9056DF68}"/>
                </a:ext>
              </a:extLst>
            </p:cNvPr>
            <p:cNvSpPr/>
            <p:nvPr/>
          </p:nvSpPr>
          <p:spPr>
            <a:xfrm>
              <a:off x="7462565" y="1988841"/>
              <a:ext cx="78240" cy="782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8" name="Oval 49">
              <a:extLst>
                <a:ext uri="{FF2B5EF4-FFF2-40B4-BE49-F238E27FC236}">
                  <a16:creationId xmlns:a16="http://schemas.microsoft.com/office/drawing/2014/main" id="{FB7421B5-5B84-14C0-8F73-265A04C38DB2}"/>
                </a:ext>
              </a:extLst>
            </p:cNvPr>
            <p:cNvSpPr/>
            <p:nvPr/>
          </p:nvSpPr>
          <p:spPr>
            <a:xfrm>
              <a:off x="7577160" y="1988841"/>
              <a:ext cx="78240" cy="782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9" name="Oval 50">
              <a:extLst>
                <a:ext uri="{FF2B5EF4-FFF2-40B4-BE49-F238E27FC236}">
                  <a16:creationId xmlns:a16="http://schemas.microsoft.com/office/drawing/2014/main" id="{4A44E3F4-751F-7500-425E-894AFF43B502}"/>
                </a:ext>
              </a:extLst>
            </p:cNvPr>
            <p:cNvSpPr/>
            <p:nvPr/>
          </p:nvSpPr>
          <p:spPr>
            <a:xfrm>
              <a:off x="7691755" y="1988841"/>
              <a:ext cx="78240" cy="782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51176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0A0E7CF-B04F-DABC-F1B4-6466407BD8DD}"/>
              </a:ext>
            </a:extLst>
          </p:cNvPr>
          <p:cNvGrpSpPr/>
          <p:nvPr/>
        </p:nvGrpSpPr>
        <p:grpSpPr>
          <a:xfrm>
            <a:off x="279133" y="161297"/>
            <a:ext cx="11358692" cy="1018831"/>
            <a:chOff x="279133" y="146673"/>
            <a:chExt cx="11358692" cy="101883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0FC9F84-CFDE-46DB-5F84-5768BF414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65397" y="146673"/>
              <a:ext cx="672428" cy="1018831"/>
            </a:xfrm>
            <a:prstGeom prst="rect">
              <a:avLst/>
            </a:prstGeom>
          </p:spPr>
        </p:pic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ED2A4B8B-233E-A486-AA45-62FF00B68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133" y="656088"/>
              <a:ext cx="10471994" cy="1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D0CD078-0E47-DA5A-811B-9AB40E727D55}"/>
              </a:ext>
            </a:extLst>
          </p:cNvPr>
          <p:cNvGrpSpPr/>
          <p:nvPr/>
        </p:nvGrpSpPr>
        <p:grpSpPr>
          <a:xfrm>
            <a:off x="-96013" y="6502421"/>
            <a:ext cx="12396485" cy="382144"/>
            <a:chOff x="-81023" y="6487431"/>
            <a:chExt cx="12396485" cy="38214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93BD0F37-778E-4FB7-D796-F3EBA81DB619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/>
            </a:p>
          </p:txBody>
        </p:sp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3636299E-728F-AFC4-C6E8-A6B2B2A3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FB3BBEFE-FB47-92C2-CD75-25FB0D268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271" y="649741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Nunito Sans" pitchFamily="2" charset="0"/>
              </a:rPr>
              <a:t> </a:t>
            </a:r>
            <a:br>
              <a:rPr lang="es-ES" sz="2800" b="1" dirty="0">
                <a:solidFill>
                  <a:srgbClr val="C00000"/>
                </a:solidFill>
                <a:latin typeface="Nunito Sans" pitchFamily="2" charset="0"/>
              </a:rPr>
            </a:br>
            <a:r>
              <a:rPr lang="es-ES" sz="2800" b="1" dirty="0">
                <a:solidFill>
                  <a:srgbClr val="7030A0"/>
                </a:solidFill>
                <a:latin typeface="Nunito Sans" pitchFamily="2" charset="0"/>
              </a:rPr>
              <a:t>Contexto nacional:</a:t>
            </a:r>
            <a:endParaRPr lang="es-419" sz="2000" dirty="0">
              <a:solidFill>
                <a:srgbClr val="7030A0"/>
              </a:solidFill>
              <a:latin typeface="Nunito" pitchFamily="2" charset="0"/>
              <a:ea typeface="+mn-ea"/>
              <a:cs typeface="Arial"/>
            </a:endParaRPr>
          </a:p>
        </p:txBody>
      </p:sp>
      <p:sp>
        <p:nvSpPr>
          <p:cNvPr id="6" name="Rectangle 65">
            <a:extLst>
              <a:ext uri="{FF2B5EF4-FFF2-40B4-BE49-F238E27FC236}">
                <a16:creationId xmlns:a16="http://schemas.microsoft.com/office/drawing/2014/main" id="{11172357-1518-58E3-F40D-D5756F6BC53F}"/>
              </a:ext>
            </a:extLst>
          </p:cNvPr>
          <p:cNvSpPr/>
          <p:nvPr/>
        </p:nvSpPr>
        <p:spPr>
          <a:xfrm>
            <a:off x="2660906" y="1888368"/>
            <a:ext cx="8878821" cy="660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sz="2000" dirty="0">
              <a:solidFill>
                <a:srgbClr val="515151"/>
              </a:solidFill>
              <a:latin typeface="Nunito" pitchFamily="2" charset="0"/>
              <a:cs typeface="Arial"/>
            </a:endParaRPr>
          </a:p>
        </p:txBody>
      </p:sp>
      <p:sp>
        <p:nvSpPr>
          <p:cNvPr id="30" name="Rectangle 65">
            <a:extLst>
              <a:ext uri="{FF2B5EF4-FFF2-40B4-BE49-F238E27FC236}">
                <a16:creationId xmlns:a16="http://schemas.microsoft.com/office/drawing/2014/main" id="{369D1ACB-38DD-55DB-4A53-EA886FECFE54}"/>
              </a:ext>
            </a:extLst>
          </p:cNvPr>
          <p:cNvSpPr/>
          <p:nvPr/>
        </p:nvSpPr>
        <p:spPr>
          <a:xfrm>
            <a:off x="279134" y="2304948"/>
            <a:ext cx="11260593" cy="2084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ES" sz="2000" dirty="0">
              <a:effectLst/>
              <a:latin typeface="Segoe UI Light" panose="020B0502040204020203" pitchFamily="34" charset="0"/>
              <a:ea typeface="Quattrocento Sans" panose="020F0502020204030204" pitchFamily="34" charset="0"/>
              <a:cs typeface="Segoe UI Light" panose="020B0502040204020203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b="0" dirty="0">
                <a:solidFill>
                  <a:srgbClr val="585858"/>
                </a:solidFill>
                <a:effectLst/>
                <a:highlight>
                  <a:srgbClr val="FFFFFF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Ley 248 de 1995, ratificación Convención Belem do Pará.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b="0" dirty="0">
                <a:solidFill>
                  <a:srgbClr val="585858"/>
                </a:solidFill>
                <a:effectLst/>
                <a:highlight>
                  <a:srgbClr val="FFFFFF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Ley 1257 de 2008, frente a las violencias de las mujeres.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b="0" dirty="0">
                <a:solidFill>
                  <a:srgbClr val="585858"/>
                </a:solidFill>
                <a:effectLst/>
                <a:highlight>
                  <a:srgbClr val="FFFFFF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Código Penal - Código de Procedimiento Penal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b="0" dirty="0">
                <a:solidFill>
                  <a:srgbClr val="585858"/>
                </a:solidFill>
                <a:effectLst/>
                <a:highlight>
                  <a:srgbClr val="FFFFFF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Ley 1761 de 2015 (Ley de femicidio Rosa Elvira Cely).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b="0" dirty="0">
                <a:solidFill>
                  <a:srgbClr val="585858"/>
                </a:solidFill>
                <a:effectLst/>
                <a:highlight>
                  <a:srgbClr val="FFFFFF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La jurisprudencia de la Corte Constitucional, el Consejo de Estado y la Corte Suprema de Justicia, las recomendaciones y observaciones de los Comités de Naciones Unidas y los fallos de la Corte Interamericana de Derechos Humanos.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b="0" dirty="0">
                <a:solidFill>
                  <a:srgbClr val="585858"/>
                </a:solidFill>
                <a:effectLst/>
                <a:highlight>
                  <a:srgbClr val="FFFFFF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CONPES 4080 de 2022 Política Pública de Equidad de Género para las mujeres: Hacia el desarrollo sostenible del país“</a:t>
            </a:r>
            <a:r>
              <a:rPr lang="es-CO" sz="2000" dirty="0">
                <a:solidFill>
                  <a:srgbClr val="585858"/>
                </a:solidFill>
                <a:highlight>
                  <a:srgbClr val="FFFFFF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es-ES" sz="2000" dirty="0">
              <a:latin typeface="Segoe UI Light" panose="020B0502040204020203" pitchFamily="34" charset="0"/>
              <a:ea typeface="Quattrocento Sans" panose="020B05020500000200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16" name="Group 47">
            <a:extLst>
              <a:ext uri="{FF2B5EF4-FFF2-40B4-BE49-F238E27FC236}">
                <a16:creationId xmlns:a16="http://schemas.microsoft.com/office/drawing/2014/main" id="{0C2463C5-6D9F-79DD-A0DE-F7337A188375}"/>
              </a:ext>
            </a:extLst>
          </p:cNvPr>
          <p:cNvGrpSpPr/>
          <p:nvPr/>
        </p:nvGrpSpPr>
        <p:grpSpPr>
          <a:xfrm>
            <a:off x="10597412" y="5570103"/>
            <a:ext cx="307430" cy="78240"/>
            <a:chOff x="7462565" y="1988841"/>
            <a:chExt cx="307430" cy="78240"/>
          </a:xfrm>
          <a:solidFill>
            <a:srgbClr val="002060"/>
          </a:solidFill>
        </p:grpSpPr>
        <p:sp>
          <p:nvSpPr>
            <p:cNvPr id="117" name="Oval 48">
              <a:extLst>
                <a:ext uri="{FF2B5EF4-FFF2-40B4-BE49-F238E27FC236}">
                  <a16:creationId xmlns:a16="http://schemas.microsoft.com/office/drawing/2014/main" id="{03B5C753-9E7E-2007-6118-EA3E9056DF68}"/>
                </a:ext>
              </a:extLst>
            </p:cNvPr>
            <p:cNvSpPr/>
            <p:nvPr/>
          </p:nvSpPr>
          <p:spPr>
            <a:xfrm>
              <a:off x="7462565" y="1988841"/>
              <a:ext cx="78240" cy="782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8" name="Oval 49">
              <a:extLst>
                <a:ext uri="{FF2B5EF4-FFF2-40B4-BE49-F238E27FC236}">
                  <a16:creationId xmlns:a16="http://schemas.microsoft.com/office/drawing/2014/main" id="{FB7421B5-5B84-14C0-8F73-265A04C38DB2}"/>
                </a:ext>
              </a:extLst>
            </p:cNvPr>
            <p:cNvSpPr/>
            <p:nvPr/>
          </p:nvSpPr>
          <p:spPr>
            <a:xfrm>
              <a:off x="7577160" y="1988841"/>
              <a:ext cx="78240" cy="782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9" name="Oval 50">
              <a:extLst>
                <a:ext uri="{FF2B5EF4-FFF2-40B4-BE49-F238E27FC236}">
                  <a16:creationId xmlns:a16="http://schemas.microsoft.com/office/drawing/2014/main" id="{4A44E3F4-751F-7500-425E-894AFF43B502}"/>
                </a:ext>
              </a:extLst>
            </p:cNvPr>
            <p:cNvSpPr/>
            <p:nvPr/>
          </p:nvSpPr>
          <p:spPr>
            <a:xfrm>
              <a:off x="7691755" y="1988841"/>
              <a:ext cx="78240" cy="782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88857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0A0E7CF-B04F-DABC-F1B4-6466407BD8DD}"/>
              </a:ext>
            </a:extLst>
          </p:cNvPr>
          <p:cNvGrpSpPr/>
          <p:nvPr/>
        </p:nvGrpSpPr>
        <p:grpSpPr>
          <a:xfrm>
            <a:off x="279133" y="161297"/>
            <a:ext cx="11358692" cy="1018831"/>
            <a:chOff x="279133" y="146673"/>
            <a:chExt cx="11358692" cy="101883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0FC9F84-CFDE-46DB-5F84-5768BF414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65397" y="146673"/>
              <a:ext cx="672428" cy="1018831"/>
            </a:xfrm>
            <a:prstGeom prst="rect">
              <a:avLst/>
            </a:prstGeom>
          </p:spPr>
        </p:pic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ED2A4B8B-233E-A486-AA45-62FF00B68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133" y="656088"/>
              <a:ext cx="10471994" cy="1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D0CD078-0E47-DA5A-811B-9AB40E727D55}"/>
              </a:ext>
            </a:extLst>
          </p:cNvPr>
          <p:cNvGrpSpPr/>
          <p:nvPr/>
        </p:nvGrpSpPr>
        <p:grpSpPr>
          <a:xfrm>
            <a:off x="-96013" y="6502421"/>
            <a:ext cx="12396485" cy="382144"/>
            <a:chOff x="-81023" y="6487431"/>
            <a:chExt cx="12396485" cy="38214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93BD0F37-778E-4FB7-D796-F3EBA81DB619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/>
            </a:p>
          </p:txBody>
        </p:sp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3636299E-728F-AFC4-C6E8-A6B2B2A3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FB3BBEFE-FB47-92C2-CD75-25FB0D268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41" y="935455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Nunito Sans" pitchFamily="2" charset="0"/>
              </a:rPr>
              <a:t> </a:t>
            </a:r>
            <a:r>
              <a:rPr lang="es-419" sz="3600" b="1" dirty="0">
                <a:solidFill>
                  <a:srgbClr val="7030A0"/>
                </a:solidFill>
                <a:latin typeface="Nunito" pitchFamily="2" charset="0"/>
                <a:ea typeface="+mn-ea"/>
                <a:cs typeface="Arial"/>
              </a:rPr>
              <a:t>Directiva Presidencial 001 de 2023</a:t>
            </a:r>
            <a:br>
              <a:rPr lang="es-419" sz="3600" b="1" dirty="0">
                <a:solidFill>
                  <a:srgbClr val="515151"/>
                </a:solidFill>
                <a:latin typeface="Nunito" pitchFamily="2" charset="0"/>
                <a:ea typeface="+mn-ea"/>
                <a:cs typeface="Arial"/>
              </a:rPr>
            </a:br>
            <a:endParaRPr lang="es-419" sz="2000" b="1" dirty="0">
              <a:solidFill>
                <a:srgbClr val="515151"/>
              </a:solidFill>
              <a:latin typeface="Nunito" pitchFamily="2" charset="0"/>
              <a:ea typeface="+mn-ea"/>
              <a:cs typeface="Arial"/>
            </a:endParaRP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C527E79B-4EF1-86A6-7AE1-87FF9A277E9F}"/>
              </a:ext>
            </a:extLst>
          </p:cNvPr>
          <p:cNvSpPr txBox="1"/>
          <p:nvPr/>
        </p:nvSpPr>
        <p:spPr>
          <a:xfrm>
            <a:off x="458941" y="1702720"/>
            <a:ext cx="7907819" cy="1938992"/>
          </a:xfrm>
          <a:prstGeom prst="rect">
            <a:avLst/>
          </a:prstGeom>
          <a:noFill/>
          <a:ln w="0">
            <a:solidFill>
              <a:srgbClr val="002060"/>
            </a:solidFill>
          </a:ln>
          <a:effectLst>
            <a:glow rad="38100">
              <a:srgbClr val="48697E">
                <a:alpha val="67000"/>
              </a:srgb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Nunito" pitchFamily="2" charset="0"/>
              </a:rPr>
              <a:t>Asunto: </a:t>
            </a:r>
            <a:r>
              <a:rPr lang="es-MX" sz="2000" dirty="0">
                <a:latin typeface="Nunito" pitchFamily="2" charset="0"/>
              </a:rPr>
              <a:t>Protocolo para la prevención, atención y medidas de protección de todas las formas de violencia contra las mujeres y basadas en género y/o discriminación por razón de raza, etnia, religión, nacionalidad, ideología política o filosófica, sexo u orientación sexual o discapacidad y demás razones de discriminación en el ámbito laboral y contractual del sector público.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25CF67-60A6-44F8-A50E-17FFEE81BA8B}"/>
              </a:ext>
            </a:extLst>
          </p:cNvPr>
          <p:cNvSpPr txBox="1"/>
          <p:nvPr/>
        </p:nvSpPr>
        <p:spPr>
          <a:xfrm>
            <a:off x="374905" y="5150620"/>
            <a:ext cx="7991856" cy="1080000"/>
          </a:xfrm>
          <a:prstGeom prst="rect">
            <a:avLst/>
          </a:prstGeom>
          <a:solidFill>
            <a:srgbClr val="4344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MX" dirty="0">
                <a:latin typeface="Nunito" pitchFamily="2" charset="0"/>
              </a:rPr>
              <a:t>Para: MINISTROS Y MINISTRAS, DIRECTORES Y DIRECTORAS DE DEPARTAMENTOS ADMINISTRATIVOS Y REPRESENTANTES LEGALES DE LAS ENTIDADES DE LA RAMA EJECUTIVA DEL ORDEN NACIONAL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96CC1A8-423F-1715-8961-4612BA1C1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263" y="1771949"/>
            <a:ext cx="3260466" cy="42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8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0A0E7CF-B04F-DABC-F1B4-6466407BD8DD}"/>
              </a:ext>
            </a:extLst>
          </p:cNvPr>
          <p:cNvGrpSpPr/>
          <p:nvPr/>
        </p:nvGrpSpPr>
        <p:grpSpPr>
          <a:xfrm>
            <a:off x="279133" y="161297"/>
            <a:ext cx="11358692" cy="1018831"/>
            <a:chOff x="279133" y="146673"/>
            <a:chExt cx="11358692" cy="101883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0FC9F84-CFDE-46DB-5F84-5768BF414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65397" y="146673"/>
              <a:ext cx="672428" cy="1018831"/>
            </a:xfrm>
            <a:prstGeom prst="rect">
              <a:avLst/>
            </a:prstGeom>
          </p:spPr>
        </p:pic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ED2A4B8B-233E-A486-AA45-62FF00B68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133" y="656088"/>
              <a:ext cx="10471994" cy="1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D0CD078-0E47-DA5A-811B-9AB40E727D55}"/>
              </a:ext>
            </a:extLst>
          </p:cNvPr>
          <p:cNvGrpSpPr/>
          <p:nvPr/>
        </p:nvGrpSpPr>
        <p:grpSpPr>
          <a:xfrm>
            <a:off x="-96013" y="6502421"/>
            <a:ext cx="12396485" cy="382144"/>
            <a:chOff x="-81023" y="6487431"/>
            <a:chExt cx="12396485" cy="38214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93BD0F37-778E-4FB7-D796-F3EBA81DB619}"/>
                </a:ext>
              </a:extLst>
            </p:cNvPr>
            <p:cNvSpPr/>
            <p:nvPr/>
          </p:nvSpPr>
          <p:spPr>
            <a:xfrm>
              <a:off x="-81023" y="6487431"/>
              <a:ext cx="12396485" cy="38214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s-CO"/>
            </a:p>
          </p:txBody>
        </p:sp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3636299E-728F-AFC4-C6E8-A6B2B2A3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896" y="6586440"/>
              <a:ext cx="2172472" cy="182945"/>
            </a:xfrm>
            <a:prstGeom prst="rect">
              <a:avLst/>
            </a:prstGeom>
          </p:spPr>
        </p:pic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FB3BBEFE-FB47-92C2-CD75-25FB0D268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41" y="935455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Nunito Sans" pitchFamily="2" charset="0"/>
              </a:rPr>
              <a:t> </a:t>
            </a:r>
            <a:r>
              <a:rPr lang="es-419" sz="3600" b="1" dirty="0">
                <a:solidFill>
                  <a:srgbClr val="515151"/>
                </a:solidFill>
                <a:latin typeface="Nunito" pitchFamily="2" charset="0"/>
                <a:ea typeface="+mn-ea"/>
                <a:cs typeface="Arial"/>
              </a:rPr>
              <a:t>Artículo 101 – Acuerdo Colectivo Singular 2024</a:t>
            </a:r>
            <a:br>
              <a:rPr lang="es-419" sz="3600" b="1" dirty="0">
                <a:solidFill>
                  <a:srgbClr val="515151"/>
                </a:solidFill>
                <a:latin typeface="Nunito" pitchFamily="2" charset="0"/>
                <a:ea typeface="+mn-ea"/>
                <a:cs typeface="Arial"/>
              </a:rPr>
            </a:br>
            <a:endParaRPr lang="es-419" sz="2000" b="1" dirty="0">
              <a:solidFill>
                <a:srgbClr val="515151"/>
              </a:solidFill>
              <a:latin typeface="Nunito" pitchFamily="2" charset="0"/>
              <a:ea typeface="+mn-ea"/>
              <a:cs typeface="Arial"/>
            </a:endParaRP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C527E79B-4EF1-86A6-7AE1-87FF9A277E9F}"/>
              </a:ext>
            </a:extLst>
          </p:cNvPr>
          <p:cNvSpPr txBox="1"/>
          <p:nvPr/>
        </p:nvSpPr>
        <p:spPr>
          <a:xfrm>
            <a:off x="1019330" y="1702720"/>
            <a:ext cx="9652257" cy="3277820"/>
          </a:xfrm>
          <a:prstGeom prst="rect">
            <a:avLst/>
          </a:prstGeom>
          <a:noFill/>
          <a:ln w="0">
            <a:solidFill>
              <a:srgbClr val="002060"/>
            </a:solidFill>
          </a:ln>
          <a:effectLst>
            <a:glow rad="38100">
              <a:srgbClr val="48697E">
                <a:alpha val="67000"/>
              </a:srgbClr>
            </a:glow>
          </a:effectLst>
        </p:spPr>
        <p:txBody>
          <a:bodyPr wrap="square">
            <a:spAutoFit/>
          </a:bodyPr>
          <a:lstStyle/>
          <a:p>
            <a:pPr algn="just"/>
            <a:endParaRPr lang="es-CO" sz="700" dirty="0">
              <a:latin typeface="Nunito" pitchFamily="2" charset="0"/>
            </a:endParaRPr>
          </a:p>
          <a:p>
            <a:pPr algn="just"/>
            <a:r>
              <a:rPr lang="es-CO" dirty="0">
                <a:latin typeface="Nunito" pitchFamily="2" charset="0"/>
              </a:rPr>
              <a:t>La Unidad Nacional de Protección desarrollará e implementará un </a:t>
            </a:r>
            <a:r>
              <a:rPr lang="es-CO" dirty="0">
                <a:solidFill>
                  <a:srgbClr val="8E0000"/>
                </a:solidFill>
                <a:latin typeface="Nunito" pitchFamily="2" charset="0"/>
              </a:rPr>
              <a:t>Plan de Trabajo anual </a:t>
            </a:r>
            <a:r>
              <a:rPr lang="es-CO" dirty="0">
                <a:latin typeface="Nunito" pitchFamily="2" charset="0"/>
              </a:rPr>
              <a:t>alineado con lo ordenado por el Gobierno Nacional en la materia y las particularidades de la Unidad Nacional de Protección (UNP) recogidas en  mesas de trabajo con la </a:t>
            </a:r>
            <a:r>
              <a:rPr lang="es-CO" dirty="0">
                <a:solidFill>
                  <a:srgbClr val="8E0000"/>
                </a:solidFill>
                <a:latin typeface="Nunito" pitchFamily="2" charset="0"/>
              </a:rPr>
              <a:t>participación de 1 representante por cada organización sindical  firmante del presente Acuerdo Colectivo  y aprobado en el CIGD, </a:t>
            </a:r>
            <a:r>
              <a:rPr lang="es-CO" dirty="0">
                <a:latin typeface="Nunito" pitchFamily="2" charset="0"/>
              </a:rPr>
              <a:t>que desarrolle acciones encaminadas a la prevención y cero tolerancias hacia las violencias basadas en género, con la finalidad de garantizar la equidad de género y un entorno laboral equitativo. </a:t>
            </a:r>
          </a:p>
          <a:p>
            <a:pPr algn="just"/>
            <a:endParaRPr lang="es-CO" dirty="0">
              <a:latin typeface="Nunito" pitchFamily="2" charset="0"/>
            </a:endParaRPr>
          </a:p>
          <a:p>
            <a:pPr algn="just"/>
            <a:r>
              <a:rPr lang="es-CO" dirty="0">
                <a:latin typeface="Nunito" pitchFamily="2" charset="0"/>
              </a:rPr>
              <a:t>La Oficina Asesora de Planeación e Información se hará cargo del </a:t>
            </a:r>
            <a:r>
              <a:rPr lang="es-CO" dirty="0">
                <a:solidFill>
                  <a:srgbClr val="8E0000"/>
                </a:solidFill>
                <a:latin typeface="Nunito" pitchFamily="2" charset="0"/>
              </a:rPr>
              <a:t>seguimiento trimestral </a:t>
            </a:r>
            <a:r>
              <a:rPr lang="es-CO" dirty="0">
                <a:latin typeface="Nunito" pitchFamily="2" charset="0"/>
              </a:rPr>
              <a:t>el cual será presentado al </a:t>
            </a:r>
            <a:r>
              <a:rPr lang="es-CO" dirty="0">
                <a:solidFill>
                  <a:srgbClr val="8E0000"/>
                </a:solidFill>
                <a:latin typeface="Nunito" pitchFamily="2" charset="0"/>
              </a:rPr>
              <a:t>Comité Institucional de Gestión y Desempeño</a:t>
            </a:r>
            <a:r>
              <a:rPr lang="es-CO" dirty="0">
                <a:latin typeface="Nunito" pitchFamily="2" charset="0"/>
              </a:rPr>
              <a:t> y se remitirá un informe al comité del seguimiento del presente Acuerdo Colectivo.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25CF67-60A6-44F8-A50E-17FFEE81BA8B}"/>
              </a:ext>
            </a:extLst>
          </p:cNvPr>
          <p:cNvSpPr txBox="1"/>
          <p:nvPr/>
        </p:nvSpPr>
        <p:spPr>
          <a:xfrm>
            <a:off x="1019330" y="5150620"/>
            <a:ext cx="9731797" cy="1080000"/>
          </a:xfrm>
          <a:prstGeom prst="rect">
            <a:avLst/>
          </a:prstGeom>
          <a:solidFill>
            <a:srgbClr val="4344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s-CO" b="1" dirty="0">
                <a:latin typeface="Nunito" pitchFamily="2" charset="0"/>
              </a:rPr>
              <a:t>Parágrafo: </a:t>
            </a:r>
            <a:r>
              <a:rPr lang="es-CO" dirty="0">
                <a:latin typeface="Nunito" pitchFamily="2" charset="0"/>
              </a:rPr>
              <a:t>La Oficina Asesora de Planeación e Información coordinará la construcción del plan de trabajo para ser presentado el mes siguiente a partir de la firma del presente Acuerdo Colectivo.</a:t>
            </a:r>
          </a:p>
        </p:txBody>
      </p:sp>
    </p:spTree>
    <p:extLst>
      <p:ext uri="{BB962C8B-B14F-4D97-AF65-F5344CB8AC3E}">
        <p14:creationId xmlns:p14="http://schemas.microsoft.com/office/powerpoint/2010/main" val="165986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5a11ef-c2bf-4d1e-b58b-639ade20a33f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b61d6a7d-9cff-4fa8-ac7e-c8e11781a326">
      <Terms xmlns="http://schemas.microsoft.com/office/infopath/2007/PartnerControls"/>
    </lcf76f155ced4ddcb4097134ff3c332f>
    <SharedWithUsers xmlns="435a11ef-c2bf-4d1e-b58b-639ade20a33f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CAB1538BCB24D872BFF6C025C7C91" ma:contentTypeVersion="17" ma:contentTypeDescription="Crear nuevo documento." ma:contentTypeScope="" ma:versionID="26493cb4f6ea159ebd6878512499a8fe">
  <xsd:schema xmlns:xsd="http://www.w3.org/2001/XMLSchema" xmlns:xs="http://www.w3.org/2001/XMLSchema" xmlns:p="http://schemas.microsoft.com/office/2006/metadata/properties" xmlns:ns1="http://schemas.microsoft.com/sharepoint/v3" xmlns:ns2="b61d6a7d-9cff-4fa8-ac7e-c8e11781a326" xmlns:ns3="435a11ef-c2bf-4d1e-b58b-639ade20a33f" targetNamespace="http://schemas.microsoft.com/office/2006/metadata/properties" ma:root="true" ma:fieldsID="f833bdda316ee9d93aecb423397f5215" ns1:_="" ns2:_="" ns3:_="">
    <xsd:import namespace="http://schemas.microsoft.com/sharepoint/v3"/>
    <xsd:import namespace="b61d6a7d-9cff-4fa8-ac7e-c8e11781a326"/>
    <xsd:import namespace="435a11ef-c2bf-4d1e-b58b-639ade20a3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d6a7d-9cff-4fa8-ac7e-c8e11781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a7d64430-ea87-422f-8994-68a2babe3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a11ef-c2bf-4d1e-b58b-639ade20a33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0a844e-30ed-483a-bf2b-182cd547dc13}" ma:internalName="TaxCatchAll" ma:showField="CatchAllData" ma:web="435a11ef-c2bf-4d1e-b58b-639ade20a3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34195D-33DC-48F3-81E0-9B048DB9E6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0CA381-2E97-47D6-933B-A9C1BFF797D0}">
  <ds:schemaRefs>
    <ds:schemaRef ds:uri="435a11ef-c2bf-4d1e-b58b-639ade20a33f"/>
    <ds:schemaRef ds:uri="a8fef981-4ebc-49fd-b49f-d22725481a28"/>
    <ds:schemaRef ds:uri="f8d2110b-4f7b-497b-93c7-ed33270b694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d32f7cc-c8ba-4ef3-9753-a7d7dfcb4841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88F4017-9788-4EF1-9D3E-6503C4EC1627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1261</Words>
  <Application>Microsoft Office PowerPoint</Application>
  <PresentationFormat>Widescreen</PresentationFormat>
  <Paragraphs>124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de Office</vt:lpstr>
      <vt:lpstr>PowerPoint Presentation</vt:lpstr>
      <vt:lpstr>PowerPoint Presentation</vt:lpstr>
      <vt:lpstr>  Agenda</vt:lpstr>
      <vt:lpstr>  Objetivo del taller:    Propiciar la participación de los asistentes de la comunidad UNP en la sensibilización frente a las rutas de atención de las VBG. </vt:lpstr>
      <vt:lpstr>  Contexto internacional:</vt:lpstr>
      <vt:lpstr>  Contexto internacional:</vt:lpstr>
      <vt:lpstr>  Contexto nacional:</vt:lpstr>
      <vt:lpstr> Directiva Presidencial 001 de 2023 </vt:lpstr>
      <vt:lpstr> Artículo 101 – Acuerdo Colectivo Singular 2024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Fernanda Reyes Sarmiento</dc:creator>
  <cp:lastModifiedBy>Liliana Paola Gutierrez Rodriguez</cp:lastModifiedBy>
  <cp:revision>4</cp:revision>
  <cp:lastPrinted>2024-07-25T23:17:06Z</cp:lastPrinted>
  <dcterms:created xsi:type="dcterms:W3CDTF">2024-02-12T21:59:26Z</dcterms:created>
  <dcterms:modified xsi:type="dcterms:W3CDTF">2024-10-04T18:22:04Z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0x01010094BCAB1538BCB24D872BFF6C025C7C91</vt:lpwstr>
  </property>
  <property fmtid="{D5CDD505-2E9C-101B-9397-08002B2CF9AE}" pid="3" name="MediaServiceImageTags">
    <vt:lpwstr/>
  </property>
  <property fmtid="{D5CDD505-2E9C-101B-9397-08002B2CF9AE}" pid="4" name="MSIP_Label_b0c896e5-fe32-4984-9bf3-650686060f97_Enabled">
    <vt:lpwstr>true</vt:lpwstr>
  </property>
  <property fmtid="{D5CDD505-2E9C-101B-9397-08002B2CF9AE}" pid="5" name="MSIP_Label_b0c896e5-fe32-4984-9bf3-650686060f97_SetDate">
    <vt:lpwstr>2024-06-26T13:41:24Z</vt:lpwstr>
  </property>
  <property fmtid="{D5CDD505-2E9C-101B-9397-08002B2CF9AE}" pid="6" name="MSIP_Label_b0c896e5-fe32-4984-9bf3-650686060f97_Method">
    <vt:lpwstr>Privileged</vt:lpwstr>
  </property>
  <property fmtid="{D5CDD505-2E9C-101B-9397-08002B2CF9AE}" pid="7" name="MSIP_Label_b0c896e5-fe32-4984-9bf3-650686060f97_Name">
    <vt:lpwstr>General</vt:lpwstr>
  </property>
  <property fmtid="{D5CDD505-2E9C-101B-9397-08002B2CF9AE}" pid="8" name="MSIP_Label_b0c896e5-fe32-4984-9bf3-650686060f97_SiteId">
    <vt:lpwstr>58ec5e61-0ed7-4021-a4f8-c2e2b3b9f5ff</vt:lpwstr>
  </property>
  <property fmtid="{D5CDD505-2E9C-101B-9397-08002B2CF9AE}" pid="9" name="MSIP_Label_b0c896e5-fe32-4984-9bf3-650686060f97_ActionId">
    <vt:lpwstr>4faab885-3da9-4ae9-be76-b8176b87c9fe</vt:lpwstr>
  </property>
  <property fmtid="{D5CDD505-2E9C-101B-9397-08002B2CF9AE}" pid="10" name="MSIP_Label_b0c896e5-fe32-4984-9bf3-650686060f97_ContentBits">
    <vt:lpwstr>0</vt:lpwstr>
  </property>
  <property fmtid="{D5CDD505-2E9C-101B-9397-08002B2CF9AE}" pid="11" name="Order">
    <vt:r8>10427000</vt:r8>
  </property>
  <property fmtid="{D5CDD505-2E9C-101B-9397-08002B2CF9AE}" pid="12" name="_SourceUrl">
    <vt:lpwstr/>
  </property>
  <property fmtid="{D5CDD505-2E9C-101B-9397-08002B2CF9AE}" pid="13" name="_SharedFileIndex">
    <vt:lpwstr/>
  </property>
  <property fmtid="{D5CDD505-2E9C-101B-9397-08002B2CF9AE}" pid="14" name="ComplianceAssetId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</Properties>
</file>