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2"/>
  </p:notesMasterIdLst>
  <p:sldIdLst>
    <p:sldId id="265" r:id="rId6"/>
    <p:sldId id="266" r:id="rId7"/>
    <p:sldId id="1324" r:id="rId8"/>
    <p:sldId id="1325" r:id="rId9"/>
    <p:sldId id="1303" r:id="rId10"/>
    <p:sldId id="1306" r:id="rId11"/>
    <p:sldId id="1305" r:id="rId12"/>
    <p:sldId id="1307" r:id="rId13"/>
    <p:sldId id="1308" r:id="rId14"/>
    <p:sldId id="1309" r:id="rId15"/>
    <p:sldId id="1310" r:id="rId16"/>
    <p:sldId id="1311" r:id="rId17"/>
    <p:sldId id="1312" r:id="rId18"/>
    <p:sldId id="1313" r:id="rId19"/>
    <p:sldId id="1314" r:id="rId20"/>
    <p:sldId id="1315" r:id="rId21"/>
    <p:sldId id="1316" r:id="rId22"/>
    <p:sldId id="1317" r:id="rId23"/>
    <p:sldId id="1318" r:id="rId24"/>
    <p:sldId id="1319" r:id="rId25"/>
    <p:sldId id="890" r:id="rId26"/>
    <p:sldId id="891" r:id="rId27"/>
    <p:sldId id="901" r:id="rId28"/>
    <p:sldId id="892" r:id="rId29"/>
    <p:sldId id="893" r:id="rId30"/>
    <p:sldId id="3996" r:id="rId31"/>
    <p:sldId id="3978" r:id="rId32"/>
    <p:sldId id="3997" r:id="rId33"/>
    <p:sldId id="881" r:id="rId34"/>
    <p:sldId id="902" r:id="rId35"/>
    <p:sldId id="1265" r:id="rId36"/>
    <p:sldId id="1266" r:id="rId37"/>
    <p:sldId id="1323" r:id="rId38"/>
    <p:sldId id="3998" r:id="rId39"/>
    <p:sldId id="3999" r:id="rId40"/>
    <p:sldId id="888"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3E"/>
    <a:srgbClr val="FFC000"/>
    <a:srgbClr val="FBFBFB"/>
    <a:srgbClr val="70AD47"/>
    <a:srgbClr val="48BB4F"/>
    <a:srgbClr val="FFFFFF"/>
    <a:srgbClr val="4DC58D"/>
    <a:srgbClr val="54C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autoAdjust="0"/>
    <p:restoredTop sz="89986" autoAdjust="0"/>
  </p:normalViewPr>
  <p:slideViewPr>
    <p:cSldViewPr snapToGrid="0">
      <p:cViewPr varScale="1">
        <p:scale>
          <a:sx n="71" d="100"/>
          <a:sy n="71" d="100"/>
        </p:scale>
        <p:origin x="1310" y="4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cuments\2022%20UNP%20-%20Planeaci&#243;n%20estrat&#233;gica\P1.%20An&#225;lisis%20de%20contexto%20interno\Anexo%203.%20Mesas%20de%20trabajo%20CONSTRUYAMOS%20UNP_Consolidado%20problem&#225;ticas%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9"/>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3"/>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7"/>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8"/>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pivotFmt>
      <c:pivotFmt>
        <c:idx val="1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manualLayout>
          <c:layoutTarget val="inner"/>
          <c:xMode val="edge"/>
          <c:yMode val="edge"/>
          <c:x val="4.0733197556008148E-2"/>
          <c:y val="2.6604240259441254E-2"/>
          <c:w val="0.51516536502183663"/>
          <c:h val="0.95092554220196157"/>
        </c:manualLayout>
      </c:layout>
      <c:pieChart>
        <c:varyColors val="1"/>
        <c:ser>
          <c:idx val="0"/>
          <c:order val="0"/>
          <c:tx>
            <c:v>Total</c:v>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6D-4419-8E86-735727D5BF7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6D-4419-8E86-735727D5BF7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36D-4419-8E86-735727D5BF7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36D-4419-8E86-735727D5BF70}"/>
              </c:ext>
            </c:extLst>
          </c:dPt>
          <c:dPt>
            <c:idx val="4"/>
            <c:bubble3D val="0"/>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36D-4419-8E86-735727D5BF70}"/>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36D-4419-8E86-735727D5BF70}"/>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836D-4419-8E86-735727D5BF70}"/>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836D-4419-8E86-735727D5BF70}"/>
              </c:ext>
            </c:extLst>
          </c:dPt>
          <c:dLbls>
            <c:dLbl>
              <c:idx val="4"/>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Corbel Light" panose="020B0303020204020204" pitchFamily="34" charset="0"/>
                      <a:ea typeface="+mn-ea"/>
                      <a:cs typeface="+mn-cs"/>
                    </a:defRPr>
                  </a:pPr>
                  <a:endParaRPr lang="es-CO"/>
                </a:p>
              </c:txPr>
              <c:dLblPos val="inEnd"/>
              <c:showLegendKey val="0"/>
              <c:showVal val="0"/>
              <c:showCatName val="0"/>
              <c:showSerName val="0"/>
              <c:showPercent val="1"/>
              <c:showBubbleSize val="0"/>
              <c:extLst>
                <c:ext xmlns:c16="http://schemas.microsoft.com/office/drawing/2014/chart" uri="{C3380CC4-5D6E-409C-BE32-E72D297353CC}">
                  <c16:uniqueId val="{00000009-836D-4419-8E86-735727D5BF70}"/>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Corbel Light" panose="020B0303020204020204" pitchFamily="34" charset="0"/>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8"/>
              <c:pt idx="0">
                <c:v>1. MODELO ORGANIZACIONAL</c:v>
              </c:pt>
              <c:pt idx="1">
                <c:v>2. TALENTO HUMANO, CLIMA Y CULTURA</c:v>
              </c:pt>
              <c:pt idx="2">
                <c:v>3. TECNOLOGÍAS DE LA INFORMACIÓN</c:v>
              </c:pt>
              <c:pt idx="3">
                <c:v>4. INFRAESTRUCTURA</c:v>
              </c:pt>
              <c:pt idx="4">
                <c:v>5. FINANCIERO</c:v>
              </c:pt>
              <c:pt idx="5">
                <c:v>6. MODELO DE OPERACIÓN</c:v>
              </c:pt>
              <c:pt idx="6">
                <c:v>7. CAPACIDADES INSTITUCIONALES</c:v>
              </c:pt>
              <c:pt idx="7">
                <c:v>8. RELACIÓN CON GRUPOS DE INTERÉS</c:v>
              </c:pt>
            </c:strLit>
          </c:cat>
          <c:val>
            <c:numLit>
              <c:formatCode>General</c:formatCode>
              <c:ptCount val="8"/>
              <c:pt idx="0">
                <c:v>53</c:v>
              </c:pt>
              <c:pt idx="1">
                <c:v>200</c:v>
              </c:pt>
              <c:pt idx="2">
                <c:v>45</c:v>
              </c:pt>
              <c:pt idx="3">
                <c:v>147</c:v>
              </c:pt>
              <c:pt idx="4">
                <c:v>24</c:v>
              </c:pt>
              <c:pt idx="5">
                <c:v>74</c:v>
              </c:pt>
              <c:pt idx="6">
                <c:v>59</c:v>
              </c:pt>
              <c:pt idx="7">
                <c:v>14</c:v>
              </c:pt>
            </c:numLit>
          </c:val>
          <c:extLst>
            <c:ext xmlns:c16="http://schemas.microsoft.com/office/drawing/2014/chart" uri="{C3380CC4-5D6E-409C-BE32-E72D297353CC}">
              <c16:uniqueId val="{00000010-836D-4419-8E86-735727D5BF7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067436071509393"/>
          <c:y val="6.5024746127108332E-2"/>
          <c:w val="0.41706268386512785"/>
          <c:h val="0.855546675086666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orbel Light" panose="020B0303020204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orbel Light" panose="020B0303020204020204" pitchFamily="34" charset="0"/>
        </a:defRPr>
      </a:pPr>
      <a:endParaRPr lang="es-CO"/>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2280-624E-81DD-700B656FFE21}"/>
              </c:ext>
            </c:extLst>
          </c:dPt>
          <c:dPt>
            <c:idx val="1"/>
            <c:bubble3D val="0"/>
            <c:spPr>
              <a:solidFill>
                <a:srgbClr val="005596"/>
              </a:solidFill>
              <a:ln w="19050">
                <a:solidFill>
                  <a:schemeClr val="lt1"/>
                </a:solidFill>
              </a:ln>
              <a:effectLst/>
            </c:spPr>
            <c:extLst>
              <c:ext xmlns:c16="http://schemas.microsoft.com/office/drawing/2014/chart" uri="{C3380CC4-5D6E-409C-BE32-E72D297353CC}">
                <c16:uniqueId val="{00000003-2280-624E-81DD-700B656FFE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80-624E-81DD-700B656FFE21}"/>
              </c:ext>
            </c:extLst>
          </c:dPt>
          <c:cat>
            <c:strRef>
              <c:f>Sheet1!$A$2:$A$4</c:f>
              <c:strCache>
                <c:ptCount val="3"/>
                <c:pt idx="0">
                  <c:v>Item 01</c:v>
                </c:pt>
                <c:pt idx="1">
                  <c:v>Item 02</c:v>
                </c:pt>
                <c:pt idx="2">
                  <c:v>Item 03</c:v>
                </c:pt>
              </c:strCache>
            </c:strRef>
          </c:cat>
          <c:val>
            <c:numRef>
              <c:f>Sheet1!$B$2:$B$4</c:f>
              <c:numCache>
                <c:formatCode>General</c:formatCode>
                <c:ptCount val="3"/>
                <c:pt idx="0">
                  <c:v>21</c:v>
                </c:pt>
                <c:pt idx="1">
                  <c:v>14</c:v>
                </c:pt>
                <c:pt idx="2">
                  <c:v>2</c:v>
                </c:pt>
              </c:numCache>
            </c:numRef>
          </c:val>
          <c:extLst>
            <c:ext xmlns:c16="http://schemas.microsoft.com/office/drawing/2014/chart" uri="{C3380CC4-5D6E-409C-BE32-E72D297353CC}">
              <c16:uniqueId val="{00000000-8458-124F-90B9-33F8118BAAB6}"/>
            </c:ext>
          </c:extLst>
        </c:ser>
        <c:dLbls>
          <c:showLegendKey val="0"/>
          <c:showVal val="0"/>
          <c:showCatName val="0"/>
          <c:showSerName val="0"/>
          <c:showPercent val="0"/>
          <c:showBubbleSize val="0"/>
          <c:showLeaderLines val="1"/>
        </c:dLbls>
        <c:firstSliceAng val="27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A10C8-6852-0E4C-B611-1C6E4C6FFB7D}" type="doc">
      <dgm:prSet loTypeId="urn:microsoft.com/office/officeart/2005/8/layout/pyramid1" loCatId="" qsTypeId="urn:microsoft.com/office/officeart/2005/8/quickstyle/simple1" qsCatId="simple" csTypeId="urn:microsoft.com/office/officeart/2005/8/colors/colorful1" csCatId="colorful" phldr="1"/>
      <dgm:spPr/>
    </dgm:pt>
    <dgm:pt modelId="{CF9DF779-60EA-C14C-97FF-58D726151694}">
      <dgm:prSet phldrT="[Texto]"/>
      <dgm:spPr/>
      <dgm:t>
        <a:bodyPr/>
        <a:lstStyle/>
        <a:p>
          <a:r>
            <a:rPr lang="es-ES" dirty="0"/>
            <a:t>Disposiciones internacionales</a:t>
          </a:r>
        </a:p>
      </dgm:t>
    </dgm:pt>
    <dgm:pt modelId="{2F2DAC88-2DFF-FF47-B733-04E4774EC8FC}" type="parTrans" cxnId="{131C4D40-A2D4-2741-9269-BD076A7E89BD}">
      <dgm:prSet/>
      <dgm:spPr/>
      <dgm:t>
        <a:bodyPr/>
        <a:lstStyle/>
        <a:p>
          <a:endParaRPr lang="es-ES"/>
        </a:p>
      </dgm:t>
    </dgm:pt>
    <dgm:pt modelId="{A4C8E281-A820-C449-905D-7EE8D11794F9}" type="sibTrans" cxnId="{131C4D40-A2D4-2741-9269-BD076A7E89BD}">
      <dgm:prSet/>
      <dgm:spPr/>
      <dgm:t>
        <a:bodyPr/>
        <a:lstStyle/>
        <a:p>
          <a:endParaRPr lang="es-ES"/>
        </a:p>
      </dgm:t>
    </dgm:pt>
    <dgm:pt modelId="{E7E4DCC1-8100-814E-B896-027555DA74A8}">
      <dgm:prSet phldrT="[Texto]"/>
      <dgm:spPr/>
      <dgm:t>
        <a:bodyPr/>
        <a:lstStyle/>
        <a:p>
          <a:r>
            <a:rPr lang="es-ES" dirty="0"/>
            <a:t>Disposiciones Nacionales</a:t>
          </a:r>
        </a:p>
      </dgm:t>
    </dgm:pt>
    <dgm:pt modelId="{785CBFA9-F57A-6346-954E-EDEB45957FEF}" type="parTrans" cxnId="{35C321A3-BB4D-EB4A-9F85-80FBABA25BFE}">
      <dgm:prSet/>
      <dgm:spPr/>
      <dgm:t>
        <a:bodyPr/>
        <a:lstStyle/>
        <a:p>
          <a:endParaRPr lang="es-ES"/>
        </a:p>
      </dgm:t>
    </dgm:pt>
    <dgm:pt modelId="{EDEA8A36-F6D0-0547-8404-ED87096E9AD1}" type="sibTrans" cxnId="{35C321A3-BB4D-EB4A-9F85-80FBABA25BFE}">
      <dgm:prSet/>
      <dgm:spPr/>
      <dgm:t>
        <a:bodyPr/>
        <a:lstStyle/>
        <a:p>
          <a:endParaRPr lang="es-ES"/>
        </a:p>
      </dgm:t>
    </dgm:pt>
    <dgm:pt modelId="{3086C88F-F0F5-DA42-A277-FF7AA13E0512}">
      <dgm:prSet phldrT="[Texto]"/>
      <dgm:spPr/>
      <dgm:t>
        <a:bodyPr/>
        <a:lstStyle/>
        <a:p>
          <a:r>
            <a:rPr lang="es-ES" dirty="0"/>
            <a:t>Disposiciones institucionales</a:t>
          </a:r>
        </a:p>
      </dgm:t>
    </dgm:pt>
    <dgm:pt modelId="{9C9F5D40-EDD3-354F-ACCC-16D9A08AEEC4}" type="parTrans" cxnId="{91891C75-4853-994E-B913-AC1C2B50B34A}">
      <dgm:prSet/>
      <dgm:spPr/>
      <dgm:t>
        <a:bodyPr/>
        <a:lstStyle/>
        <a:p>
          <a:endParaRPr lang="es-ES"/>
        </a:p>
      </dgm:t>
    </dgm:pt>
    <dgm:pt modelId="{D70EEB25-2162-124C-8054-B1C801DFEE84}" type="sibTrans" cxnId="{91891C75-4853-994E-B913-AC1C2B50B34A}">
      <dgm:prSet/>
      <dgm:spPr/>
      <dgm:t>
        <a:bodyPr/>
        <a:lstStyle/>
        <a:p>
          <a:endParaRPr lang="es-ES"/>
        </a:p>
      </dgm:t>
    </dgm:pt>
    <dgm:pt modelId="{43F9E478-4C6A-1846-A0A1-8CC3C6DEF871}" type="pres">
      <dgm:prSet presAssocID="{973A10C8-6852-0E4C-B611-1C6E4C6FFB7D}" presName="Name0" presStyleCnt="0">
        <dgm:presLayoutVars>
          <dgm:dir/>
          <dgm:animLvl val="lvl"/>
          <dgm:resizeHandles val="exact"/>
        </dgm:presLayoutVars>
      </dgm:prSet>
      <dgm:spPr/>
    </dgm:pt>
    <dgm:pt modelId="{A3F808FD-4702-B345-8E08-7C81F1E2435C}" type="pres">
      <dgm:prSet presAssocID="{CF9DF779-60EA-C14C-97FF-58D726151694}" presName="Name8" presStyleCnt="0"/>
      <dgm:spPr/>
    </dgm:pt>
    <dgm:pt modelId="{01A97985-B8E4-374B-BAD2-110654177BE3}" type="pres">
      <dgm:prSet presAssocID="{CF9DF779-60EA-C14C-97FF-58D726151694}" presName="level" presStyleLbl="node1" presStyleIdx="0" presStyleCnt="3" custLinFactNeighborY="2002">
        <dgm:presLayoutVars>
          <dgm:chMax val="1"/>
          <dgm:bulletEnabled val="1"/>
        </dgm:presLayoutVars>
      </dgm:prSet>
      <dgm:spPr/>
    </dgm:pt>
    <dgm:pt modelId="{A2E40EA6-6C81-C944-B7CD-AF36CE3DB4A5}" type="pres">
      <dgm:prSet presAssocID="{CF9DF779-60EA-C14C-97FF-58D726151694}" presName="levelTx" presStyleLbl="revTx" presStyleIdx="0" presStyleCnt="0">
        <dgm:presLayoutVars>
          <dgm:chMax val="1"/>
          <dgm:bulletEnabled val="1"/>
        </dgm:presLayoutVars>
      </dgm:prSet>
      <dgm:spPr/>
    </dgm:pt>
    <dgm:pt modelId="{537167E2-FA43-1346-83E0-FCDB94AB9022}" type="pres">
      <dgm:prSet presAssocID="{E7E4DCC1-8100-814E-B896-027555DA74A8}" presName="Name8" presStyleCnt="0"/>
      <dgm:spPr/>
    </dgm:pt>
    <dgm:pt modelId="{8C597DE6-E323-5849-B477-FE67EC11C2FC}" type="pres">
      <dgm:prSet presAssocID="{E7E4DCC1-8100-814E-B896-027555DA74A8}" presName="level" presStyleLbl="node1" presStyleIdx="1" presStyleCnt="3">
        <dgm:presLayoutVars>
          <dgm:chMax val="1"/>
          <dgm:bulletEnabled val="1"/>
        </dgm:presLayoutVars>
      </dgm:prSet>
      <dgm:spPr/>
    </dgm:pt>
    <dgm:pt modelId="{EE1AE5AB-417A-D540-A3F5-B9C54E00452E}" type="pres">
      <dgm:prSet presAssocID="{E7E4DCC1-8100-814E-B896-027555DA74A8}" presName="levelTx" presStyleLbl="revTx" presStyleIdx="0" presStyleCnt="0">
        <dgm:presLayoutVars>
          <dgm:chMax val="1"/>
          <dgm:bulletEnabled val="1"/>
        </dgm:presLayoutVars>
      </dgm:prSet>
      <dgm:spPr/>
    </dgm:pt>
    <dgm:pt modelId="{926DC9E4-685F-D74F-B3C6-ED5C38A45C90}" type="pres">
      <dgm:prSet presAssocID="{3086C88F-F0F5-DA42-A277-FF7AA13E0512}" presName="Name8" presStyleCnt="0"/>
      <dgm:spPr/>
    </dgm:pt>
    <dgm:pt modelId="{750ABB51-C6E8-CA4B-9A74-A3A3042AF794}" type="pres">
      <dgm:prSet presAssocID="{3086C88F-F0F5-DA42-A277-FF7AA13E0512}" presName="level" presStyleLbl="node1" presStyleIdx="2" presStyleCnt="3">
        <dgm:presLayoutVars>
          <dgm:chMax val="1"/>
          <dgm:bulletEnabled val="1"/>
        </dgm:presLayoutVars>
      </dgm:prSet>
      <dgm:spPr/>
    </dgm:pt>
    <dgm:pt modelId="{DD08CB6C-1C87-6A46-91A6-6FA1A36439C0}" type="pres">
      <dgm:prSet presAssocID="{3086C88F-F0F5-DA42-A277-FF7AA13E0512}" presName="levelTx" presStyleLbl="revTx" presStyleIdx="0" presStyleCnt="0">
        <dgm:presLayoutVars>
          <dgm:chMax val="1"/>
          <dgm:bulletEnabled val="1"/>
        </dgm:presLayoutVars>
      </dgm:prSet>
      <dgm:spPr/>
    </dgm:pt>
  </dgm:ptLst>
  <dgm:cxnLst>
    <dgm:cxn modelId="{CB743101-23AD-EB4A-822D-E19A27B7889A}" type="presOf" srcId="{CF9DF779-60EA-C14C-97FF-58D726151694}" destId="{A2E40EA6-6C81-C944-B7CD-AF36CE3DB4A5}" srcOrd="1" destOrd="0" presId="urn:microsoft.com/office/officeart/2005/8/layout/pyramid1"/>
    <dgm:cxn modelId="{A4B4B11E-DA0D-FE49-94C6-D9992409299C}" type="presOf" srcId="{CF9DF779-60EA-C14C-97FF-58D726151694}" destId="{01A97985-B8E4-374B-BAD2-110654177BE3}" srcOrd="0" destOrd="0" presId="urn:microsoft.com/office/officeart/2005/8/layout/pyramid1"/>
    <dgm:cxn modelId="{131C4D40-A2D4-2741-9269-BD076A7E89BD}" srcId="{973A10C8-6852-0E4C-B611-1C6E4C6FFB7D}" destId="{CF9DF779-60EA-C14C-97FF-58D726151694}" srcOrd="0" destOrd="0" parTransId="{2F2DAC88-2DFF-FF47-B733-04E4774EC8FC}" sibTransId="{A4C8E281-A820-C449-905D-7EE8D11794F9}"/>
    <dgm:cxn modelId="{91891C75-4853-994E-B913-AC1C2B50B34A}" srcId="{973A10C8-6852-0E4C-B611-1C6E4C6FFB7D}" destId="{3086C88F-F0F5-DA42-A277-FF7AA13E0512}" srcOrd="2" destOrd="0" parTransId="{9C9F5D40-EDD3-354F-ACCC-16D9A08AEEC4}" sibTransId="{D70EEB25-2162-124C-8054-B1C801DFEE84}"/>
    <dgm:cxn modelId="{F1C98287-E59A-1C4B-BED8-8F486A9D01C7}" type="presOf" srcId="{E7E4DCC1-8100-814E-B896-027555DA74A8}" destId="{8C597DE6-E323-5849-B477-FE67EC11C2FC}" srcOrd="0" destOrd="0" presId="urn:microsoft.com/office/officeart/2005/8/layout/pyramid1"/>
    <dgm:cxn modelId="{428706A3-ED91-B14F-BAC2-C15A5D70334D}" type="presOf" srcId="{E7E4DCC1-8100-814E-B896-027555DA74A8}" destId="{EE1AE5AB-417A-D540-A3F5-B9C54E00452E}" srcOrd="1" destOrd="0" presId="urn:microsoft.com/office/officeart/2005/8/layout/pyramid1"/>
    <dgm:cxn modelId="{35C321A3-BB4D-EB4A-9F85-80FBABA25BFE}" srcId="{973A10C8-6852-0E4C-B611-1C6E4C6FFB7D}" destId="{E7E4DCC1-8100-814E-B896-027555DA74A8}" srcOrd="1" destOrd="0" parTransId="{785CBFA9-F57A-6346-954E-EDEB45957FEF}" sibTransId="{EDEA8A36-F6D0-0547-8404-ED87096E9AD1}"/>
    <dgm:cxn modelId="{37B335A9-AF91-1B41-9914-6BA89E759F00}" type="presOf" srcId="{3086C88F-F0F5-DA42-A277-FF7AA13E0512}" destId="{DD08CB6C-1C87-6A46-91A6-6FA1A36439C0}" srcOrd="1" destOrd="0" presId="urn:microsoft.com/office/officeart/2005/8/layout/pyramid1"/>
    <dgm:cxn modelId="{D3ED54DE-822C-834B-8C8C-10CA1458CB27}" type="presOf" srcId="{3086C88F-F0F5-DA42-A277-FF7AA13E0512}" destId="{750ABB51-C6E8-CA4B-9A74-A3A3042AF794}" srcOrd="0" destOrd="0" presId="urn:microsoft.com/office/officeart/2005/8/layout/pyramid1"/>
    <dgm:cxn modelId="{1DE5B0FD-FCB5-4F48-A219-C48E6439A96B}" type="presOf" srcId="{973A10C8-6852-0E4C-B611-1C6E4C6FFB7D}" destId="{43F9E478-4C6A-1846-A0A1-8CC3C6DEF871}" srcOrd="0" destOrd="0" presId="urn:microsoft.com/office/officeart/2005/8/layout/pyramid1"/>
    <dgm:cxn modelId="{C20E3E26-81D1-6E46-9962-BFA1305F582E}" type="presParOf" srcId="{43F9E478-4C6A-1846-A0A1-8CC3C6DEF871}" destId="{A3F808FD-4702-B345-8E08-7C81F1E2435C}" srcOrd="0" destOrd="0" presId="urn:microsoft.com/office/officeart/2005/8/layout/pyramid1"/>
    <dgm:cxn modelId="{90FCC91F-C10E-754E-A058-D2DC6998F56C}" type="presParOf" srcId="{A3F808FD-4702-B345-8E08-7C81F1E2435C}" destId="{01A97985-B8E4-374B-BAD2-110654177BE3}" srcOrd="0" destOrd="0" presId="urn:microsoft.com/office/officeart/2005/8/layout/pyramid1"/>
    <dgm:cxn modelId="{B5321855-4F29-9F40-BA54-C040B943487B}" type="presParOf" srcId="{A3F808FD-4702-B345-8E08-7C81F1E2435C}" destId="{A2E40EA6-6C81-C944-B7CD-AF36CE3DB4A5}" srcOrd="1" destOrd="0" presId="urn:microsoft.com/office/officeart/2005/8/layout/pyramid1"/>
    <dgm:cxn modelId="{CCC2638D-CB7E-7D43-A0B7-4C77F7473F8F}" type="presParOf" srcId="{43F9E478-4C6A-1846-A0A1-8CC3C6DEF871}" destId="{537167E2-FA43-1346-83E0-FCDB94AB9022}" srcOrd="1" destOrd="0" presId="urn:microsoft.com/office/officeart/2005/8/layout/pyramid1"/>
    <dgm:cxn modelId="{F3FEDA3C-2263-F541-A8CE-C24A63D96FF5}" type="presParOf" srcId="{537167E2-FA43-1346-83E0-FCDB94AB9022}" destId="{8C597DE6-E323-5849-B477-FE67EC11C2FC}" srcOrd="0" destOrd="0" presId="urn:microsoft.com/office/officeart/2005/8/layout/pyramid1"/>
    <dgm:cxn modelId="{50B038D6-912F-AE4F-B75D-5B12FB57F4C9}" type="presParOf" srcId="{537167E2-FA43-1346-83E0-FCDB94AB9022}" destId="{EE1AE5AB-417A-D540-A3F5-B9C54E00452E}" srcOrd="1" destOrd="0" presId="urn:microsoft.com/office/officeart/2005/8/layout/pyramid1"/>
    <dgm:cxn modelId="{74A087AD-D98F-AE41-98C3-D8C530B182C9}" type="presParOf" srcId="{43F9E478-4C6A-1846-A0A1-8CC3C6DEF871}" destId="{926DC9E4-685F-D74F-B3C6-ED5C38A45C90}" srcOrd="2" destOrd="0" presId="urn:microsoft.com/office/officeart/2005/8/layout/pyramid1"/>
    <dgm:cxn modelId="{CBFA7C08-2E64-E545-95A0-89BD636C732E}" type="presParOf" srcId="{926DC9E4-685F-D74F-B3C6-ED5C38A45C90}" destId="{750ABB51-C6E8-CA4B-9A74-A3A3042AF794}" srcOrd="0" destOrd="0" presId="urn:microsoft.com/office/officeart/2005/8/layout/pyramid1"/>
    <dgm:cxn modelId="{A4995463-3C85-4749-B365-4EFAEF48AA6A}" type="presParOf" srcId="{926DC9E4-685F-D74F-B3C6-ED5C38A45C90}" destId="{DD08CB6C-1C87-6A46-91A6-6FA1A36439C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57C6B-F1BB-4134-B80B-50BAF65E699A}"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s-CO"/>
        </a:p>
      </dgm:t>
    </dgm:pt>
    <dgm:pt modelId="{CF967134-992F-4F45-ABE7-2BEE2387C638}">
      <dgm:prSet phldrT="[Texto]" custT="1"/>
      <dgm:spPr/>
      <dgm:t>
        <a:bodyPr/>
        <a:lstStyle/>
        <a:p>
          <a:r>
            <a:rPr lang="es-CO" sz="1600" dirty="0">
              <a:latin typeface="Montserrat" panose="00000500000000000000" pitchFamily="2" charset="0"/>
            </a:rPr>
            <a:t>Objetivos Estratégicos</a:t>
          </a:r>
        </a:p>
      </dgm:t>
    </dgm:pt>
    <dgm:pt modelId="{C3BB936B-C218-42D3-8261-E4D94295D61A}" type="parTrans" cxnId="{790CC0C2-1A79-4D20-94FD-C7108A62840B}">
      <dgm:prSet/>
      <dgm:spPr/>
      <dgm:t>
        <a:bodyPr/>
        <a:lstStyle/>
        <a:p>
          <a:endParaRPr lang="es-CO" sz="1600">
            <a:latin typeface="Montserrat" panose="00000500000000000000" pitchFamily="2" charset="0"/>
          </a:endParaRPr>
        </a:p>
      </dgm:t>
    </dgm:pt>
    <dgm:pt modelId="{5C9BF609-CC88-4B39-8E07-FA4C11E62A9C}" type="sibTrans" cxnId="{790CC0C2-1A79-4D20-94FD-C7108A62840B}">
      <dgm:prSet/>
      <dgm:spPr/>
      <dgm:t>
        <a:bodyPr/>
        <a:lstStyle/>
        <a:p>
          <a:endParaRPr lang="es-CO" sz="1600">
            <a:latin typeface="Montserrat" panose="00000500000000000000" pitchFamily="2" charset="0"/>
          </a:endParaRPr>
        </a:p>
      </dgm:t>
    </dgm:pt>
    <dgm:pt modelId="{623CFA9C-943C-41CF-A3C4-F7FB717712C7}">
      <dgm:prSet phldrT="[Texto]" custT="1"/>
      <dgm:spPr/>
      <dgm:t>
        <a:bodyPr/>
        <a:lstStyle/>
        <a:p>
          <a:r>
            <a:rPr lang="es-CO" sz="1600" dirty="0">
              <a:latin typeface="Montserrat" panose="00000500000000000000" pitchFamily="2" charset="0"/>
            </a:rPr>
            <a:t>Iniciativas</a:t>
          </a:r>
        </a:p>
      </dgm:t>
    </dgm:pt>
    <dgm:pt modelId="{B2719D55-D32B-4820-BEF2-FCDE77537614}" type="parTrans" cxnId="{61C629A8-BC02-4D00-8205-FD65D3A85048}">
      <dgm:prSet/>
      <dgm:spPr/>
      <dgm:t>
        <a:bodyPr/>
        <a:lstStyle/>
        <a:p>
          <a:endParaRPr lang="es-CO" sz="1600">
            <a:latin typeface="Montserrat" panose="00000500000000000000" pitchFamily="2" charset="0"/>
          </a:endParaRPr>
        </a:p>
      </dgm:t>
    </dgm:pt>
    <dgm:pt modelId="{E85BAE02-DF02-4B11-9341-9A964059B674}" type="sibTrans" cxnId="{61C629A8-BC02-4D00-8205-FD65D3A85048}">
      <dgm:prSet/>
      <dgm:spPr/>
      <dgm:t>
        <a:bodyPr/>
        <a:lstStyle/>
        <a:p>
          <a:endParaRPr lang="es-CO" sz="1600">
            <a:latin typeface="Montserrat" panose="00000500000000000000" pitchFamily="2" charset="0"/>
          </a:endParaRPr>
        </a:p>
      </dgm:t>
    </dgm:pt>
    <dgm:pt modelId="{7653B876-41CF-4C3A-88F2-5A783AE81E61}">
      <dgm:prSet phldrT="[Texto]" custT="1"/>
      <dgm:spPr/>
      <dgm:t>
        <a:bodyPr/>
        <a:lstStyle/>
        <a:p>
          <a:r>
            <a:rPr lang="es-CO" sz="1600" b="1" dirty="0">
              <a:latin typeface="Montserrat" panose="00000500000000000000" pitchFamily="2" charset="0"/>
            </a:rPr>
            <a:t>Planes</a:t>
          </a:r>
          <a:r>
            <a:rPr lang="es-CO" sz="1600" dirty="0">
              <a:latin typeface="Montserrat" panose="00000500000000000000" pitchFamily="2" charset="0"/>
            </a:rPr>
            <a:t> estratégicos de modernización</a:t>
          </a:r>
        </a:p>
      </dgm:t>
    </dgm:pt>
    <dgm:pt modelId="{180DE3AD-7308-433B-9102-27FFFADBBD62}" type="parTrans" cxnId="{8ACD5187-A005-4E2D-A4C6-C506676E9788}">
      <dgm:prSet/>
      <dgm:spPr/>
      <dgm:t>
        <a:bodyPr/>
        <a:lstStyle/>
        <a:p>
          <a:endParaRPr lang="es-CO" sz="1600">
            <a:latin typeface="Montserrat" panose="00000500000000000000" pitchFamily="2" charset="0"/>
          </a:endParaRPr>
        </a:p>
      </dgm:t>
    </dgm:pt>
    <dgm:pt modelId="{25DB9B09-2F5C-4B25-8E92-0CD2676CF77E}" type="sibTrans" cxnId="{8ACD5187-A005-4E2D-A4C6-C506676E9788}">
      <dgm:prSet/>
      <dgm:spPr/>
      <dgm:t>
        <a:bodyPr/>
        <a:lstStyle/>
        <a:p>
          <a:endParaRPr lang="es-CO" sz="1600">
            <a:latin typeface="Montserrat" panose="00000500000000000000" pitchFamily="2" charset="0"/>
          </a:endParaRPr>
        </a:p>
      </dgm:t>
    </dgm:pt>
    <dgm:pt modelId="{33A725F7-B2EC-4547-BBE3-AEB9680CB87E}">
      <dgm:prSet phldrT="[Texto]" custT="1"/>
      <dgm:spPr/>
      <dgm:t>
        <a:bodyPr/>
        <a:lstStyle/>
        <a:p>
          <a:r>
            <a:rPr lang="es-CO" sz="1600" b="1" dirty="0">
              <a:latin typeface="Montserrat" panose="00000500000000000000" pitchFamily="2" charset="0"/>
            </a:rPr>
            <a:t>Proyectos </a:t>
          </a:r>
          <a:r>
            <a:rPr lang="es-CO" sz="1600" dirty="0">
              <a:latin typeface="Montserrat" panose="00000500000000000000" pitchFamily="2" charset="0"/>
            </a:rPr>
            <a:t>estratégicos de modernización</a:t>
          </a:r>
        </a:p>
      </dgm:t>
    </dgm:pt>
    <dgm:pt modelId="{16669355-B377-4399-AAB1-81D15222A715}" type="parTrans" cxnId="{021ADD73-9C25-4726-A8B6-C1987AA8A473}">
      <dgm:prSet/>
      <dgm:spPr/>
      <dgm:t>
        <a:bodyPr/>
        <a:lstStyle/>
        <a:p>
          <a:endParaRPr lang="es-CO" sz="1600">
            <a:latin typeface="Montserrat" panose="00000500000000000000" pitchFamily="2" charset="0"/>
          </a:endParaRPr>
        </a:p>
      </dgm:t>
    </dgm:pt>
    <dgm:pt modelId="{C3F4300F-1D90-4C8E-8AF2-6C173C9045EB}" type="sibTrans" cxnId="{021ADD73-9C25-4726-A8B6-C1987AA8A473}">
      <dgm:prSet/>
      <dgm:spPr/>
      <dgm:t>
        <a:bodyPr/>
        <a:lstStyle/>
        <a:p>
          <a:endParaRPr lang="es-CO" sz="1600">
            <a:latin typeface="Montserrat" panose="00000500000000000000" pitchFamily="2" charset="0"/>
          </a:endParaRPr>
        </a:p>
      </dgm:t>
    </dgm:pt>
    <dgm:pt modelId="{799BCCE3-89B1-4D93-B4E2-B93CBB84592C}">
      <dgm:prSet phldrT="[Texto]" custT="1"/>
      <dgm:spPr/>
      <dgm:t>
        <a:bodyPr/>
        <a:lstStyle/>
        <a:p>
          <a:r>
            <a:rPr lang="es-CO" sz="1600" b="1" dirty="0">
              <a:latin typeface="Montserrat" panose="00000500000000000000" pitchFamily="2" charset="0"/>
            </a:rPr>
            <a:t>Planes institucionales </a:t>
          </a:r>
          <a:r>
            <a:rPr lang="es-CO" sz="1600" dirty="0">
              <a:latin typeface="Montserrat" panose="00000500000000000000" pitchFamily="2" charset="0"/>
            </a:rPr>
            <a:t>y otros normativos</a:t>
          </a:r>
        </a:p>
      </dgm:t>
    </dgm:pt>
    <dgm:pt modelId="{B2F27804-3B71-417C-9436-3D0B53F7552E}" type="parTrans" cxnId="{93258709-67BF-4E1D-AA8B-F27B0787DAFA}">
      <dgm:prSet/>
      <dgm:spPr/>
      <dgm:t>
        <a:bodyPr/>
        <a:lstStyle/>
        <a:p>
          <a:endParaRPr lang="es-CO" sz="1600">
            <a:latin typeface="Montserrat" panose="00000500000000000000" pitchFamily="2" charset="0"/>
          </a:endParaRPr>
        </a:p>
      </dgm:t>
    </dgm:pt>
    <dgm:pt modelId="{F143236C-6E0B-4DC0-9927-8FF251FD5F78}" type="sibTrans" cxnId="{93258709-67BF-4E1D-AA8B-F27B0787DAFA}">
      <dgm:prSet/>
      <dgm:spPr/>
      <dgm:t>
        <a:bodyPr/>
        <a:lstStyle/>
        <a:p>
          <a:endParaRPr lang="es-CO" sz="1600">
            <a:latin typeface="Montserrat" panose="00000500000000000000" pitchFamily="2" charset="0"/>
          </a:endParaRPr>
        </a:p>
      </dgm:t>
    </dgm:pt>
    <dgm:pt modelId="{C9F85880-2683-4AEF-807F-D222C58CF40C}" type="pres">
      <dgm:prSet presAssocID="{9EB57C6B-F1BB-4134-B80B-50BAF65E699A}" presName="hierChild1" presStyleCnt="0">
        <dgm:presLayoutVars>
          <dgm:chPref val="1"/>
          <dgm:dir/>
          <dgm:animOne val="branch"/>
          <dgm:animLvl val="lvl"/>
          <dgm:resizeHandles/>
        </dgm:presLayoutVars>
      </dgm:prSet>
      <dgm:spPr/>
    </dgm:pt>
    <dgm:pt modelId="{35015534-9299-408C-A367-070136A7C774}" type="pres">
      <dgm:prSet presAssocID="{CF967134-992F-4F45-ABE7-2BEE2387C638}" presName="hierRoot1" presStyleCnt="0"/>
      <dgm:spPr/>
    </dgm:pt>
    <dgm:pt modelId="{A682D419-9607-4C73-BA8D-553D636684CC}" type="pres">
      <dgm:prSet presAssocID="{CF967134-992F-4F45-ABE7-2BEE2387C638}" presName="composite" presStyleCnt="0"/>
      <dgm:spPr/>
    </dgm:pt>
    <dgm:pt modelId="{332C3BD6-BFBE-4BE6-AE8C-FFC66CB9A745}" type="pres">
      <dgm:prSet presAssocID="{CF967134-992F-4F45-ABE7-2BEE2387C638}" presName="background" presStyleLbl="node0" presStyleIdx="0" presStyleCnt="1"/>
      <dgm:spPr/>
    </dgm:pt>
    <dgm:pt modelId="{376C8E72-A7BD-4D32-8C01-D7AC385BB0FB}" type="pres">
      <dgm:prSet presAssocID="{CF967134-992F-4F45-ABE7-2BEE2387C638}" presName="text" presStyleLbl="fgAcc0" presStyleIdx="0" presStyleCnt="1" custScaleX="106873">
        <dgm:presLayoutVars>
          <dgm:chPref val="3"/>
        </dgm:presLayoutVars>
      </dgm:prSet>
      <dgm:spPr/>
    </dgm:pt>
    <dgm:pt modelId="{DF34B995-EBD7-42CC-B172-833E17B2492B}" type="pres">
      <dgm:prSet presAssocID="{CF967134-992F-4F45-ABE7-2BEE2387C638}" presName="hierChild2" presStyleCnt="0"/>
      <dgm:spPr/>
    </dgm:pt>
    <dgm:pt modelId="{3040D3EB-6D07-4363-9522-728FF28DE9E5}" type="pres">
      <dgm:prSet presAssocID="{B2719D55-D32B-4820-BEF2-FCDE77537614}" presName="Name10" presStyleLbl="parChTrans1D2" presStyleIdx="0" presStyleCnt="1"/>
      <dgm:spPr/>
    </dgm:pt>
    <dgm:pt modelId="{C00C2239-98BD-4243-9E09-BDC3461A521F}" type="pres">
      <dgm:prSet presAssocID="{623CFA9C-943C-41CF-A3C4-F7FB717712C7}" presName="hierRoot2" presStyleCnt="0"/>
      <dgm:spPr/>
    </dgm:pt>
    <dgm:pt modelId="{19E02C91-47B3-42DB-94FD-7EDBF4A4D1CB}" type="pres">
      <dgm:prSet presAssocID="{623CFA9C-943C-41CF-A3C4-F7FB717712C7}" presName="composite2" presStyleCnt="0"/>
      <dgm:spPr/>
    </dgm:pt>
    <dgm:pt modelId="{CF342068-BC80-4843-B668-0F8DEC3F7130}" type="pres">
      <dgm:prSet presAssocID="{623CFA9C-943C-41CF-A3C4-F7FB717712C7}" presName="background2" presStyleLbl="node2" presStyleIdx="0" presStyleCnt="1"/>
      <dgm:spPr/>
    </dgm:pt>
    <dgm:pt modelId="{676773E5-23E2-4731-A8F3-E991DC720178}" type="pres">
      <dgm:prSet presAssocID="{623CFA9C-943C-41CF-A3C4-F7FB717712C7}" presName="text2" presStyleLbl="fgAcc2" presStyleIdx="0" presStyleCnt="1">
        <dgm:presLayoutVars>
          <dgm:chPref val="3"/>
        </dgm:presLayoutVars>
      </dgm:prSet>
      <dgm:spPr/>
    </dgm:pt>
    <dgm:pt modelId="{7B3F2CA6-8CD2-4012-AF81-E4E8D2BF575A}" type="pres">
      <dgm:prSet presAssocID="{623CFA9C-943C-41CF-A3C4-F7FB717712C7}" presName="hierChild3" presStyleCnt="0"/>
      <dgm:spPr/>
    </dgm:pt>
    <dgm:pt modelId="{7C5D13A9-7087-447A-B29C-05065AD641CB}" type="pres">
      <dgm:prSet presAssocID="{180DE3AD-7308-433B-9102-27FFFADBBD62}" presName="Name17" presStyleLbl="parChTrans1D3" presStyleIdx="0" presStyleCnt="3"/>
      <dgm:spPr/>
    </dgm:pt>
    <dgm:pt modelId="{EB56B746-B3D4-47DE-BCEC-45EFF0CAC106}" type="pres">
      <dgm:prSet presAssocID="{7653B876-41CF-4C3A-88F2-5A783AE81E61}" presName="hierRoot3" presStyleCnt="0"/>
      <dgm:spPr/>
    </dgm:pt>
    <dgm:pt modelId="{D158822F-D80A-4CA6-9E19-08A7054C8030}" type="pres">
      <dgm:prSet presAssocID="{7653B876-41CF-4C3A-88F2-5A783AE81E61}" presName="composite3" presStyleCnt="0"/>
      <dgm:spPr/>
    </dgm:pt>
    <dgm:pt modelId="{B5F2D583-EFE3-401B-A7BF-718E6CBBE7A3}" type="pres">
      <dgm:prSet presAssocID="{7653B876-41CF-4C3A-88F2-5A783AE81E61}" presName="background3" presStyleLbl="node3" presStyleIdx="0" presStyleCnt="3"/>
      <dgm:spPr/>
    </dgm:pt>
    <dgm:pt modelId="{0B777A5F-9885-4035-A0CD-D998763F1885}" type="pres">
      <dgm:prSet presAssocID="{7653B876-41CF-4C3A-88F2-5A783AE81E61}" presName="text3" presStyleLbl="fgAcc3" presStyleIdx="0" presStyleCnt="3" custScaleX="159518">
        <dgm:presLayoutVars>
          <dgm:chPref val="3"/>
        </dgm:presLayoutVars>
      </dgm:prSet>
      <dgm:spPr/>
    </dgm:pt>
    <dgm:pt modelId="{8F7ED9E6-16F0-4B2E-A815-3584D01AFCD1}" type="pres">
      <dgm:prSet presAssocID="{7653B876-41CF-4C3A-88F2-5A783AE81E61}" presName="hierChild4" presStyleCnt="0"/>
      <dgm:spPr/>
    </dgm:pt>
    <dgm:pt modelId="{4ADF0E0F-503D-4182-80D0-E9CB7742FBA8}" type="pres">
      <dgm:prSet presAssocID="{16669355-B377-4399-AAB1-81D15222A715}" presName="Name17" presStyleLbl="parChTrans1D3" presStyleIdx="1" presStyleCnt="3"/>
      <dgm:spPr/>
    </dgm:pt>
    <dgm:pt modelId="{275B7374-C9EE-44D0-A4F2-02A5BD33F04A}" type="pres">
      <dgm:prSet presAssocID="{33A725F7-B2EC-4547-BBE3-AEB9680CB87E}" presName="hierRoot3" presStyleCnt="0"/>
      <dgm:spPr/>
    </dgm:pt>
    <dgm:pt modelId="{9FAE1090-607F-43E8-B0E0-79BFB3C8C3D3}" type="pres">
      <dgm:prSet presAssocID="{33A725F7-B2EC-4547-BBE3-AEB9680CB87E}" presName="composite3" presStyleCnt="0"/>
      <dgm:spPr/>
    </dgm:pt>
    <dgm:pt modelId="{8EBE180F-C0AC-4EFA-AFE6-F05CB33FBCCE}" type="pres">
      <dgm:prSet presAssocID="{33A725F7-B2EC-4547-BBE3-AEB9680CB87E}" presName="background3" presStyleLbl="node3" presStyleIdx="1" presStyleCnt="3"/>
      <dgm:spPr/>
    </dgm:pt>
    <dgm:pt modelId="{991DEC82-12E1-416D-9C55-5A6352C52581}" type="pres">
      <dgm:prSet presAssocID="{33A725F7-B2EC-4547-BBE3-AEB9680CB87E}" presName="text3" presStyleLbl="fgAcc3" presStyleIdx="1" presStyleCnt="3" custScaleX="159518">
        <dgm:presLayoutVars>
          <dgm:chPref val="3"/>
        </dgm:presLayoutVars>
      </dgm:prSet>
      <dgm:spPr/>
    </dgm:pt>
    <dgm:pt modelId="{91BA38B6-288B-4BA5-85BE-1139D5091C4B}" type="pres">
      <dgm:prSet presAssocID="{33A725F7-B2EC-4547-BBE3-AEB9680CB87E}" presName="hierChild4" presStyleCnt="0"/>
      <dgm:spPr/>
    </dgm:pt>
    <dgm:pt modelId="{D049CE90-85C7-42CA-9381-2FE62C7C6119}" type="pres">
      <dgm:prSet presAssocID="{B2F27804-3B71-417C-9436-3D0B53F7552E}" presName="Name17" presStyleLbl="parChTrans1D3" presStyleIdx="2" presStyleCnt="3"/>
      <dgm:spPr/>
    </dgm:pt>
    <dgm:pt modelId="{E3D7F734-E079-4510-B912-DA9DEDE26308}" type="pres">
      <dgm:prSet presAssocID="{799BCCE3-89B1-4D93-B4E2-B93CBB84592C}" presName="hierRoot3" presStyleCnt="0"/>
      <dgm:spPr/>
    </dgm:pt>
    <dgm:pt modelId="{330630A4-9F1F-4B86-9ECC-415C928EBB73}" type="pres">
      <dgm:prSet presAssocID="{799BCCE3-89B1-4D93-B4E2-B93CBB84592C}" presName="composite3" presStyleCnt="0"/>
      <dgm:spPr/>
    </dgm:pt>
    <dgm:pt modelId="{AD11F8C8-258B-4C65-9461-D04527E61340}" type="pres">
      <dgm:prSet presAssocID="{799BCCE3-89B1-4D93-B4E2-B93CBB84592C}" presName="background3" presStyleLbl="node3" presStyleIdx="2" presStyleCnt="3"/>
      <dgm:spPr/>
    </dgm:pt>
    <dgm:pt modelId="{14BD4166-5EF8-4615-B200-E1D0789924E2}" type="pres">
      <dgm:prSet presAssocID="{799BCCE3-89B1-4D93-B4E2-B93CBB84592C}" presName="text3" presStyleLbl="fgAcc3" presStyleIdx="2" presStyleCnt="3" custScaleX="159518">
        <dgm:presLayoutVars>
          <dgm:chPref val="3"/>
        </dgm:presLayoutVars>
      </dgm:prSet>
      <dgm:spPr/>
    </dgm:pt>
    <dgm:pt modelId="{B7E2D70C-C3CC-4200-8445-58BBC581A0D4}" type="pres">
      <dgm:prSet presAssocID="{799BCCE3-89B1-4D93-B4E2-B93CBB84592C}" presName="hierChild4" presStyleCnt="0"/>
      <dgm:spPr/>
    </dgm:pt>
  </dgm:ptLst>
  <dgm:cxnLst>
    <dgm:cxn modelId="{93258709-67BF-4E1D-AA8B-F27B0787DAFA}" srcId="{623CFA9C-943C-41CF-A3C4-F7FB717712C7}" destId="{799BCCE3-89B1-4D93-B4E2-B93CBB84592C}" srcOrd="2" destOrd="0" parTransId="{B2F27804-3B71-417C-9436-3D0B53F7552E}" sibTransId="{F143236C-6E0B-4DC0-9927-8FF251FD5F78}"/>
    <dgm:cxn modelId="{CE48F81E-5DF5-4E1D-9A49-6DA6F9A50B1F}" type="presOf" srcId="{180DE3AD-7308-433B-9102-27FFFADBBD62}" destId="{7C5D13A9-7087-447A-B29C-05065AD641CB}" srcOrd="0" destOrd="0" presId="urn:microsoft.com/office/officeart/2005/8/layout/hierarchy1"/>
    <dgm:cxn modelId="{EFAE8030-BF2A-4876-BD03-861ADA7610E6}" type="presOf" srcId="{623CFA9C-943C-41CF-A3C4-F7FB717712C7}" destId="{676773E5-23E2-4731-A8F3-E991DC720178}" srcOrd="0" destOrd="0" presId="urn:microsoft.com/office/officeart/2005/8/layout/hierarchy1"/>
    <dgm:cxn modelId="{B80AFC5D-6F72-4CC8-9B28-91E0D57B0017}" type="presOf" srcId="{B2F27804-3B71-417C-9436-3D0B53F7552E}" destId="{D049CE90-85C7-42CA-9381-2FE62C7C6119}" srcOrd="0" destOrd="0" presId="urn:microsoft.com/office/officeart/2005/8/layout/hierarchy1"/>
    <dgm:cxn modelId="{4BA23F67-C48B-45F6-BBE2-15E7EAC3B7E8}" type="presOf" srcId="{CF967134-992F-4F45-ABE7-2BEE2387C638}" destId="{376C8E72-A7BD-4D32-8C01-D7AC385BB0FB}" srcOrd="0" destOrd="0" presId="urn:microsoft.com/office/officeart/2005/8/layout/hierarchy1"/>
    <dgm:cxn modelId="{C9E6DA6A-AFB8-4C44-A9D3-FF9E1D72DBF1}" type="presOf" srcId="{9EB57C6B-F1BB-4134-B80B-50BAF65E699A}" destId="{C9F85880-2683-4AEF-807F-D222C58CF40C}" srcOrd="0" destOrd="0" presId="urn:microsoft.com/office/officeart/2005/8/layout/hierarchy1"/>
    <dgm:cxn modelId="{6AF7B26D-9CB4-4E20-9300-905A2EF30EFE}" type="presOf" srcId="{B2719D55-D32B-4820-BEF2-FCDE77537614}" destId="{3040D3EB-6D07-4363-9522-728FF28DE9E5}" srcOrd="0" destOrd="0" presId="urn:microsoft.com/office/officeart/2005/8/layout/hierarchy1"/>
    <dgm:cxn modelId="{021ADD73-9C25-4726-A8B6-C1987AA8A473}" srcId="{623CFA9C-943C-41CF-A3C4-F7FB717712C7}" destId="{33A725F7-B2EC-4547-BBE3-AEB9680CB87E}" srcOrd="1" destOrd="0" parTransId="{16669355-B377-4399-AAB1-81D15222A715}" sibTransId="{C3F4300F-1D90-4C8E-8AF2-6C173C9045EB}"/>
    <dgm:cxn modelId="{48C32F7A-1340-4913-90B5-90D2612D6775}" type="presOf" srcId="{799BCCE3-89B1-4D93-B4E2-B93CBB84592C}" destId="{14BD4166-5EF8-4615-B200-E1D0789924E2}" srcOrd="0" destOrd="0" presId="urn:microsoft.com/office/officeart/2005/8/layout/hierarchy1"/>
    <dgm:cxn modelId="{8ACD5187-A005-4E2D-A4C6-C506676E9788}" srcId="{623CFA9C-943C-41CF-A3C4-F7FB717712C7}" destId="{7653B876-41CF-4C3A-88F2-5A783AE81E61}" srcOrd="0" destOrd="0" parTransId="{180DE3AD-7308-433B-9102-27FFFADBBD62}" sibTransId="{25DB9B09-2F5C-4B25-8E92-0CD2676CF77E}"/>
    <dgm:cxn modelId="{CE29AF87-5A73-4541-8C32-E0B5389DD067}" type="presOf" srcId="{33A725F7-B2EC-4547-BBE3-AEB9680CB87E}" destId="{991DEC82-12E1-416D-9C55-5A6352C52581}" srcOrd="0" destOrd="0" presId="urn:microsoft.com/office/officeart/2005/8/layout/hierarchy1"/>
    <dgm:cxn modelId="{61C629A8-BC02-4D00-8205-FD65D3A85048}" srcId="{CF967134-992F-4F45-ABE7-2BEE2387C638}" destId="{623CFA9C-943C-41CF-A3C4-F7FB717712C7}" srcOrd="0" destOrd="0" parTransId="{B2719D55-D32B-4820-BEF2-FCDE77537614}" sibTransId="{E85BAE02-DF02-4B11-9341-9A964059B674}"/>
    <dgm:cxn modelId="{790CC0C2-1A79-4D20-94FD-C7108A62840B}" srcId="{9EB57C6B-F1BB-4134-B80B-50BAF65E699A}" destId="{CF967134-992F-4F45-ABE7-2BEE2387C638}" srcOrd="0" destOrd="0" parTransId="{C3BB936B-C218-42D3-8261-E4D94295D61A}" sibTransId="{5C9BF609-CC88-4B39-8E07-FA4C11E62A9C}"/>
    <dgm:cxn modelId="{FC156DCD-F3DC-4091-96EF-E5CF346F28AD}" type="presOf" srcId="{7653B876-41CF-4C3A-88F2-5A783AE81E61}" destId="{0B777A5F-9885-4035-A0CD-D998763F1885}" srcOrd="0" destOrd="0" presId="urn:microsoft.com/office/officeart/2005/8/layout/hierarchy1"/>
    <dgm:cxn modelId="{08EE2CF0-78B9-4E38-96D7-AD3F92CD6744}" type="presOf" srcId="{16669355-B377-4399-AAB1-81D15222A715}" destId="{4ADF0E0F-503D-4182-80D0-E9CB7742FBA8}" srcOrd="0" destOrd="0" presId="urn:microsoft.com/office/officeart/2005/8/layout/hierarchy1"/>
    <dgm:cxn modelId="{1DC5C712-1E33-4F84-8ADE-1A483775D35C}" type="presParOf" srcId="{C9F85880-2683-4AEF-807F-D222C58CF40C}" destId="{35015534-9299-408C-A367-070136A7C774}" srcOrd="0" destOrd="0" presId="urn:microsoft.com/office/officeart/2005/8/layout/hierarchy1"/>
    <dgm:cxn modelId="{9CBE8B6F-596F-4939-B8E2-AA567A1111FE}" type="presParOf" srcId="{35015534-9299-408C-A367-070136A7C774}" destId="{A682D419-9607-4C73-BA8D-553D636684CC}" srcOrd="0" destOrd="0" presId="urn:microsoft.com/office/officeart/2005/8/layout/hierarchy1"/>
    <dgm:cxn modelId="{CD691F5A-8A0B-47A3-A151-9335E492665C}" type="presParOf" srcId="{A682D419-9607-4C73-BA8D-553D636684CC}" destId="{332C3BD6-BFBE-4BE6-AE8C-FFC66CB9A745}" srcOrd="0" destOrd="0" presId="urn:microsoft.com/office/officeart/2005/8/layout/hierarchy1"/>
    <dgm:cxn modelId="{A2439D85-412D-4FE9-B059-773093E4D724}" type="presParOf" srcId="{A682D419-9607-4C73-BA8D-553D636684CC}" destId="{376C8E72-A7BD-4D32-8C01-D7AC385BB0FB}" srcOrd="1" destOrd="0" presId="urn:microsoft.com/office/officeart/2005/8/layout/hierarchy1"/>
    <dgm:cxn modelId="{D2419802-81A7-42EC-B18C-04F30E1970BC}" type="presParOf" srcId="{35015534-9299-408C-A367-070136A7C774}" destId="{DF34B995-EBD7-42CC-B172-833E17B2492B}" srcOrd="1" destOrd="0" presId="urn:microsoft.com/office/officeart/2005/8/layout/hierarchy1"/>
    <dgm:cxn modelId="{B141BEFC-6AA8-4CD0-9180-33066A2E72C0}" type="presParOf" srcId="{DF34B995-EBD7-42CC-B172-833E17B2492B}" destId="{3040D3EB-6D07-4363-9522-728FF28DE9E5}" srcOrd="0" destOrd="0" presId="urn:microsoft.com/office/officeart/2005/8/layout/hierarchy1"/>
    <dgm:cxn modelId="{0D51EDB8-31D9-45DB-A1CC-CBC4DAC97ABC}" type="presParOf" srcId="{DF34B995-EBD7-42CC-B172-833E17B2492B}" destId="{C00C2239-98BD-4243-9E09-BDC3461A521F}" srcOrd="1" destOrd="0" presId="urn:microsoft.com/office/officeart/2005/8/layout/hierarchy1"/>
    <dgm:cxn modelId="{99CA06C9-CE72-492D-97B2-2470083E8076}" type="presParOf" srcId="{C00C2239-98BD-4243-9E09-BDC3461A521F}" destId="{19E02C91-47B3-42DB-94FD-7EDBF4A4D1CB}" srcOrd="0" destOrd="0" presId="urn:microsoft.com/office/officeart/2005/8/layout/hierarchy1"/>
    <dgm:cxn modelId="{8E49B625-F66D-4DE6-9AD8-21921F88C39D}" type="presParOf" srcId="{19E02C91-47B3-42DB-94FD-7EDBF4A4D1CB}" destId="{CF342068-BC80-4843-B668-0F8DEC3F7130}" srcOrd="0" destOrd="0" presId="urn:microsoft.com/office/officeart/2005/8/layout/hierarchy1"/>
    <dgm:cxn modelId="{0A885054-CDF1-4E9C-8695-ED4F1B9FD6C7}" type="presParOf" srcId="{19E02C91-47B3-42DB-94FD-7EDBF4A4D1CB}" destId="{676773E5-23E2-4731-A8F3-E991DC720178}" srcOrd="1" destOrd="0" presId="urn:microsoft.com/office/officeart/2005/8/layout/hierarchy1"/>
    <dgm:cxn modelId="{5BD1D118-0F1E-4D51-8B2E-22DE1F113003}" type="presParOf" srcId="{C00C2239-98BD-4243-9E09-BDC3461A521F}" destId="{7B3F2CA6-8CD2-4012-AF81-E4E8D2BF575A}" srcOrd="1" destOrd="0" presId="urn:microsoft.com/office/officeart/2005/8/layout/hierarchy1"/>
    <dgm:cxn modelId="{83DEE7E2-170F-4F5F-904B-63DAD5E5CD4E}" type="presParOf" srcId="{7B3F2CA6-8CD2-4012-AF81-E4E8D2BF575A}" destId="{7C5D13A9-7087-447A-B29C-05065AD641CB}" srcOrd="0" destOrd="0" presId="urn:microsoft.com/office/officeart/2005/8/layout/hierarchy1"/>
    <dgm:cxn modelId="{8FE441C3-E66D-4661-9141-CB5B2808634D}" type="presParOf" srcId="{7B3F2CA6-8CD2-4012-AF81-E4E8D2BF575A}" destId="{EB56B746-B3D4-47DE-BCEC-45EFF0CAC106}" srcOrd="1" destOrd="0" presId="urn:microsoft.com/office/officeart/2005/8/layout/hierarchy1"/>
    <dgm:cxn modelId="{A3121360-43AD-4F05-9611-13A14DC50A5B}" type="presParOf" srcId="{EB56B746-B3D4-47DE-BCEC-45EFF0CAC106}" destId="{D158822F-D80A-4CA6-9E19-08A7054C8030}" srcOrd="0" destOrd="0" presId="urn:microsoft.com/office/officeart/2005/8/layout/hierarchy1"/>
    <dgm:cxn modelId="{ABE0B127-D516-4802-9D92-438DA25F64AA}" type="presParOf" srcId="{D158822F-D80A-4CA6-9E19-08A7054C8030}" destId="{B5F2D583-EFE3-401B-A7BF-718E6CBBE7A3}" srcOrd="0" destOrd="0" presId="urn:microsoft.com/office/officeart/2005/8/layout/hierarchy1"/>
    <dgm:cxn modelId="{FF4DC531-A1B6-4523-B7ED-20A8A122D2EF}" type="presParOf" srcId="{D158822F-D80A-4CA6-9E19-08A7054C8030}" destId="{0B777A5F-9885-4035-A0CD-D998763F1885}" srcOrd="1" destOrd="0" presId="urn:microsoft.com/office/officeart/2005/8/layout/hierarchy1"/>
    <dgm:cxn modelId="{C9915621-EB6B-445E-B7C9-79B29C6DCAEF}" type="presParOf" srcId="{EB56B746-B3D4-47DE-BCEC-45EFF0CAC106}" destId="{8F7ED9E6-16F0-4B2E-A815-3584D01AFCD1}" srcOrd="1" destOrd="0" presId="urn:microsoft.com/office/officeart/2005/8/layout/hierarchy1"/>
    <dgm:cxn modelId="{30285C2D-D8B7-41F5-8A58-8D54F192C4CD}" type="presParOf" srcId="{7B3F2CA6-8CD2-4012-AF81-E4E8D2BF575A}" destId="{4ADF0E0F-503D-4182-80D0-E9CB7742FBA8}" srcOrd="2" destOrd="0" presId="urn:microsoft.com/office/officeart/2005/8/layout/hierarchy1"/>
    <dgm:cxn modelId="{93CBA706-9829-41A6-91F2-AB24AC5CCB5F}" type="presParOf" srcId="{7B3F2CA6-8CD2-4012-AF81-E4E8D2BF575A}" destId="{275B7374-C9EE-44D0-A4F2-02A5BD33F04A}" srcOrd="3" destOrd="0" presId="urn:microsoft.com/office/officeart/2005/8/layout/hierarchy1"/>
    <dgm:cxn modelId="{1E3D9928-D96F-4EAC-A014-4A28430FC2E2}" type="presParOf" srcId="{275B7374-C9EE-44D0-A4F2-02A5BD33F04A}" destId="{9FAE1090-607F-43E8-B0E0-79BFB3C8C3D3}" srcOrd="0" destOrd="0" presId="urn:microsoft.com/office/officeart/2005/8/layout/hierarchy1"/>
    <dgm:cxn modelId="{981784AC-C913-4141-A66D-AA709AEDF90B}" type="presParOf" srcId="{9FAE1090-607F-43E8-B0E0-79BFB3C8C3D3}" destId="{8EBE180F-C0AC-4EFA-AFE6-F05CB33FBCCE}" srcOrd="0" destOrd="0" presId="urn:microsoft.com/office/officeart/2005/8/layout/hierarchy1"/>
    <dgm:cxn modelId="{ECE3F56C-5328-4C58-931C-48C612EF42AC}" type="presParOf" srcId="{9FAE1090-607F-43E8-B0E0-79BFB3C8C3D3}" destId="{991DEC82-12E1-416D-9C55-5A6352C52581}" srcOrd="1" destOrd="0" presId="urn:microsoft.com/office/officeart/2005/8/layout/hierarchy1"/>
    <dgm:cxn modelId="{643481B0-CF5C-4534-A69A-662B62CBDEB6}" type="presParOf" srcId="{275B7374-C9EE-44D0-A4F2-02A5BD33F04A}" destId="{91BA38B6-288B-4BA5-85BE-1139D5091C4B}" srcOrd="1" destOrd="0" presId="urn:microsoft.com/office/officeart/2005/8/layout/hierarchy1"/>
    <dgm:cxn modelId="{0A66262F-3384-4625-AC20-14F0FAF5F106}" type="presParOf" srcId="{7B3F2CA6-8CD2-4012-AF81-E4E8D2BF575A}" destId="{D049CE90-85C7-42CA-9381-2FE62C7C6119}" srcOrd="4" destOrd="0" presId="urn:microsoft.com/office/officeart/2005/8/layout/hierarchy1"/>
    <dgm:cxn modelId="{DDDE507D-8A89-4B61-970B-567331F3550E}" type="presParOf" srcId="{7B3F2CA6-8CD2-4012-AF81-E4E8D2BF575A}" destId="{E3D7F734-E079-4510-B912-DA9DEDE26308}" srcOrd="5" destOrd="0" presId="urn:microsoft.com/office/officeart/2005/8/layout/hierarchy1"/>
    <dgm:cxn modelId="{01340F4A-56E5-47BF-9731-9EEB646D896B}" type="presParOf" srcId="{E3D7F734-E079-4510-B912-DA9DEDE26308}" destId="{330630A4-9F1F-4B86-9ECC-415C928EBB73}" srcOrd="0" destOrd="0" presId="urn:microsoft.com/office/officeart/2005/8/layout/hierarchy1"/>
    <dgm:cxn modelId="{FC08ED2A-6273-457D-890F-0A1DDCAB7A15}" type="presParOf" srcId="{330630A4-9F1F-4B86-9ECC-415C928EBB73}" destId="{AD11F8C8-258B-4C65-9461-D04527E61340}" srcOrd="0" destOrd="0" presId="urn:microsoft.com/office/officeart/2005/8/layout/hierarchy1"/>
    <dgm:cxn modelId="{3CA445D8-D800-49E4-A0FA-33DFD16313A2}" type="presParOf" srcId="{330630A4-9F1F-4B86-9ECC-415C928EBB73}" destId="{14BD4166-5EF8-4615-B200-E1D0789924E2}" srcOrd="1" destOrd="0" presId="urn:microsoft.com/office/officeart/2005/8/layout/hierarchy1"/>
    <dgm:cxn modelId="{8F8A7098-0EA5-4323-AB5C-9845CE097A11}" type="presParOf" srcId="{E3D7F734-E079-4510-B912-DA9DEDE26308}" destId="{B7E2D70C-C3CC-4200-8445-58BBC581A0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97985-B8E4-374B-BAD2-110654177BE3}">
      <dsp:nvSpPr>
        <dsp:cNvPr id="0" name=""/>
        <dsp:cNvSpPr/>
      </dsp:nvSpPr>
      <dsp:spPr>
        <a:xfrm>
          <a:off x="1372488" y="23227"/>
          <a:ext cx="1372487" cy="1160212"/>
        </a:xfrm>
        <a:prstGeom prst="trapezoid">
          <a:avLst>
            <a:gd name="adj" fmla="val 5914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Disposiciones internacionales</a:t>
          </a:r>
        </a:p>
      </dsp:txBody>
      <dsp:txXfrm>
        <a:off x="1372488" y="23227"/>
        <a:ext cx="1372487" cy="1160212"/>
      </dsp:txXfrm>
    </dsp:sp>
    <dsp:sp modelId="{8C597DE6-E323-5849-B477-FE67EC11C2FC}">
      <dsp:nvSpPr>
        <dsp:cNvPr id="0" name=""/>
        <dsp:cNvSpPr/>
      </dsp:nvSpPr>
      <dsp:spPr>
        <a:xfrm>
          <a:off x="686244" y="1160212"/>
          <a:ext cx="2744975" cy="1160212"/>
        </a:xfrm>
        <a:prstGeom prst="trapezoid">
          <a:avLst>
            <a:gd name="adj" fmla="val 5914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Disposiciones Nacionales</a:t>
          </a:r>
        </a:p>
      </dsp:txBody>
      <dsp:txXfrm>
        <a:off x="1166614" y="1160212"/>
        <a:ext cx="1784234" cy="1160212"/>
      </dsp:txXfrm>
    </dsp:sp>
    <dsp:sp modelId="{750ABB51-C6E8-CA4B-9A74-A3A3042AF794}">
      <dsp:nvSpPr>
        <dsp:cNvPr id="0" name=""/>
        <dsp:cNvSpPr/>
      </dsp:nvSpPr>
      <dsp:spPr>
        <a:xfrm>
          <a:off x="0" y="2320425"/>
          <a:ext cx="4117464" cy="1160212"/>
        </a:xfrm>
        <a:prstGeom prst="trapezoid">
          <a:avLst>
            <a:gd name="adj" fmla="val 5914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Disposiciones institucionales</a:t>
          </a:r>
        </a:p>
      </dsp:txBody>
      <dsp:txXfrm>
        <a:off x="720556" y="2320425"/>
        <a:ext cx="2676351" cy="116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9CE90-85C7-42CA-9381-2FE62C7C6119}">
      <dsp:nvSpPr>
        <dsp:cNvPr id="0" name=""/>
        <dsp:cNvSpPr/>
      </dsp:nvSpPr>
      <dsp:spPr>
        <a:xfrm>
          <a:off x="4907715" y="2166803"/>
          <a:ext cx="2520058" cy="403277"/>
        </a:xfrm>
        <a:custGeom>
          <a:avLst/>
          <a:gdLst/>
          <a:ahLst/>
          <a:cxnLst/>
          <a:rect l="0" t="0" r="0" b="0"/>
          <a:pathLst>
            <a:path>
              <a:moveTo>
                <a:pt x="0" y="0"/>
              </a:moveTo>
              <a:lnTo>
                <a:pt x="0" y="274821"/>
              </a:lnTo>
              <a:lnTo>
                <a:pt x="2520058" y="274821"/>
              </a:lnTo>
              <a:lnTo>
                <a:pt x="2520058" y="4032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F0E0F-503D-4182-80D0-E9CB7742FBA8}">
      <dsp:nvSpPr>
        <dsp:cNvPr id="0" name=""/>
        <dsp:cNvSpPr/>
      </dsp:nvSpPr>
      <dsp:spPr>
        <a:xfrm>
          <a:off x="4861995" y="2166803"/>
          <a:ext cx="91440" cy="403277"/>
        </a:xfrm>
        <a:custGeom>
          <a:avLst/>
          <a:gdLst/>
          <a:ahLst/>
          <a:cxnLst/>
          <a:rect l="0" t="0" r="0" b="0"/>
          <a:pathLst>
            <a:path>
              <a:moveTo>
                <a:pt x="45720" y="0"/>
              </a:moveTo>
              <a:lnTo>
                <a:pt x="45720" y="4032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5D13A9-7087-447A-B29C-05065AD641CB}">
      <dsp:nvSpPr>
        <dsp:cNvPr id="0" name=""/>
        <dsp:cNvSpPr/>
      </dsp:nvSpPr>
      <dsp:spPr>
        <a:xfrm>
          <a:off x="2387656" y="2166803"/>
          <a:ext cx="2520058" cy="403277"/>
        </a:xfrm>
        <a:custGeom>
          <a:avLst/>
          <a:gdLst/>
          <a:ahLst/>
          <a:cxnLst/>
          <a:rect l="0" t="0" r="0" b="0"/>
          <a:pathLst>
            <a:path>
              <a:moveTo>
                <a:pt x="2520058" y="0"/>
              </a:moveTo>
              <a:lnTo>
                <a:pt x="2520058" y="274821"/>
              </a:lnTo>
              <a:lnTo>
                <a:pt x="0" y="274821"/>
              </a:lnTo>
              <a:lnTo>
                <a:pt x="0" y="4032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0D3EB-6D07-4363-9522-728FF28DE9E5}">
      <dsp:nvSpPr>
        <dsp:cNvPr id="0" name=""/>
        <dsp:cNvSpPr/>
      </dsp:nvSpPr>
      <dsp:spPr>
        <a:xfrm>
          <a:off x="4861995" y="883017"/>
          <a:ext cx="91440" cy="403277"/>
        </a:xfrm>
        <a:custGeom>
          <a:avLst/>
          <a:gdLst/>
          <a:ahLst/>
          <a:cxnLst/>
          <a:rect l="0" t="0" r="0" b="0"/>
          <a:pathLst>
            <a:path>
              <a:moveTo>
                <a:pt x="45720" y="0"/>
              </a:moveTo>
              <a:lnTo>
                <a:pt x="45720" y="40327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2C3BD6-BFBE-4BE6-AE8C-FFC66CB9A745}">
      <dsp:nvSpPr>
        <dsp:cNvPr id="0" name=""/>
        <dsp:cNvSpPr/>
      </dsp:nvSpPr>
      <dsp:spPr>
        <a:xfrm>
          <a:off x="4166750" y="2509"/>
          <a:ext cx="1481929" cy="8805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C8E72-A7BD-4D32-8C01-D7AC385BB0FB}">
      <dsp:nvSpPr>
        <dsp:cNvPr id="0" name=""/>
        <dsp:cNvSpPr/>
      </dsp:nvSpPr>
      <dsp:spPr>
        <a:xfrm>
          <a:off x="4320819" y="148876"/>
          <a:ext cx="1481929" cy="88050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2" charset="0"/>
            </a:rPr>
            <a:t>Objetivos Estratégicos</a:t>
          </a:r>
        </a:p>
      </dsp:txBody>
      <dsp:txXfrm>
        <a:off x="4346608" y="174665"/>
        <a:ext cx="1430351" cy="828930"/>
      </dsp:txXfrm>
    </dsp:sp>
    <dsp:sp modelId="{CF342068-BC80-4843-B668-0F8DEC3F7130}">
      <dsp:nvSpPr>
        <dsp:cNvPr id="0" name=""/>
        <dsp:cNvSpPr/>
      </dsp:nvSpPr>
      <dsp:spPr>
        <a:xfrm>
          <a:off x="4214401" y="1286295"/>
          <a:ext cx="1386626" cy="8805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773E5-23E2-4731-A8F3-E991DC720178}">
      <dsp:nvSpPr>
        <dsp:cNvPr id="0" name=""/>
        <dsp:cNvSpPr/>
      </dsp:nvSpPr>
      <dsp:spPr>
        <a:xfrm>
          <a:off x="4368471" y="1432661"/>
          <a:ext cx="1386626" cy="88050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2" charset="0"/>
            </a:rPr>
            <a:t>Iniciativas</a:t>
          </a:r>
        </a:p>
      </dsp:txBody>
      <dsp:txXfrm>
        <a:off x="4394260" y="1458450"/>
        <a:ext cx="1335048" cy="828930"/>
      </dsp:txXfrm>
    </dsp:sp>
    <dsp:sp modelId="{B5F2D583-EFE3-401B-A7BF-718E6CBBE7A3}">
      <dsp:nvSpPr>
        <dsp:cNvPr id="0" name=""/>
        <dsp:cNvSpPr/>
      </dsp:nvSpPr>
      <dsp:spPr>
        <a:xfrm>
          <a:off x="1281696" y="2570080"/>
          <a:ext cx="2211919" cy="8805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77A5F-9885-4035-A0CD-D998763F1885}">
      <dsp:nvSpPr>
        <dsp:cNvPr id="0" name=""/>
        <dsp:cNvSpPr/>
      </dsp:nvSpPr>
      <dsp:spPr>
        <a:xfrm>
          <a:off x="1435766" y="2716447"/>
          <a:ext cx="2211919" cy="88050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panose="00000500000000000000" pitchFamily="2" charset="0"/>
            </a:rPr>
            <a:t>Planes</a:t>
          </a:r>
          <a:r>
            <a:rPr lang="es-CO" sz="1600" kern="1200" dirty="0">
              <a:latin typeface="Montserrat" panose="00000500000000000000" pitchFamily="2" charset="0"/>
            </a:rPr>
            <a:t> estratégicos de modernización</a:t>
          </a:r>
        </a:p>
      </dsp:txBody>
      <dsp:txXfrm>
        <a:off x="1461555" y="2742236"/>
        <a:ext cx="2160341" cy="828930"/>
      </dsp:txXfrm>
    </dsp:sp>
    <dsp:sp modelId="{8EBE180F-C0AC-4EFA-AFE6-F05CB33FBCCE}">
      <dsp:nvSpPr>
        <dsp:cNvPr id="0" name=""/>
        <dsp:cNvSpPr/>
      </dsp:nvSpPr>
      <dsp:spPr>
        <a:xfrm>
          <a:off x="3801755" y="2570080"/>
          <a:ext cx="2211919" cy="8805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DEC82-12E1-416D-9C55-5A6352C52581}">
      <dsp:nvSpPr>
        <dsp:cNvPr id="0" name=""/>
        <dsp:cNvSpPr/>
      </dsp:nvSpPr>
      <dsp:spPr>
        <a:xfrm>
          <a:off x="3955825" y="2716447"/>
          <a:ext cx="2211919" cy="88050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panose="00000500000000000000" pitchFamily="2" charset="0"/>
            </a:rPr>
            <a:t>Proyectos </a:t>
          </a:r>
          <a:r>
            <a:rPr lang="es-CO" sz="1600" kern="1200" dirty="0">
              <a:latin typeface="Montserrat" panose="00000500000000000000" pitchFamily="2" charset="0"/>
            </a:rPr>
            <a:t>estratégicos de modernización</a:t>
          </a:r>
        </a:p>
      </dsp:txBody>
      <dsp:txXfrm>
        <a:off x="3981614" y="2742236"/>
        <a:ext cx="2160341" cy="828930"/>
      </dsp:txXfrm>
    </dsp:sp>
    <dsp:sp modelId="{AD11F8C8-258B-4C65-9461-D04527E61340}">
      <dsp:nvSpPr>
        <dsp:cNvPr id="0" name=""/>
        <dsp:cNvSpPr/>
      </dsp:nvSpPr>
      <dsp:spPr>
        <a:xfrm>
          <a:off x="6321814" y="2570080"/>
          <a:ext cx="2211919" cy="8805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D4166-5EF8-4615-B200-E1D0789924E2}">
      <dsp:nvSpPr>
        <dsp:cNvPr id="0" name=""/>
        <dsp:cNvSpPr/>
      </dsp:nvSpPr>
      <dsp:spPr>
        <a:xfrm>
          <a:off x="6475883" y="2716447"/>
          <a:ext cx="2211919" cy="88050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Montserrat" panose="00000500000000000000" pitchFamily="2" charset="0"/>
            </a:rPr>
            <a:t>Planes institucionales </a:t>
          </a:r>
          <a:r>
            <a:rPr lang="es-CO" sz="1600" kern="1200" dirty="0">
              <a:latin typeface="Montserrat" panose="00000500000000000000" pitchFamily="2" charset="0"/>
            </a:rPr>
            <a:t>y otros normativos</a:t>
          </a:r>
        </a:p>
      </dsp:txBody>
      <dsp:txXfrm>
        <a:off x="6501672" y="2742236"/>
        <a:ext cx="2160341" cy="8289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07/03/2024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92780D4-7A5A-4CDB-B409-ABE533486BFF}" type="slidenum">
              <a:rPr lang="es-ES" smtClean="0"/>
              <a:t>4</a:t>
            </a:fld>
            <a:endParaRPr lang="es-ES"/>
          </a:p>
        </p:txBody>
      </p:sp>
    </p:spTree>
    <p:extLst>
      <p:ext uri="{BB962C8B-B14F-4D97-AF65-F5344CB8AC3E}">
        <p14:creationId xmlns:p14="http://schemas.microsoft.com/office/powerpoint/2010/main" val="254180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MX" dirty="0"/>
          </a:p>
        </p:txBody>
      </p:sp>
      <p:sp>
        <p:nvSpPr>
          <p:cNvPr id="4" name="Marcador de número de diapositiva 3"/>
          <p:cNvSpPr>
            <a:spLocks noGrp="1"/>
          </p:cNvSpPr>
          <p:nvPr>
            <p:ph type="sldNum" sz="quarter" idx="5"/>
          </p:nvPr>
        </p:nvSpPr>
        <p:spPr/>
        <p:txBody>
          <a:bodyPr/>
          <a:lstStyle/>
          <a:p>
            <a:fld id="{F92780D4-7A5A-4CDB-B409-ABE533486BFF}" type="slidenum">
              <a:rPr lang="es-ES" smtClean="0"/>
              <a:t>24</a:t>
            </a:fld>
            <a:endParaRPr lang="es-ES"/>
          </a:p>
        </p:txBody>
      </p:sp>
    </p:spTree>
    <p:extLst>
      <p:ext uri="{BB962C8B-B14F-4D97-AF65-F5344CB8AC3E}">
        <p14:creationId xmlns:p14="http://schemas.microsoft.com/office/powerpoint/2010/main" val="228108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92780D4-7A5A-4CDB-B409-ABE533486BFF}" type="slidenum">
              <a:rPr lang="es-ES" smtClean="0"/>
              <a:t>35</a:t>
            </a:fld>
            <a:endParaRPr lang="es-ES"/>
          </a:p>
        </p:txBody>
      </p:sp>
    </p:spTree>
    <p:extLst>
      <p:ext uri="{BB962C8B-B14F-4D97-AF65-F5344CB8AC3E}">
        <p14:creationId xmlns:p14="http://schemas.microsoft.com/office/powerpoint/2010/main" val="418383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07/03/2024</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07/03/2024</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07/03/2024</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58273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07/03/2024</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84800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07/03/2024</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0310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07/03/2024</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511056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07/03/2024</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88854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07/03/2024</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629065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07/03/2024</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49778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07/03/2024</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129812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07/03/2024</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226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07/03/2024</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79480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07/03/2024</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83843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07/03/2024</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00648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07/03/2024</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024727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07/03/2024</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07/03/2024</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07/03/2024</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07/03/2024</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07/03/2024</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07/03/2024</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07/03/2024</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07/03/2024</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
        <p:nvSpPr>
          <p:cNvPr id="8" name="CuadroTexto 7">
            <a:extLst>
              <a:ext uri="{FF2B5EF4-FFF2-40B4-BE49-F238E27FC236}">
                <a16:creationId xmlns:a16="http://schemas.microsoft.com/office/drawing/2014/main" id="{DAB46BFA-C7ED-EC96-98CE-38E20490C1C2}"/>
              </a:ext>
            </a:extLst>
          </p:cNvPr>
          <p:cNvSpPr txBox="1"/>
          <p:nvPr>
            <p:extLst>
              <p:ext uri="{1162E1C5-73C7-4A58-AE30-91384D911F3F}">
                <p184:classification xmlns:p184="http://schemas.microsoft.com/office/powerpoint/2018/4/main" val="ftr"/>
              </p:ext>
            </p:extLst>
          </p:nvPr>
        </p:nvSpPr>
        <p:spPr>
          <a:xfrm>
            <a:off x="5676075" y="6766560"/>
            <a:ext cx="857250" cy="91440"/>
          </a:xfrm>
          <a:prstGeom prst="rect">
            <a:avLst/>
          </a:prstGeom>
        </p:spPr>
        <p:txBody>
          <a:bodyPr horzOverflow="overflow" lIns="0" tIns="0" rIns="0" bIns="0">
            <a:spAutoFit/>
          </a:bodyPr>
          <a:lstStyle/>
          <a:p>
            <a:pPr algn="l"/>
            <a:r>
              <a:rPr lang="es-ES" sz="600">
                <a:solidFill>
                  <a:srgbClr val="000000"/>
                </a:solidFill>
                <a:latin typeface="Calibri" panose="020F0502020204030204" pitchFamily="34" charset="0"/>
                <a:cs typeface="Calibri" panose="020F0502020204030204" pitchFamily="34" charset="0"/>
              </a:rPr>
              <a:t>Documento de Uso Interno</a:t>
            </a:r>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07/03/2024</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
        <p:nvSpPr>
          <p:cNvPr id="8" name="CuadroTexto 7">
            <a:extLst>
              <a:ext uri="{FF2B5EF4-FFF2-40B4-BE49-F238E27FC236}">
                <a16:creationId xmlns:a16="http://schemas.microsoft.com/office/drawing/2014/main" id="{DAB46BFA-C7ED-EC96-98CE-38E20490C1C2}"/>
              </a:ext>
            </a:extLst>
          </p:cNvPr>
          <p:cNvSpPr txBox="1"/>
          <p:nvPr>
            <p:extLst>
              <p:ext uri="{1162E1C5-73C7-4A58-AE30-91384D911F3F}">
                <p184:classification xmlns:p184="http://schemas.microsoft.com/office/powerpoint/2018/4/main" val="ftr"/>
              </p:ext>
            </p:extLst>
          </p:nvPr>
        </p:nvSpPr>
        <p:spPr>
          <a:xfrm>
            <a:off x="5676075" y="6766560"/>
            <a:ext cx="857250" cy="91440"/>
          </a:xfrm>
          <a:prstGeom prst="rect">
            <a:avLst/>
          </a:prstGeom>
        </p:spPr>
        <p:txBody>
          <a:bodyPr horzOverflow="overflow" lIns="0" tIns="0" rIns="0" bIns="0">
            <a:spAutoFit/>
          </a:bodyPr>
          <a:lstStyle/>
          <a:p>
            <a:pPr algn="l"/>
            <a:r>
              <a:rPr lang="es-ES" sz="600">
                <a:solidFill>
                  <a:srgbClr val="000000"/>
                </a:solidFill>
                <a:latin typeface="Calibri" panose="020F0502020204030204" pitchFamily="34" charset="0"/>
                <a:cs typeface="Calibri" panose="020F0502020204030204" pitchFamily="34" charset="0"/>
              </a:rPr>
              <a:t>Documento de Uso Interno</a:t>
            </a:r>
          </a:p>
        </p:txBody>
      </p:sp>
    </p:spTree>
    <p:extLst>
      <p:ext uri="{BB962C8B-B14F-4D97-AF65-F5344CB8AC3E}">
        <p14:creationId xmlns:p14="http://schemas.microsoft.com/office/powerpoint/2010/main" val="10085017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chart" Target="../charts/chart2.xml"/><Relationship Id="rId1" Type="http://schemas.openxmlformats.org/officeDocument/2006/relationships/slideLayout" Target="../slideLayouts/slideLayout2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C3FDA-6F4D-4069-9F62-23709D79E637}"/>
              </a:ext>
            </a:extLst>
          </p:cNvPr>
          <p:cNvSpPr/>
          <p:nvPr/>
        </p:nvSpPr>
        <p:spPr>
          <a:xfrm>
            <a:off x="-123986" y="-154983"/>
            <a:ext cx="12476135" cy="701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182DC289-8077-7475-28E9-65E724E4C5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757278" y="-1022888"/>
            <a:ext cx="9050907" cy="8291591"/>
          </a:xfrm>
          <a:prstGeom prst="rect">
            <a:avLst/>
          </a:prstGeom>
        </p:spPr>
      </p:pic>
      <p:pic>
        <p:nvPicPr>
          <p:cNvPr id="9" name="Gráfico 8">
            <a:extLst>
              <a:ext uri="{FF2B5EF4-FFF2-40B4-BE49-F238E27FC236}">
                <a16:creationId xmlns:a16="http://schemas.microsoft.com/office/drawing/2014/main" id="{18D3BCCC-DD7D-3EA5-F9AA-A2AE03B2736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641770" y="2876266"/>
            <a:ext cx="3234463" cy="936609"/>
          </a:xfrm>
          <a:prstGeom prst="rect">
            <a:avLst/>
          </a:prstGeom>
        </p:spPr>
      </p:pic>
    </p:spTree>
    <p:extLst>
      <p:ext uri="{BB962C8B-B14F-4D97-AF65-F5344CB8AC3E}">
        <p14:creationId xmlns:p14="http://schemas.microsoft.com/office/powerpoint/2010/main" val="100119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8E81EC0-7898-0276-EFE3-F65B527D9A09}"/>
              </a:ext>
            </a:extLst>
          </p:cNvPr>
          <p:cNvSpPr txBox="1"/>
          <p:nvPr/>
        </p:nvSpPr>
        <p:spPr>
          <a:xfrm>
            <a:off x="518577" y="1200724"/>
            <a:ext cx="2799773" cy="1938992"/>
          </a:xfrm>
          <a:prstGeom prst="rect">
            <a:avLst/>
          </a:prstGeom>
          <a:noFill/>
        </p:spPr>
        <p:txBody>
          <a:bodyPr wrap="square">
            <a:spAutoFit/>
          </a:bodyPr>
          <a:lstStyle/>
          <a:p>
            <a:r>
              <a:rPr lang="es-ES_tradnl" sz="2400" b="1" dirty="0">
                <a:solidFill>
                  <a:schemeClr val="tx2"/>
                </a:solidFill>
                <a:latin typeface="Montserrat" pitchFamily="2" charset="77"/>
                <a:cs typeface="Arial" panose="020B0604020202020204" pitchFamily="34" charset="0"/>
              </a:rPr>
              <a:t>Esquema general del diagnóstico – Componente externo</a:t>
            </a:r>
          </a:p>
        </p:txBody>
      </p:sp>
      <p:sp>
        <p:nvSpPr>
          <p:cNvPr id="6" name="Elipse 5">
            <a:extLst>
              <a:ext uri="{FF2B5EF4-FFF2-40B4-BE49-F238E27FC236}">
                <a16:creationId xmlns:a16="http://schemas.microsoft.com/office/drawing/2014/main" id="{EE6BFCD6-8732-E6D7-5078-130B5B9B7A63}"/>
              </a:ext>
            </a:extLst>
          </p:cNvPr>
          <p:cNvSpPr/>
          <p:nvPr/>
        </p:nvSpPr>
        <p:spPr>
          <a:xfrm>
            <a:off x="4281356" y="131296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1</a:t>
            </a:r>
          </a:p>
        </p:txBody>
      </p:sp>
      <p:sp>
        <p:nvSpPr>
          <p:cNvPr id="7" name="Elipse 6">
            <a:extLst>
              <a:ext uri="{FF2B5EF4-FFF2-40B4-BE49-F238E27FC236}">
                <a16:creationId xmlns:a16="http://schemas.microsoft.com/office/drawing/2014/main" id="{AEDA808F-1FC2-15D1-7863-4855B2FDA8A4}"/>
              </a:ext>
            </a:extLst>
          </p:cNvPr>
          <p:cNvSpPr/>
          <p:nvPr/>
        </p:nvSpPr>
        <p:spPr>
          <a:xfrm>
            <a:off x="4281356" y="3393233"/>
            <a:ext cx="436880" cy="4224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8" name="Rectángulo redondeado 1">
            <a:extLst>
              <a:ext uri="{FF2B5EF4-FFF2-40B4-BE49-F238E27FC236}">
                <a16:creationId xmlns:a16="http://schemas.microsoft.com/office/drawing/2014/main" id="{D0BEDECB-73FE-D0F2-CDEF-FB7798E472A2}"/>
              </a:ext>
            </a:extLst>
          </p:cNvPr>
          <p:cNvSpPr/>
          <p:nvPr/>
        </p:nvSpPr>
        <p:spPr>
          <a:xfrm>
            <a:off x="1475697" y="3645820"/>
            <a:ext cx="1978702" cy="10193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dirty="0"/>
              <a:t>Esquema general de analisis PESTEL</a:t>
            </a:r>
          </a:p>
        </p:txBody>
      </p:sp>
      <p:sp>
        <p:nvSpPr>
          <p:cNvPr id="9" name="Rectángulo redondeado 2">
            <a:extLst>
              <a:ext uri="{FF2B5EF4-FFF2-40B4-BE49-F238E27FC236}">
                <a16:creationId xmlns:a16="http://schemas.microsoft.com/office/drawing/2014/main" id="{B5154ECA-F7CA-44B1-B0BA-90A26CE2D40E}"/>
              </a:ext>
            </a:extLst>
          </p:cNvPr>
          <p:cNvSpPr/>
          <p:nvPr/>
        </p:nvSpPr>
        <p:spPr>
          <a:xfrm>
            <a:off x="4718235" y="1701269"/>
            <a:ext cx="2619281" cy="10549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Entorno Politico y Economico</a:t>
            </a:r>
          </a:p>
        </p:txBody>
      </p:sp>
      <p:sp>
        <p:nvSpPr>
          <p:cNvPr id="10" name="Rectángulo redondeado 10">
            <a:extLst>
              <a:ext uri="{FF2B5EF4-FFF2-40B4-BE49-F238E27FC236}">
                <a16:creationId xmlns:a16="http://schemas.microsoft.com/office/drawing/2014/main" id="{48EEC9C9-03AF-3877-186E-ABA9FDCF79C5}"/>
              </a:ext>
            </a:extLst>
          </p:cNvPr>
          <p:cNvSpPr/>
          <p:nvPr/>
        </p:nvSpPr>
        <p:spPr>
          <a:xfrm>
            <a:off x="4718237" y="3675800"/>
            <a:ext cx="2619281" cy="10549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Entorno Social y Tecnologico</a:t>
            </a:r>
          </a:p>
        </p:txBody>
      </p:sp>
      <p:sp>
        <p:nvSpPr>
          <p:cNvPr id="11" name="Rectángulo redondeado 11">
            <a:extLst>
              <a:ext uri="{FF2B5EF4-FFF2-40B4-BE49-F238E27FC236}">
                <a16:creationId xmlns:a16="http://schemas.microsoft.com/office/drawing/2014/main" id="{5DE7BE1C-3208-7F09-F9E4-3FAE8E4E4B90}"/>
              </a:ext>
            </a:extLst>
          </p:cNvPr>
          <p:cNvSpPr/>
          <p:nvPr/>
        </p:nvSpPr>
        <p:spPr>
          <a:xfrm>
            <a:off x="4718237" y="5375487"/>
            <a:ext cx="2619281" cy="10549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a:t>Entorno Ambiental y Legal</a:t>
            </a:r>
          </a:p>
        </p:txBody>
      </p:sp>
      <p:cxnSp>
        <p:nvCxnSpPr>
          <p:cNvPr id="12" name="Conector recto 11">
            <a:extLst>
              <a:ext uri="{FF2B5EF4-FFF2-40B4-BE49-F238E27FC236}">
                <a16:creationId xmlns:a16="http://schemas.microsoft.com/office/drawing/2014/main" id="{2E191758-A0A4-4D6E-F22B-B0E78A9378F3}"/>
              </a:ext>
            </a:extLst>
          </p:cNvPr>
          <p:cNvCxnSpPr>
            <a:cxnSpLocks/>
            <a:stCxn id="8" idx="3"/>
            <a:endCxn id="9" idx="1"/>
          </p:cNvCxnSpPr>
          <p:nvPr/>
        </p:nvCxnSpPr>
        <p:spPr>
          <a:xfrm flipV="1">
            <a:off x="3454399" y="2228742"/>
            <a:ext cx="1263836" cy="1926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0340A06-DED8-8C12-0B8F-2953DC403D35}"/>
              </a:ext>
            </a:extLst>
          </p:cNvPr>
          <p:cNvCxnSpPr>
            <a:cxnSpLocks/>
            <a:stCxn id="8" idx="3"/>
            <a:endCxn id="11" idx="1"/>
          </p:cNvCxnSpPr>
          <p:nvPr/>
        </p:nvCxnSpPr>
        <p:spPr>
          <a:xfrm>
            <a:off x="3454399" y="4155486"/>
            <a:ext cx="1263838" cy="1747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D8367C7-BD8E-F6EB-9E3D-715B7EE9E1EE}"/>
              </a:ext>
            </a:extLst>
          </p:cNvPr>
          <p:cNvCxnSpPr>
            <a:stCxn id="8" idx="3"/>
            <a:endCxn id="10" idx="1"/>
          </p:cNvCxnSpPr>
          <p:nvPr/>
        </p:nvCxnSpPr>
        <p:spPr>
          <a:xfrm>
            <a:off x="3454399" y="4155486"/>
            <a:ext cx="1263838" cy="477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ángulo redondeado 25">
            <a:extLst>
              <a:ext uri="{FF2B5EF4-FFF2-40B4-BE49-F238E27FC236}">
                <a16:creationId xmlns:a16="http://schemas.microsoft.com/office/drawing/2014/main" id="{8404C658-1948-29FB-AA08-4BA53BF95392}"/>
              </a:ext>
            </a:extLst>
          </p:cNvPr>
          <p:cNvSpPr/>
          <p:nvPr/>
        </p:nvSpPr>
        <p:spPr>
          <a:xfrm>
            <a:off x="8601352" y="1111317"/>
            <a:ext cx="2233535" cy="741716"/>
          </a:xfrm>
          <a:prstGeom prst="roundRect">
            <a:avLst/>
          </a:prstGeom>
          <a:solidFill>
            <a:srgbClr val="FF4F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PND 2022 - 2026</a:t>
            </a:r>
          </a:p>
          <a:p>
            <a:pPr algn="ctr"/>
            <a:r>
              <a:rPr lang="es-CO" dirty="0"/>
              <a:t>Partes interesadas</a:t>
            </a:r>
          </a:p>
        </p:txBody>
      </p:sp>
      <p:sp>
        <p:nvSpPr>
          <p:cNvPr id="16" name="Rectángulo redondeado 26">
            <a:extLst>
              <a:ext uri="{FF2B5EF4-FFF2-40B4-BE49-F238E27FC236}">
                <a16:creationId xmlns:a16="http://schemas.microsoft.com/office/drawing/2014/main" id="{2991CE4C-B055-FB89-7FD9-3D8A33716C3A}"/>
              </a:ext>
            </a:extLst>
          </p:cNvPr>
          <p:cNvSpPr/>
          <p:nvPr/>
        </p:nvSpPr>
        <p:spPr>
          <a:xfrm>
            <a:off x="8601352" y="2385356"/>
            <a:ext cx="2233535" cy="741716"/>
          </a:xfrm>
          <a:prstGeom prst="roundRect">
            <a:avLst/>
          </a:prstGeom>
          <a:solidFill>
            <a:srgbClr val="FF4F5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Economico Ext. TRM</a:t>
            </a:r>
          </a:p>
          <a:p>
            <a:pPr algn="ctr"/>
            <a:r>
              <a:rPr lang="es-CO" dirty="0"/>
              <a:t>Economico Int. Presupuesto</a:t>
            </a:r>
          </a:p>
        </p:txBody>
      </p:sp>
      <p:sp>
        <p:nvSpPr>
          <p:cNvPr id="17" name="Rectángulo redondeado 27">
            <a:extLst>
              <a:ext uri="{FF2B5EF4-FFF2-40B4-BE49-F238E27FC236}">
                <a16:creationId xmlns:a16="http://schemas.microsoft.com/office/drawing/2014/main" id="{9BD8A671-BFDA-9EDB-3824-E38E803095D6}"/>
              </a:ext>
            </a:extLst>
          </p:cNvPr>
          <p:cNvSpPr/>
          <p:nvPr/>
        </p:nvSpPr>
        <p:spPr>
          <a:xfrm>
            <a:off x="8541393" y="3485107"/>
            <a:ext cx="2233535" cy="741716"/>
          </a:xfrm>
          <a:prstGeom prst="roundRect">
            <a:avLst/>
          </a:prstGeom>
          <a:solidFill>
            <a:srgbClr val="FF4F5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Evaluaciones del Riesgo</a:t>
            </a:r>
          </a:p>
        </p:txBody>
      </p:sp>
      <p:sp>
        <p:nvSpPr>
          <p:cNvPr id="18" name="Rectángulo redondeado 28">
            <a:extLst>
              <a:ext uri="{FF2B5EF4-FFF2-40B4-BE49-F238E27FC236}">
                <a16:creationId xmlns:a16="http://schemas.microsoft.com/office/drawing/2014/main" id="{CBE05E20-CFDE-92F4-B499-BE0BA9FE21E5}"/>
              </a:ext>
            </a:extLst>
          </p:cNvPr>
          <p:cNvSpPr/>
          <p:nvPr/>
        </p:nvSpPr>
        <p:spPr>
          <a:xfrm>
            <a:off x="8566878" y="4785535"/>
            <a:ext cx="2233535" cy="741716"/>
          </a:xfrm>
          <a:prstGeom prst="roundRect">
            <a:avLst/>
          </a:prstGeom>
          <a:solidFill>
            <a:srgbClr val="FF4F5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t>Retos Tecnologicos</a:t>
            </a:r>
          </a:p>
        </p:txBody>
      </p:sp>
      <p:cxnSp>
        <p:nvCxnSpPr>
          <p:cNvPr id="19" name="Conector recto 18">
            <a:extLst>
              <a:ext uri="{FF2B5EF4-FFF2-40B4-BE49-F238E27FC236}">
                <a16:creationId xmlns:a16="http://schemas.microsoft.com/office/drawing/2014/main" id="{06FD8070-0822-1812-98E7-0C17BF0BC60D}"/>
              </a:ext>
            </a:extLst>
          </p:cNvPr>
          <p:cNvCxnSpPr>
            <a:cxnSpLocks/>
            <a:stCxn id="9" idx="3"/>
          </p:cNvCxnSpPr>
          <p:nvPr/>
        </p:nvCxnSpPr>
        <p:spPr>
          <a:xfrm flipV="1">
            <a:off x="7337516" y="1439376"/>
            <a:ext cx="1263839" cy="789366"/>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Conector recto 19">
            <a:extLst>
              <a:ext uri="{FF2B5EF4-FFF2-40B4-BE49-F238E27FC236}">
                <a16:creationId xmlns:a16="http://schemas.microsoft.com/office/drawing/2014/main" id="{DD86583F-3882-AF4A-0930-3DC72F6FFC1D}"/>
              </a:ext>
            </a:extLst>
          </p:cNvPr>
          <p:cNvCxnSpPr>
            <a:stCxn id="9" idx="3"/>
            <a:endCxn id="16" idx="1"/>
          </p:cNvCxnSpPr>
          <p:nvPr/>
        </p:nvCxnSpPr>
        <p:spPr>
          <a:xfrm>
            <a:off x="7337516" y="2228742"/>
            <a:ext cx="1263836" cy="5274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9BA63E36-C2DD-A32B-AD16-5185A5D05348}"/>
              </a:ext>
            </a:extLst>
          </p:cNvPr>
          <p:cNvCxnSpPr>
            <a:stCxn id="10" idx="3"/>
            <a:endCxn id="17" idx="1"/>
          </p:cNvCxnSpPr>
          <p:nvPr/>
        </p:nvCxnSpPr>
        <p:spPr>
          <a:xfrm flipV="1">
            <a:off x="7337518" y="3855965"/>
            <a:ext cx="1203875" cy="347308"/>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Conector recto 21">
            <a:extLst>
              <a:ext uri="{FF2B5EF4-FFF2-40B4-BE49-F238E27FC236}">
                <a16:creationId xmlns:a16="http://schemas.microsoft.com/office/drawing/2014/main" id="{2C68A767-7FC1-D37D-F96B-945633A5AC67}"/>
              </a:ext>
            </a:extLst>
          </p:cNvPr>
          <p:cNvCxnSpPr>
            <a:stCxn id="10" idx="3"/>
            <a:endCxn id="18" idx="1"/>
          </p:cNvCxnSpPr>
          <p:nvPr/>
        </p:nvCxnSpPr>
        <p:spPr>
          <a:xfrm>
            <a:off x="7337518" y="4203273"/>
            <a:ext cx="1229360" cy="95312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505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6314CF67-92D4-09D6-6BD2-97A05E698DEC}"/>
              </a:ext>
            </a:extLst>
          </p:cNvPr>
          <p:cNvSpPr txBox="1"/>
          <p:nvPr/>
        </p:nvSpPr>
        <p:spPr>
          <a:xfrm>
            <a:off x="1871322" y="254636"/>
            <a:ext cx="6875919" cy="461665"/>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es-MX" sz="2400" b="1" dirty="0">
                <a:solidFill>
                  <a:schemeClr val="tx2"/>
                </a:solidFill>
                <a:latin typeface="Montserrat" pitchFamily="2" charset="77"/>
                <a:cs typeface="Arial" panose="020B0604020202020204" pitchFamily="34" charset="0"/>
              </a:rPr>
              <a:t>Entorno Político y Económico de la UNP</a:t>
            </a:r>
            <a:endParaRPr lang="es-ES_tradnl" sz="2400" b="1" dirty="0">
              <a:solidFill>
                <a:schemeClr val="tx2"/>
              </a:solidFill>
              <a:latin typeface="Montserrat" pitchFamily="2" charset="77"/>
              <a:cs typeface="Arial" panose="020B0604020202020204" pitchFamily="34" charset="0"/>
            </a:endParaRPr>
          </a:p>
        </p:txBody>
      </p:sp>
      <p:sp>
        <p:nvSpPr>
          <p:cNvPr id="19" name="Elipse 18">
            <a:extLst>
              <a:ext uri="{FF2B5EF4-FFF2-40B4-BE49-F238E27FC236}">
                <a16:creationId xmlns:a16="http://schemas.microsoft.com/office/drawing/2014/main" id="{6C348B92-D38A-8ED0-3C87-B13BB257B916}"/>
              </a:ext>
            </a:extLst>
          </p:cNvPr>
          <p:cNvSpPr/>
          <p:nvPr/>
        </p:nvSpPr>
        <p:spPr>
          <a:xfrm>
            <a:off x="240343" y="63708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1</a:t>
            </a:r>
          </a:p>
        </p:txBody>
      </p:sp>
      <p:sp>
        <p:nvSpPr>
          <p:cNvPr id="20" name="CuadroTexto 19">
            <a:extLst>
              <a:ext uri="{FF2B5EF4-FFF2-40B4-BE49-F238E27FC236}">
                <a16:creationId xmlns:a16="http://schemas.microsoft.com/office/drawing/2014/main" id="{78E098C2-11A5-C209-A1B6-F829B4155D34}"/>
              </a:ext>
            </a:extLst>
          </p:cNvPr>
          <p:cNvSpPr txBox="1"/>
          <p:nvPr/>
        </p:nvSpPr>
        <p:spPr>
          <a:xfrm>
            <a:off x="458783" y="4424760"/>
            <a:ext cx="8898377" cy="355354"/>
          </a:xfrm>
          <a:prstGeom prst="rect">
            <a:avLst/>
          </a:prstGeom>
          <a:noFill/>
        </p:spPr>
        <p:txBody>
          <a:bodyPr wrap="square">
            <a:spAutoFit/>
          </a:bodyPr>
          <a:lstStyle/>
          <a:p>
            <a:pPr marL="0" lvl="1">
              <a:lnSpc>
                <a:spcPct val="115000"/>
              </a:lnSpc>
              <a:spcBef>
                <a:spcPts val="200"/>
              </a:spcBef>
              <a:buSzPts val="1300"/>
            </a:pPr>
            <a:r>
              <a:rPr lang="es-CO" sz="1600" b="1" i="1" dirty="0">
                <a:solidFill>
                  <a:schemeClr val="accent2"/>
                </a:solidFill>
                <a:latin typeface="Montserrat Light" panose="00000400000000000000" pitchFamily="2" charset="0"/>
                <a:ea typeface="Calibri" panose="020F0502020204030204" pitchFamily="34" charset="0"/>
                <a:cs typeface="Times New Roman" panose="02020603050405020304" pitchFamily="18" charset="0"/>
              </a:rPr>
              <a:t>Entorno Económico</a:t>
            </a:r>
          </a:p>
        </p:txBody>
      </p:sp>
      <p:sp>
        <p:nvSpPr>
          <p:cNvPr id="21" name="CuadroTexto 20">
            <a:extLst>
              <a:ext uri="{FF2B5EF4-FFF2-40B4-BE49-F238E27FC236}">
                <a16:creationId xmlns:a16="http://schemas.microsoft.com/office/drawing/2014/main" id="{44DD5885-194F-9BF9-FE84-403559DE8106}"/>
              </a:ext>
            </a:extLst>
          </p:cNvPr>
          <p:cNvSpPr txBox="1"/>
          <p:nvPr/>
        </p:nvSpPr>
        <p:spPr>
          <a:xfrm>
            <a:off x="8558199" y="1756177"/>
            <a:ext cx="3468704" cy="1076770"/>
          </a:xfrm>
          <a:prstGeom prst="rect">
            <a:avLst/>
          </a:prstGeom>
          <a:noFill/>
        </p:spPr>
        <p:txBody>
          <a:bodyPr wrap="square">
            <a:spAutoFit/>
          </a:bodyPr>
          <a:lstStyle/>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Presiones Políticas Externas:</a:t>
            </a:r>
          </a:p>
          <a:p>
            <a:pPr algn="ctr">
              <a:lnSpc>
                <a:spcPct val="115000"/>
              </a:lnSpc>
              <a:spcAft>
                <a:spcPts val="600"/>
              </a:spcAft>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1. Escenarios de control político y social</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2. Intereses privados en el ejercicio</a:t>
            </a: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 de protección</a:t>
            </a:r>
          </a:p>
        </p:txBody>
      </p:sp>
      <p:graphicFrame>
        <p:nvGraphicFramePr>
          <p:cNvPr id="22" name="Diagrama 21">
            <a:extLst>
              <a:ext uri="{FF2B5EF4-FFF2-40B4-BE49-F238E27FC236}">
                <a16:creationId xmlns:a16="http://schemas.microsoft.com/office/drawing/2014/main" id="{FCCF6F64-430B-1CFB-1AD4-49FEE5CA28B3}"/>
              </a:ext>
            </a:extLst>
          </p:cNvPr>
          <p:cNvGraphicFramePr/>
          <p:nvPr/>
        </p:nvGraphicFramePr>
        <p:xfrm>
          <a:off x="1114103" y="788955"/>
          <a:ext cx="4117464" cy="348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ángulo redondeado 2">
            <a:extLst>
              <a:ext uri="{FF2B5EF4-FFF2-40B4-BE49-F238E27FC236}">
                <a16:creationId xmlns:a16="http://schemas.microsoft.com/office/drawing/2014/main" id="{ABB47B8F-9F82-534A-8674-E36554B62C30}"/>
              </a:ext>
            </a:extLst>
          </p:cNvPr>
          <p:cNvSpPr/>
          <p:nvPr/>
        </p:nvSpPr>
        <p:spPr>
          <a:xfrm>
            <a:off x="3959436" y="923675"/>
            <a:ext cx="3418022" cy="2653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ONU: Derechos civiles y políticos</a:t>
            </a:r>
          </a:p>
        </p:txBody>
      </p:sp>
      <p:sp>
        <p:nvSpPr>
          <p:cNvPr id="24" name="Rectángulo redondeado 10">
            <a:extLst>
              <a:ext uri="{FF2B5EF4-FFF2-40B4-BE49-F238E27FC236}">
                <a16:creationId xmlns:a16="http://schemas.microsoft.com/office/drawing/2014/main" id="{2DC02DB5-D2B7-BFFE-DA80-7A5FEE68D9DB}"/>
              </a:ext>
            </a:extLst>
          </p:cNvPr>
          <p:cNvSpPr/>
          <p:nvPr/>
        </p:nvSpPr>
        <p:spPr>
          <a:xfrm>
            <a:off x="4135120" y="1295811"/>
            <a:ext cx="3418022" cy="2653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Convencion americana sobre DH</a:t>
            </a:r>
          </a:p>
        </p:txBody>
      </p:sp>
      <p:sp>
        <p:nvSpPr>
          <p:cNvPr id="25" name="Rectángulo redondeado 11">
            <a:extLst>
              <a:ext uri="{FF2B5EF4-FFF2-40B4-BE49-F238E27FC236}">
                <a16:creationId xmlns:a16="http://schemas.microsoft.com/office/drawing/2014/main" id="{91B168FA-73DC-9C25-D675-3FFF9C945DBF}"/>
              </a:ext>
            </a:extLst>
          </p:cNvPr>
          <p:cNvSpPr/>
          <p:nvPr/>
        </p:nvSpPr>
        <p:spPr>
          <a:xfrm>
            <a:off x="4473481" y="2294562"/>
            <a:ext cx="3418022" cy="26539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Directrices de P.P</a:t>
            </a:r>
          </a:p>
        </p:txBody>
      </p:sp>
      <p:sp>
        <p:nvSpPr>
          <p:cNvPr id="26" name="Rectángulo redondeado 12">
            <a:extLst>
              <a:ext uri="{FF2B5EF4-FFF2-40B4-BE49-F238E27FC236}">
                <a16:creationId xmlns:a16="http://schemas.microsoft.com/office/drawing/2014/main" id="{2BFBFFB0-0555-7700-BF7B-0859C9AA704E}"/>
              </a:ext>
            </a:extLst>
          </p:cNvPr>
          <p:cNvSpPr/>
          <p:nvPr/>
        </p:nvSpPr>
        <p:spPr>
          <a:xfrm>
            <a:off x="4287186" y="1861533"/>
            <a:ext cx="4380339" cy="277861"/>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PND: Colombia Potencia Mundial de la vida</a:t>
            </a:r>
          </a:p>
        </p:txBody>
      </p:sp>
      <p:sp>
        <p:nvSpPr>
          <p:cNvPr id="27" name="Rectángulo redondeado 13">
            <a:extLst>
              <a:ext uri="{FF2B5EF4-FFF2-40B4-BE49-F238E27FC236}">
                <a16:creationId xmlns:a16="http://schemas.microsoft.com/office/drawing/2014/main" id="{D287B44B-23F4-8141-5C5E-E768575AC3C4}"/>
              </a:ext>
            </a:extLst>
          </p:cNvPr>
          <p:cNvSpPr/>
          <p:nvPr/>
        </p:nvSpPr>
        <p:spPr>
          <a:xfrm>
            <a:off x="4768344" y="2673713"/>
            <a:ext cx="3418022" cy="26539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Plan Sectorial / Min. Interior</a:t>
            </a:r>
          </a:p>
        </p:txBody>
      </p:sp>
      <p:sp>
        <p:nvSpPr>
          <p:cNvPr id="28" name="Rectángulo redondeado 14">
            <a:extLst>
              <a:ext uri="{FF2B5EF4-FFF2-40B4-BE49-F238E27FC236}">
                <a16:creationId xmlns:a16="http://schemas.microsoft.com/office/drawing/2014/main" id="{8F24CD22-9B70-6349-461D-3E5D640486F5}"/>
              </a:ext>
            </a:extLst>
          </p:cNvPr>
          <p:cNvSpPr/>
          <p:nvPr/>
        </p:nvSpPr>
        <p:spPr>
          <a:xfrm>
            <a:off x="4999956" y="3204493"/>
            <a:ext cx="3418022" cy="26539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Plan Estratégico Institucional</a:t>
            </a:r>
          </a:p>
        </p:txBody>
      </p:sp>
      <p:sp>
        <p:nvSpPr>
          <p:cNvPr id="29" name="Rectángulo redondeado 15">
            <a:extLst>
              <a:ext uri="{FF2B5EF4-FFF2-40B4-BE49-F238E27FC236}">
                <a16:creationId xmlns:a16="http://schemas.microsoft.com/office/drawing/2014/main" id="{CF51F2DB-5626-1445-ACE4-DADA4D56B5A3}"/>
              </a:ext>
            </a:extLst>
          </p:cNvPr>
          <p:cNvSpPr/>
          <p:nvPr/>
        </p:nvSpPr>
        <p:spPr>
          <a:xfrm>
            <a:off x="5231567" y="3611995"/>
            <a:ext cx="3418022" cy="26539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Plan de Acción Institucional</a:t>
            </a:r>
          </a:p>
        </p:txBody>
      </p:sp>
      <p:pic>
        <p:nvPicPr>
          <p:cNvPr id="30" name="Imagen 29">
            <a:extLst>
              <a:ext uri="{FF2B5EF4-FFF2-40B4-BE49-F238E27FC236}">
                <a16:creationId xmlns:a16="http://schemas.microsoft.com/office/drawing/2014/main" id="{F5C70545-4693-2269-5DE2-735F9A8225F6}"/>
              </a:ext>
            </a:extLst>
          </p:cNvPr>
          <p:cNvPicPr/>
          <p:nvPr/>
        </p:nvPicPr>
        <p:blipFill rotWithShape="1">
          <a:blip r:embed="rId7"/>
          <a:srcRect b="15102"/>
          <a:stretch/>
        </p:blipFill>
        <p:spPr>
          <a:xfrm>
            <a:off x="6294812" y="4248931"/>
            <a:ext cx="3783108" cy="1900800"/>
          </a:xfrm>
          <a:prstGeom prst="rect">
            <a:avLst/>
          </a:prstGeom>
        </p:spPr>
      </p:pic>
      <p:sp>
        <p:nvSpPr>
          <p:cNvPr id="31" name="CuadroTexto 30">
            <a:extLst>
              <a:ext uri="{FF2B5EF4-FFF2-40B4-BE49-F238E27FC236}">
                <a16:creationId xmlns:a16="http://schemas.microsoft.com/office/drawing/2014/main" id="{271EAD2C-B809-1307-B137-021728D7E066}"/>
              </a:ext>
            </a:extLst>
          </p:cNvPr>
          <p:cNvSpPr txBox="1"/>
          <p:nvPr/>
        </p:nvSpPr>
        <p:spPr>
          <a:xfrm>
            <a:off x="-1" y="4935281"/>
            <a:ext cx="5921115" cy="1076770"/>
          </a:xfrm>
          <a:prstGeom prst="rect">
            <a:avLst/>
          </a:prstGeom>
          <a:noFill/>
        </p:spPr>
        <p:txBody>
          <a:bodyPr wrap="square">
            <a:spAutoFit/>
          </a:bodyPr>
          <a:lstStyle/>
          <a:p>
            <a:pPr marL="228600" indent="-228600" algn="ctr">
              <a:lnSpc>
                <a:spcPct val="115000"/>
              </a:lnSpc>
              <a:spcAft>
                <a:spcPts val="600"/>
              </a:spcAft>
              <a:buAutoNum type="arabicPeriod"/>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Variación de la </a:t>
            </a: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TRM afecta negativamente las adquisiciones de la UNP.</a:t>
            </a:r>
          </a:p>
          <a:p>
            <a:pPr marL="228600" indent="-228600" algn="ctr">
              <a:lnSpc>
                <a:spcPct val="115000"/>
              </a:lnSpc>
              <a:spcAft>
                <a:spcPts val="600"/>
              </a:spcAft>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Bajo condiciones internacionales se presdenta alza de precios y escasez de algunas materias primas necesarias. </a:t>
            </a:r>
          </a:p>
          <a:p>
            <a:pPr algn="ctr">
              <a:lnSpc>
                <a:spcPct val="115000"/>
              </a:lnSpc>
              <a:spcAft>
                <a:spcPts val="600"/>
              </a:spcAft>
            </a:pPr>
            <a:endPar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3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C5C0F7-2525-0C75-00B8-9D61E1B274CE}"/>
              </a:ext>
            </a:extLst>
          </p:cNvPr>
          <p:cNvSpPr txBox="1"/>
          <p:nvPr/>
        </p:nvSpPr>
        <p:spPr>
          <a:xfrm>
            <a:off x="1968141" y="373484"/>
            <a:ext cx="6875919" cy="461665"/>
          </a:xfrm>
          <a:prstGeom prst="rect">
            <a:avLst/>
          </a:prstGeom>
          <a:noFill/>
        </p:spPr>
        <p:txBody>
          <a:bodyPr wrap="square">
            <a:spAutoFit/>
          </a:bodyPr>
          <a:lstStyle>
            <a:defPPr>
              <a:defRPr lang="es-ES"/>
            </a:defPPr>
            <a:lvl1pPr marR="0" lvl="0" indent="0" fontAlgn="auto">
              <a:lnSpc>
                <a:spcPct val="100000"/>
              </a:lnSpc>
              <a:spcBef>
                <a:spcPts val="0"/>
              </a:spcBef>
              <a:spcAft>
                <a:spcPts val="0"/>
              </a:spcAft>
              <a:buClrTx/>
              <a:buSzTx/>
              <a:buFontTx/>
              <a:buNone/>
              <a:tabLst/>
              <a:defRPr sz="2400" b="1">
                <a:solidFill>
                  <a:schemeClr val="tx2"/>
                </a:solidFill>
                <a:latin typeface="Montserrat" pitchFamily="2" charset="77"/>
                <a:cs typeface="Arial" panose="020B0604020202020204" pitchFamily="34" charset="0"/>
              </a:defRPr>
            </a:lvl1pPr>
          </a:lstStyle>
          <a:p>
            <a:r>
              <a:rPr lang="es-MX" dirty="0"/>
              <a:t>Entorno Social y Tecnológico de la UNP</a:t>
            </a:r>
            <a:endParaRPr lang="es-ES_tradnl" dirty="0"/>
          </a:p>
        </p:txBody>
      </p:sp>
      <p:sp>
        <p:nvSpPr>
          <p:cNvPr id="5" name="Elipse 4">
            <a:extLst>
              <a:ext uri="{FF2B5EF4-FFF2-40B4-BE49-F238E27FC236}">
                <a16:creationId xmlns:a16="http://schemas.microsoft.com/office/drawing/2014/main" id="{EB3DC621-FFA0-909C-E253-DB6958AAF46B}"/>
              </a:ext>
            </a:extLst>
          </p:cNvPr>
          <p:cNvSpPr/>
          <p:nvPr/>
        </p:nvSpPr>
        <p:spPr>
          <a:xfrm>
            <a:off x="240343" y="63708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6" name="CuadroTexto 5">
            <a:extLst>
              <a:ext uri="{FF2B5EF4-FFF2-40B4-BE49-F238E27FC236}">
                <a16:creationId xmlns:a16="http://schemas.microsoft.com/office/drawing/2014/main" id="{AD9EC9B1-2A52-3098-41D7-3E187DFCC7F9}"/>
              </a:ext>
            </a:extLst>
          </p:cNvPr>
          <p:cNvSpPr txBox="1"/>
          <p:nvPr/>
        </p:nvSpPr>
        <p:spPr>
          <a:xfrm>
            <a:off x="0" y="1131162"/>
            <a:ext cx="6703605" cy="584775"/>
          </a:xfrm>
          <a:prstGeom prst="rect">
            <a:avLst/>
          </a:prstGeom>
          <a:noFill/>
        </p:spPr>
        <p:txBody>
          <a:bodyPr wrap="square">
            <a:spAutoFit/>
          </a:bodyPr>
          <a:lstStyle/>
          <a:p>
            <a:pPr algn="r">
              <a:spcAft>
                <a:spcPts val="600"/>
              </a:spcAft>
            </a:pPr>
            <a:r>
              <a:rPr lang="es-CO" sz="1600" b="1" i="1" dirty="0">
                <a:solidFill>
                  <a:schemeClr val="accent2"/>
                </a:solidFill>
                <a:latin typeface="Montserrat Light" panose="00000400000000000000" pitchFamily="2" charset="0"/>
                <a:ea typeface="Calibri" panose="020F0502020204030204" pitchFamily="34" charset="0"/>
                <a:cs typeface="Times New Roman" panose="02020603050405020304" pitchFamily="18" charset="0"/>
              </a:rPr>
              <a:t>Tipo de Medidas de Protección Implementadas por la Subdirección de Protección - Año 2019 – 2022</a:t>
            </a:r>
          </a:p>
        </p:txBody>
      </p:sp>
      <p:sp>
        <p:nvSpPr>
          <p:cNvPr id="7" name="CuadroTexto 6">
            <a:extLst>
              <a:ext uri="{FF2B5EF4-FFF2-40B4-BE49-F238E27FC236}">
                <a16:creationId xmlns:a16="http://schemas.microsoft.com/office/drawing/2014/main" id="{477DF61F-A04C-CD75-6EA0-6DB7D72B91F3}"/>
              </a:ext>
            </a:extLst>
          </p:cNvPr>
          <p:cNvSpPr txBox="1"/>
          <p:nvPr/>
        </p:nvSpPr>
        <p:spPr>
          <a:xfrm>
            <a:off x="6727038" y="1715937"/>
            <a:ext cx="4631666" cy="1713867"/>
          </a:xfrm>
          <a:prstGeom prst="rect">
            <a:avLst/>
          </a:prstGeom>
          <a:noFill/>
        </p:spPr>
        <p:txBody>
          <a:bodyPr wrap="square">
            <a:spAutoFit/>
          </a:bodyPr>
          <a:lstStyle/>
          <a:p>
            <a:pPr marL="228600" indent="-228600" algn="ctr">
              <a:lnSpc>
                <a:spcPct val="115000"/>
              </a:lnSpc>
              <a:spcAft>
                <a:spcPts val="600"/>
              </a:spcAft>
              <a:buAutoNum type="arabicPeriod"/>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Incremento de medidas en la vigencia 2022. </a:t>
            </a:r>
          </a:p>
          <a:p>
            <a:pPr marL="228600" indent="-228600" algn="ctr">
              <a:lnSpc>
                <a:spcPct val="115000"/>
              </a:lnSpc>
              <a:spcAft>
                <a:spcPts val="600"/>
              </a:spcAft>
              <a:buFontTx/>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falta de un sistema tecnológico que le permita a los ciudadanos, hacer sus solicitudes en línea y consultar el estado de las mimas de igual forma.</a:t>
            </a:r>
          </a:p>
          <a:p>
            <a:pPr marL="228600" indent="-228600" algn="ctr">
              <a:lnSpc>
                <a:spcPct val="115000"/>
              </a:lnSpc>
              <a:spcAft>
                <a:spcPts val="600"/>
              </a:spcAft>
              <a:buFontTx/>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Demanda constante por la disminución de tiempo de respuesta entre solicitud e implementación efectiva de medidas. </a:t>
            </a:r>
            <a:endPar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7630CA92-F6A5-DBD0-CD99-A018B5743268}"/>
              </a:ext>
            </a:extLst>
          </p:cNvPr>
          <p:cNvGraphicFramePr>
            <a:graphicFrameLocks noGrp="1"/>
          </p:cNvGraphicFramePr>
          <p:nvPr/>
        </p:nvGraphicFramePr>
        <p:xfrm>
          <a:off x="681773" y="1859920"/>
          <a:ext cx="5887085" cy="1379855"/>
        </p:xfrm>
        <a:graphic>
          <a:graphicData uri="http://schemas.openxmlformats.org/drawingml/2006/table">
            <a:tbl>
              <a:tblPr firstRow="1" firstCol="1" bandRow="1">
                <a:tableStyleId>{5C22544A-7EE6-4342-B048-85BDC9FD1C3A}</a:tableStyleId>
              </a:tblPr>
              <a:tblGrid>
                <a:gridCol w="490855">
                  <a:extLst>
                    <a:ext uri="{9D8B030D-6E8A-4147-A177-3AD203B41FA5}">
                      <a16:colId xmlns:a16="http://schemas.microsoft.com/office/drawing/2014/main" val="3547864096"/>
                    </a:ext>
                  </a:extLst>
                </a:gridCol>
                <a:gridCol w="846455">
                  <a:extLst>
                    <a:ext uri="{9D8B030D-6E8A-4147-A177-3AD203B41FA5}">
                      <a16:colId xmlns:a16="http://schemas.microsoft.com/office/drawing/2014/main" val="2376959831"/>
                    </a:ext>
                  </a:extLst>
                </a:gridCol>
                <a:gridCol w="862330">
                  <a:extLst>
                    <a:ext uri="{9D8B030D-6E8A-4147-A177-3AD203B41FA5}">
                      <a16:colId xmlns:a16="http://schemas.microsoft.com/office/drawing/2014/main" val="3657744625"/>
                    </a:ext>
                  </a:extLst>
                </a:gridCol>
                <a:gridCol w="662940">
                  <a:extLst>
                    <a:ext uri="{9D8B030D-6E8A-4147-A177-3AD203B41FA5}">
                      <a16:colId xmlns:a16="http://schemas.microsoft.com/office/drawing/2014/main" val="2889493300"/>
                    </a:ext>
                  </a:extLst>
                </a:gridCol>
                <a:gridCol w="695960">
                  <a:extLst>
                    <a:ext uri="{9D8B030D-6E8A-4147-A177-3AD203B41FA5}">
                      <a16:colId xmlns:a16="http://schemas.microsoft.com/office/drawing/2014/main" val="1135030712"/>
                    </a:ext>
                  </a:extLst>
                </a:gridCol>
                <a:gridCol w="732790">
                  <a:extLst>
                    <a:ext uri="{9D8B030D-6E8A-4147-A177-3AD203B41FA5}">
                      <a16:colId xmlns:a16="http://schemas.microsoft.com/office/drawing/2014/main" val="2776352895"/>
                    </a:ext>
                  </a:extLst>
                </a:gridCol>
                <a:gridCol w="932815">
                  <a:extLst>
                    <a:ext uri="{9D8B030D-6E8A-4147-A177-3AD203B41FA5}">
                      <a16:colId xmlns:a16="http://schemas.microsoft.com/office/drawing/2014/main" val="1268672558"/>
                    </a:ext>
                  </a:extLst>
                </a:gridCol>
                <a:gridCol w="662940">
                  <a:extLst>
                    <a:ext uri="{9D8B030D-6E8A-4147-A177-3AD203B41FA5}">
                      <a16:colId xmlns:a16="http://schemas.microsoft.com/office/drawing/2014/main" val="4225900198"/>
                    </a:ext>
                  </a:extLst>
                </a:gridCol>
              </a:tblGrid>
              <a:tr h="530225">
                <a:tc>
                  <a:txBody>
                    <a:bodyPr/>
                    <a:lstStyle/>
                    <a:p>
                      <a:pPr algn="ctr">
                        <a:lnSpc>
                          <a:spcPct val="107000"/>
                        </a:lnSpc>
                        <a:spcBef>
                          <a:spcPts val="55"/>
                        </a:spcBef>
                        <a:spcAft>
                          <a:spcPts val="600"/>
                        </a:spcAft>
                      </a:pPr>
                      <a:r>
                        <a:rPr lang="es-ES" sz="800">
                          <a:effectLst/>
                        </a:rPr>
                        <a:t>AÑO</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BENEFICIARIOS</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MEDIOS DE COMUNICACIÓN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CHALECOS BLINDADOS</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dirty="0">
                          <a:effectLst/>
                        </a:rPr>
                        <a:t>BOTONES DE APOYO</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HOMBRES Y/O MUJERES DE PROTECCIÓN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VEHÍCULOS CONVECIONALES</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VEHÍCULOS BLINDADOS</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45292204"/>
                  </a:ext>
                </a:extLst>
              </a:tr>
              <a:tr h="160020">
                <a:tc>
                  <a:txBody>
                    <a:bodyPr/>
                    <a:lstStyle/>
                    <a:p>
                      <a:pPr algn="ctr" hangingPunct="0">
                        <a:lnSpc>
                          <a:spcPct val="107000"/>
                        </a:lnSpc>
                        <a:spcAft>
                          <a:spcPts val="0"/>
                        </a:spcAft>
                      </a:pPr>
                      <a:r>
                        <a:rPr lang="es-CO" sz="800">
                          <a:effectLst/>
                        </a:rPr>
                        <a:t>2019</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4063</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3.466</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3.277</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749</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2.605</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527</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869</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285013219"/>
                  </a:ext>
                </a:extLst>
              </a:tr>
              <a:tr h="160020">
                <a:tc>
                  <a:txBody>
                    <a:bodyPr/>
                    <a:lstStyle/>
                    <a:p>
                      <a:pPr algn="ctr" hangingPunct="0">
                        <a:lnSpc>
                          <a:spcPct val="107000"/>
                        </a:lnSpc>
                        <a:spcAft>
                          <a:spcPts val="0"/>
                        </a:spcAft>
                      </a:pPr>
                      <a:r>
                        <a:rPr lang="es-CO" sz="800">
                          <a:effectLst/>
                        </a:rPr>
                        <a:t>2020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1.935</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590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790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232</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910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260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336</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38264250"/>
                  </a:ext>
                </a:extLst>
              </a:tr>
              <a:tr h="160020">
                <a:tc>
                  <a:txBody>
                    <a:bodyPr/>
                    <a:lstStyle/>
                    <a:p>
                      <a:pPr algn="ctr" hangingPunct="0">
                        <a:lnSpc>
                          <a:spcPct val="107000"/>
                        </a:lnSpc>
                        <a:spcAft>
                          <a:spcPts val="0"/>
                        </a:spcAft>
                      </a:pPr>
                      <a:r>
                        <a:rPr lang="es-CO" sz="800">
                          <a:effectLst/>
                        </a:rPr>
                        <a:t>2021</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2.864</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654</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790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97</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876</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227</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261</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65184173"/>
                  </a:ext>
                </a:extLst>
              </a:tr>
              <a:tr h="160020">
                <a:tc>
                  <a:txBody>
                    <a:bodyPr/>
                    <a:lstStyle/>
                    <a:p>
                      <a:pPr algn="ctr" hangingPunct="0">
                        <a:lnSpc>
                          <a:spcPct val="107000"/>
                        </a:lnSpc>
                        <a:spcAft>
                          <a:spcPts val="0"/>
                        </a:spcAft>
                      </a:pPr>
                      <a:r>
                        <a:rPr lang="es-CO" sz="800">
                          <a:effectLst/>
                        </a:rPr>
                        <a:t>2022</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2.162</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920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1.107</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530</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1.111</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461</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hangingPunct="0">
                        <a:lnSpc>
                          <a:spcPct val="107000"/>
                        </a:lnSpc>
                        <a:spcAft>
                          <a:spcPts val="0"/>
                        </a:spcAft>
                      </a:pPr>
                      <a:r>
                        <a:rPr lang="es-CO" sz="800">
                          <a:effectLst/>
                        </a:rPr>
                        <a:t>602</a:t>
                      </a:r>
                      <a:endPar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56200642"/>
                  </a:ext>
                </a:extLst>
              </a:tr>
              <a:tr h="209550">
                <a:tc>
                  <a:txBody>
                    <a:bodyPr/>
                    <a:lstStyle/>
                    <a:p>
                      <a:pPr algn="ctr">
                        <a:lnSpc>
                          <a:spcPct val="107000"/>
                        </a:lnSpc>
                        <a:spcBef>
                          <a:spcPts val="55"/>
                        </a:spcBef>
                        <a:spcAft>
                          <a:spcPts val="600"/>
                        </a:spcAft>
                      </a:pPr>
                      <a:r>
                        <a:rPr lang="es-ES" sz="800">
                          <a:effectLst/>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11.024</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5.630</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5.964</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dirty="0">
                          <a:effectLst/>
                        </a:rPr>
                        <a:t>1.608</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dirty="0">
                          <a:effectLst/>
                        </a:rPr>
                        <a:t>5.502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a:effectLst/>
                        </a:rPr>
                        <a:t>1.475</a:t>
                      </a:r>
                      <a:endParaRPr lang="es-CO"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Bef>
                          <a:spcPts val="55"/>
                        </a:spcBef>
                        <a:spcAft>
                          <a:spcPts val="600"/>
                        </a:spcAft>
                      </a:pPr>
                      <a:r>
                        <a:rPr lang="es-ES" sz="800" dirty="0">
                          <a:effectLst/>
                        </a:rPr>
                        <a:t>2.068</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063504440"/>
                  </a:ext>
                </a:extLst>
              </a:tr>
            </a:tbl>
          </a:graphicData>
        </a:graphic>
      </p:graphicFrame>
      <p:graphicFrame>
        <p:nvGraphicFramePr>
          <p:cNvPr id="9" name="Tabla 8">
            <a:extLst>
              <a:ext uri="{FF2B5EF4-FFF2-40B4-BE49-F238E27FC236}">
                <a16:creationId xmlns:a16="http://schemas.microsoft.com/office/drawing/2014/main" id="{282C564B-2D39-B199-120D-05FB725A9897}"/>
              </a:ext>
            </a:extLst>
          </p:cNvPr>
          <p:cNvGraphicFramePr>
            <a:graphicFrameLocks noGrp="1"/>
          </p:cNvGraphicFramePr>
          <p:nvPr/>
        </p:nvGraphicFramePr>
        <p:xfrm>
          <a:off x="5610636" y="4184774"/>
          <a:ext cx="6267450" cy="1675071"/>
        </p:xfrm>
        <a:graphic>
          <a:graphicData uri="http://schemas.openxmlformats.org/drawingml/2006/table">
            <a:tbl>
              <a:tblPr firstRow="1" firstCol="1" lastRow="1" lastCol="1" bandRow="1" bandCol="1">
                <a:tableStyleId>{5C22544A-7EE6-4342-B048-85BDC9FD1C3A}</a:tableStyleId>
              </a:tblPr>
              <a:tblGrid>
                <a:gridCol w="1381125">
                  <a:extLst>
                    <a:ext uri="{9D8B030D-6E8A-4147-A177-3AD203B41FA5}">
                      <a16:colId xmlns:a16="http://schemas.microsoft.com/office/drawing/2014/main" val="4227638403"/>
                    </a:ext>
                  </a:extLst>
                </a:gridCol>
                <a:gridCol w="1155700">
                  <a:extLst>
                    <a:ext uri="{9D8B030D-6E8A-4147-A177-3AD203B41FA5}">
                      <a16:colId xmlns:a16="http://schemas.microsoft.com/office/drawing/2014/main" val="3919654834"/>
                    </a:ext>
                  </a:extLst>
                </a:gridCol>
                <a:gridCol w="1582420">
                  <a:extLst>
                    <a:ext uri="{9D8B030D-6E8A-4147-A177-3AD203B41FA5}">
                      <a16:colId xmlns:a16="http://schemas.microsoft.com/office/drawing/2014/main" val="3621891915"/>
                    </a:ext>
                  </a:extLst>
                </a:gridCol>
                <a:gridCol w="1158240">
                  <a:extLst>
                    <a:ext uri="{9D8B030D-6E8A-4147-A177-3AD203B41FA5}">
                      <a16:colId xmlns:a16="http://schemas.microsoft.com/office/drawing/2014/main" val="3966603837"/>
                    </a:ext>
                  </a:extLst>
                </a:gridCol>
                <a:gridCol w="989965">
                  <a:extLst>
                    <a:ext uri="{9D8B030D-6E8A-4147-A177-3AD203B41FA5}">
                      <a16:colId xmlns:a16="http://schemas.microsoft.com/office/drawing/2014/main" val="2804407473"/>
                    </a:ext>
                  </a:extLst>
                </a:gridCol>
              </a:tblGrid>
              <a:tr h="0">
                <a:tc>
                  <a:txBody>
                    <a:bodyPr/>
                    <a:lstStyle/>
                    <a:p>
                      <a:pPr algn="ctr">
                        <a:lnSpc>
                          <a:spcPct val="107000"/>
                        </a:lnSpc>
                        <a:spcBef>
                          <a:spcPts val="55"/>
                        </a:spcBef>
                        <a:spcAft>
                          <a:spcPts val="600"/>
                        </a:spcAft>
                        <a:tabLst>
                          <a:tab pos="1620520" algn="l"/>
                        </a:tabLst>
                      </a:pPr>
                      <a:r>
                        <a:rPr lang="es-ES" sz="1200">
                          <a:effectLst/>
                        </a:rPr>
                        <a:t>AÑO</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a:effectLst/>
                        </a:rPr>
                        <a:t>ORDINARIO</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a:effectLst/>
                        </a:rPr>
                        <a:t>EXTRAORDINARIO</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dirty="0">
                          <a:effectLst/>
                        </a:rPr>
                        <a:t>EXTREMO</a:t>
                      </a:r>
                      <a:endParaRPr lang="es-C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a:effectLst/>
                        </a:rPr>
                        <a:t>TOTAL</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5486927"/>
                  </a:ext>
                </a:extLst>
              </a:tr>
              <a:tr h="0">
                <a:tc>
                  <a:txBody>
                    <a:bodyPr/>
                    <a:lstStyle/>
                    <a:p>
                      <a:pPr algn="ctr">
                        <a:lnSpc>
                          <a:spcPct val="107000"/>
                        </a:lnSpc>
                        <a:spcBef>
                          <a:spcPts val="55"/>
                        </a:spcBef>
                        <a:spcAft>
                          <a:spcPts val="600"/>
                        </a:spcAft>
                        <a:tabLst>
                          <a:tab pos="1620520" algn="l"/>
                        </a:tabLst>
                      </a:pPr>
                      <a:r>
                        <a:rPr lang="es-ES" sz="1200">
                          <a:effectLst/>
                        </a:rPr>
                        <a:t>2016</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2.175</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3.079</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25</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5.279</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37619233"/>
                  </a:ext>
                </a:extLst>
              </a:tr>
              <a:tr h="0">
                <a:tc>
                  <a:txBody>
                    <a:bodyPr/>
                    <a:lstStyle/>
                    <a:p>
                      <a:pPr algn="ctr">
                        <a:lnSpc>
                          <a:spcPct val="107000"/>
                        </a:lnSpc>
                        <a:spcBef>
                          <a:spcPts val="55"/>
                        </a:spcBef>
                        <a:spcAft>
                          <a:spcPts val="600"/>
                        </a:spcAft>
                        <a:tabLst>
                          <a:tab pos="1620520" algn="l"/>
                        </a:tabLst>
                      </a:pPr>
                      <a:r>
                        <a:rPr lang="es-ES" sz="1200">
                          <a:effectLst/>
                        </a:rPr>
                        <a:t>2017</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2.285</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3.773</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36</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6.094</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42396910"/>
                  </a:ext>
                </a:extLst>
              </a:tr>
              <a:tr h="0">
                <a:tc>
                  <a:txBody>
                    <a:bodyPr/>
                    <a:lstStyle/>
                    <a:p>
                      <a:pPr algn="ctr">
                        <a:lnSpc>
                          <a:spcPct val="107000"/>
                        </a:lnSpc>
                        <a:spcBef>
                          <a:spcPts val="55"/>
                        </a:spcBef>
                        <a:spcAft>
                          <a:spcPts val="600"/>
                        </a:spcAft>
                        <a:tabLst>
                          <a:tab pos="1620520" algn="l"/>
                        </a:tabLst>
                      </a:pPr>
                      <a:r>
                        <a:rPr lang="es-ES" sz="1200">
                          <a:effectLst/>
                        </a:rPr>
                        <a:t>2018</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1.768</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5.121</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74</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6.963</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59321726"/>
                  </a:ext>
                </a:extLst>
              </a:tr>
              <a:tr h="0">
                <a:tc>
                  <a:txBody>
                    <a:bodyPr/>
                    <a:lstStyle/>
                    <a:p>
                      <a:pPr algn="ctr">
                        <a:lnSpc>
                          <a:spcPct val="107000"/>
                        </a:lnSpc>
                        <a:spcBef>
                          <a:spcPts val="55"/>
                        </a:spcBef>
                        <a:spcAft>
                          <a:spcPts val="600"/>
                        </a:spcAft>
                        <a:tabLst>
                          <a:tab pos="1620520" algn="l"/>
                        </a:tabLst>
                      </a:pPr>
                      <a:r>
                        <a:rPr lang="es-ES" sz="1200">
                          <a:effectLst/>
                        </a:rPr>
                        <a:t>2019</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1.646</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4.849</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48</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6.543</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83173212"/>
                  </a:ext>
                </a:extLst>
              </a:tr>
              <a:tr h="0">
                <a:tc>
                  <a:txBody>
                    <a:bodyPr/>
                    <a:lstStyle/>
                    <a:p>
                      <a:pPr algn="ctr">
                        <a:lnSpc>
                          <a:spcPct val="107000"/>
                        </a:lnSpc>
                        <a:spcBef>
                          <a:spcPts val="55"/>
                        </a:spcBef>
                        <a:spcAft>
                          <a:spcPts val="600"/>
                        </a:spcAft>
                        <a:tabLst>
                          <a:tab pos="1620520" algn="l"/>
                        </a:tabLst>
                      </a:pPr>
                      <a:r>
                        <a:rPr lang="es-ES" sz="1200">
                          <a:effectLst/>
                        </a:rPr>
                        <a:t>2020</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1.933</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4.266</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27</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6.226</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56565131"/>
                  </a:ext>
                </a:extLst>
              </a:tr>
              <a:tr h="0">
                <a:tc>
                  <a:txBody>
                    <a:bodyPr/>
                    <a:lstStyle/>
                    <a:p>
                      <a:pPr algn="ctr">
                        <a:lnSpc>
                          <a:spcPct val="107000"/>
                        </a:lnSpc>
                        <a:spcBef>
                          <a:spcPts val="55"/>
                        </a:spcBef>
                        <a:spcAft>
                          <a:spcPts val="600"/>
                        </a:spcAft>
                        <a:tabLst>
                          <a:tab pos="1620520" algn="l"/>
                        </a:tabLst>
                      </a:pPr>
                      <a:r>
                        <a:rPr lang="es-ES" sz="1200">
                          <a:effectLst/>
                        </a:rPr>
                        <a:t>2021</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3.385</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5.460</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dirty="0">
                          <a:effectLst/>
                        </a:rPr>
                        <a:t>21</a:t>
                      </a:r>
                      <a:endParaRPr lang="es-CO"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8.866</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19019642"/>
                  </a:ext>
                </a:extLst>
              </a:tr>
              <a:tr h="0">
                <a:tc>
                  <a:txBody>
                    <a:bodyPr/>
                    <a:lstStyle/>
                    <a:p>
                      <a:pPr algn="ctr">
                        <a:lnSpc>
                          <a:spcPct val="107000"/>
                        </a:lnSpc>
                        <a:spcBef>
                          <a:spcPts val="55"/>
                        </a:spcBef>
                        <a:spcAft>
                          <a:spcPts val="600"/>
                        </a:spcAft>
                        <a:tabLst>
                          <a:tab pos="1620520" algn="l"/>
                        </a:tabLst>
                      </a:pPr>
                      <a:r>
                        <a:rPr lang="es-ES" sz="1200">
                          <a:effectLst/>
                        </a:rPr>
                        <a:t>2022 (octubre)</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Bef>
                          <a:spcPts val="55"/>
                        </a:spcBef>
                        <a:spcAft>
                          <a:spcPts val="600"/>
                        </a:spcAft>
                        <a:tabLst>
                          <a:tab pos="1620520" algn="l"/>
                        </a:tabLst>
                      </a:pPr>
                      <a:r>
                        <a:rPr lang="es-ES" sz="1200">
                          <a:effectLst/>
                        </a:rPr>
                        <a:t>5.538</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6.804</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19</a:t>
                      </a:r>
                      <a:endParaRPr lang="es-CO"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lnSpc>
                          <a:spcPct val="107000"/>
                        </a:lnSpc>
                        <a:spcBef>
                          <a:spcPts val="55"/>
                        </a:spcBef>
                        <a:spcAft>
                          <a:spcPts val="600"/>
                        </a:spcAft>
                        <a:tabLst>
                          <a:tab pos="1620520" algn="l"/>
                        </a:tabLst>
                      </a:pPr>
                      <a:r>
                        <a:rPr lang="es-ES" sz="1200">
                          <a:effectLst/>
                        </a:rPr>
                        <a:t>12.361</a:t>
                      </a:r>
                      <a:endParaRPr lang="es-C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91090194"/>
                  </a:ext>
                </a:extLst>
              </a:tr>
              <a:tr h="0">
                <a:tc>
                  <a:txBody>
                    <a:bodyPr/>
                    <a:lstStyle/>
                    <a:p>
                      <a:pPr algn="ctr">
                        <a:lnSpc>
                          <a:spcPct val="107000"/>
                        </a:lnSpc>
                        <a:spcBef>
                          <a:spcPts val="55"/>
                        </a:spcBef>
                        <a:spcAft>
                          <a:spcPts val="600"/>
                        </a:spcAft>
                        <a:tabLst>
                          <a:tab pos="1620520" algn="l"/>
                        </a:tabLst>
                      </a:pPr>
                      <a:r>
                        <a:rPr lang="es-ES" sz="1200">
                          <a:effectLst/>
                        </a:rPr>
                        <a:t>TOTAL</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dirty="0">
                          <a:effectLst/>
                        </a:rPr>
                        <a:t>18.730</a:t>
                      </a:r>
                      <a:endParaRPr lang="es-C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a:effectLst/>
                        </a:rPr>
                        <a:t>33.352</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a:effectLst/>
                        </a:rPr>
                        <a:t>250</a:t>
                      </a:r>
                      <a:endParaRPr lang="es-C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Bef>
                          <a:spcPts val="55"/>
                        </a:spcBef>
                        <a:spcAft>
                          <a:spcPts val="600"/>
                        </a:spcAft>
                        <a:tabLst>
                          <a:tab pos="1620520" algn="l"/>
                        </a:tabLst>
                      </a:pPr>
                      <a:r>
                        <a:rPr lang="es-ES" sz="1200" dirty="0">
                          <a:effectLst/>
                        </a:rPr>
                        <a:t>52.332</a:t>
                      </a:r>
                      <a:endParaRPr lang="es-CO"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96031910"/>
                  </a:ext>
                </a:extLst>
              </a:tr>
            </a:tbl>
          </a:graphicData>
        </a:graphic>
      </p:graphicFrame>
      <p:sp>
        <p:nvSpPr>
          <p:cNvPr id="10" name="CuadroTexto 9">
            <a:extLst>
              <a:ext uri="{FF2B5EF4-FFF2-40B4-BE49-F238E27FC236}">
                <a16:creationId xmlns:a16="http://schemas.microsoft.com/office/drawing/2014/main" id="{D1A7BAFB-9F84-D78C-E759-C0253F8D579B}"/>
              </a:ext>
            </a:extLst>
          </p:cNvPr>
          <p:cNvSpPr txBox="1"/>
          <p:nvPr/>
        </p:nvSpPr>
        <p:spPr>
          <a:xfrm>
            <a:off x="313914" y="4353157"/>
            <a:ext cx="4901783" cy="1867755"/>
          </a:xfrm>
          <a:prstGeom prst="rect">
            <a:avLst/>
          </a:prstGeom>
          <a:noFill/>
        </p:spPr>
        <p:txBody>
          <a:bodyPr wrap="square">
            <a:spAutoFit/>
          </a:bodyPr>
          <a:lstStyle/>
          <a:p>
            <a:pPr marL="228600" indent="-228600" algn="ctr">
              <a:lnSpc>
                <a:spcPct val="115000"/>
              </a:lnSpc>
              <a:spcAft>
                <a:spcPts val="600"/>
              </a:spcAft>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Insuficiencia en la implementación de tecnologías emergente de la cuarta revolución industrial (4RI).</a:t>
            </a:r>
          </a:p>
          <a:p>
            <a:pPr marL="228600" indent="-228600" algn="ctr">
              <a:lnSpc>
                <a:spcPct val="115000"/>
              </a:lnSpc>
              <a:spcAft>
                <a:spcPts val="600"/>
              </a:spcAft>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Baja apropiación de metodologías para la gestión del conocimiento.</a:t>
            </a:r>
          </a:p>
          <a:p>
            <a:pPr marL="228600" indent="-228600" algn="ctr">
              <a:lnSpc>
                <a:spcPct val="115000"/>
              </a:lnSpc>
              <a:spcAft>
                <a:spcPts val="600"/>
              </a:spcAft>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Falta de un marco de Interoperabilidad implementado.</a:t>
            </a:r>
          </a:p>
          <a:p>
            <a:pPr marL="228600" indent="-228600" algn="ctr">
              <a:lnSpc>
                <a:spcPct val="115000"/>
              </a:lnSpc>
              <a:spcAft>
                <a:spcPts val="600"/>
              </a:spcAft>
              <a:buAutoNum type="arabicPeriod"/>
            </a:pPr>
            <a:r>
              <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Falta implementación de sistemas de inteligencia artificial.</a:t>
            </a:r>
          </a:p>
          <a:p>
            <a:pPr algn="ctr">
              <a:lnSpc>
                <a:spcPct val="115000"/>
              </a:lnSpc>
              <a:spcAft>
                <a:spcPts val="600"/>
              </a:spcAft>
            </a:pPr>
            <a:endParaRPr lang="es-CO" sz="1200" dirty="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86EBFDC7-A2E8-F88C-EBCD-E558E7AD2ABF}"/>
              </a:ext>
            </a:extLst>
          </p:cNvPr>
          <p:cNvSpPr txBox="1"/>
          <p:nvPr/>
        </p:nvSpPr>
        <p:spPr>
          <a:xfrm>
            <a:off x="6029012" y="3555553"/>
            <a:ext cx="6027719" cy="584775"/>
          </a:xfrm>
          <a:prstGeom prst="rect">
            <a:avLst/>
          </a:prstGeom>
          <a:noFill/>
        </p:spPr>
        <p:txBody>
          <a:bodyPr wrap="square">
            <a:spAutoFit/>
          </a:bodyPr>
          <a:lstStyle/>
          <a:p>
            <a:pPr algn="r">
              <a:spcAft>
                <a:spcPts val="600"/>
              </a:spcAft>
            </a:pPr>
            <a:r>
              <a:rPr lang="es-CO" sz="1600" b="1" i="1" dirty="0">
                <a:solidFill>
                  <a:schemeClr val="accent2"/>
                </a:solidFill>
                <a:latin typeface="Montserrat Light" panose="00000400000000000000" pitchFamily="2" charset="0"/>
                <a:ea typeface="Calibri" panose="020F0502020204030204" pitchFamily="34" charset="0"/>
                <a:cs typeface="Times New Roman" panose="02020603050405020304" pitchFamily="18" charset="0"/>
              </a:rPr>
              <a:t>Resultados de los Estudios de Nivel de Riesgo Individual, Participación por Año</a:t>
            </a:r>
          </a:p>
        </p:txBody>
      </p:sp>
    </p:spTree>
    <p:extLst>
      <p:ext uri="{BB962C8B-B14F-4D97-AF65-F5344CB8AC3E}">
        <p14:creationId xmlns:p14="http://schemas.microsoft.com/office/powerpoint/2010/main" val="5494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EE5339-D06B-413D-B06E-BDAD87CAC779}"/>
              </a:ext>
            </a:extLst>
          </p:cNvPr>
          <p:cNvSpPr txBox="1"/>
          <p:nvPr/>
        </p:nvSpPr>
        <p:spPr>
          <a:xfrm>
            <a:off x="248622" y="1137276"/>
            <a:ext cx="2799773" cy="1938992"/>
          </a:xfrm>
          <a:prstGeom prst="rect">
            <a:avLst/>
          </a:prstGeom>
          <a:noFill/>
        </p:spPr>
        <p:txBody>
          <a:bodyPr wrap="square">
            <a:spAutoFit/>
          </a:bodyPr>
          <a:lstStyle>
            <a:defPPr>
              <a:defRPr lang="es-ES"/>
            </a:defPPr>
            <a:lvl1pPr>
              <a:defRPr sz="2400" b="1">
                <a:solidFill>
                  <a:schemeClr val="tx2"/>
                </a:solidFill>
                <a:latin typeface="Montserrat" pitchFamily="2" charset="77"/>
                <a:cs typeface="Arial" panose="020B0604020202020204" pitchFamily="34" charset="0"/>
              </a:defRPr>
            </a:lvl1pPr>
          </a:lstStyle>
          <a:p>
            <a:r>
              <a:rPr lang="es-ES_tradnl" dirty="0"/>
              <a:t>Esquema general del diagnóstico – Componente interno</a:t>
            </a:r>
          </a:p>
        </p:txBody>
      </p:sp>
      <p:sp>
        <p:nvSpPr>
          <p:cNvPr id="5" name="Rectángulo 4">
            <a:extLst>
              <a:ext uri="{FF2B5EF4-FFF2-40B4-BE49-F238E27FC236}">
                <a16:creationId xmlns:a16="http://schemas.microsoft.com/office/drawing/2014/main" id="{F507731E-2B0D-5CA8-0E49-BA856F4EBBF0}"/>
              </a:ext>
            </a:extLst>
          </p:cNvPr>
          <p:cNvSpPr/>
          <p:nvPr/>
        </p:nvSpPr>
        <p:spPr>
          <a:xfrm>
            <a:off x="9827111" y="5474989"/>
            <a:ext cx="2275840" cy="82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6" name="Imagen 5">
            <a:extLst>
              <a:ext uri="{FF2B5EF4-FFF2-40B4-BE49-F238E27FC236}">
                <a16:creationId xmlns:a16="http://schemas.microsoft.com/office/drawing/2014/main" id="{253E4795-65D5-AADE-42DC-D859A5278032}"/>
              </a:ext>
            </a:extLst>
          </p:cNvPr>
          <p:cNvPicPr>
            <a:picLocks noChangeAspect="1"/>
          </p:cNvPicPr>
          <p:nvPr/>
        </p:nvPicPr>
        <p:blipFill>
          <a:blip r:embed="rId2"/>
          <a:stretch>
            <a:fillRect/>
          </a:stretch>
        </p:blipFill>
        <p:spPr>
          <a:xfrm>
            <a:off x="2750372" y="557606"/>
            <a:ext cx="9098974" cy="5648903"/>
          </a:xfrm>
          <a:prstGeom prst="rect">
            <a:avLst/>
          </a:prstGeom>
        </p:spPr>
      </p:pic>
      <p:sp>
        <p:nvSpPr>
          <p:cNvPr id="7" name="Elipse 6">
            <a:extLst>
              <a:ext uri="{FF2B5EF4-FFF2-40B4-BE49-F238E27FC236}">
                <a16:creationId xmlns:a16="http://schemas.microsoft.com/office/drawing/2014/main" id="{CE432983-395F-3183-B9EA-A85AAB38E2D0}"/>
              </a:ext>
            </a:extLst>
          </p:cNvPr>
          <p:cNvSpPr/>
          <p:nvPr/>
        </p:nvSpPr>
        <p:spPr>
          <a:xfrm>
            <a:off x="5813911" y="166501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1</a:t>
            </a:r>
          </a:p>
        </p:txBody>
      </p:sp>
      <p:sp>
        <p:nvSpPr>
          <p:cNvPr id="8" name="Elipse 7">
            <a:extLst>
              <a:ext uri="{FF2B5EF4-FFF2-40B4-BE49-F238E27FC236}">
                <a16:creationId xmlns:a16="http://schemas.microsoft.com/office/drawing/2014/main" id="{73E1BCEA-59CD-32C0-720D-1942DC763D6C}"/>
              </a:ext>
            </a:extLst>
          </p:cNvPr>
          <p:cNvSpPr/>
          <p:nvPr/>
        </p:nvSpPr>
        <p:spPr>
          <a:xfrm>
            <a:off x="6250791" y="338205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9" name="Elipse 8">
            <a:extLst>
              <a:ext uri="{FF2B5EF4-FFF2-40B4-BE49-F238E27FC236}">
                <a16:creationId xmlns:a16="http://schemas.microsoft.com/office/drawing/2014/main" id="{0974573D-2A43-4E5F-AA06-E86723324561}"/>
              </a:ext>
            </a:extLst>
          </p:cNvPr>
          <p:cNvSpPr/>
          <p:nvPr/>
        </p:nvSpPr>
        <p:spPr>
          <a:xfrm>
            <a:off x="6250791" y="509909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3</a:t>
            </a:r>
          </a:p>
        </p:txBody>
      </p:sp>
    </p:spTree>
    <p:extLst>
      <p:ext uri="{BB962C8B-B14F-4D97-AF65-F5344CB8AC3E}">
        <p14:creationId xmlns:p14="http://schemas.microsoft.com/office/powerpoint/2010/main" val="194023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67D7D223-78E0-578B-8465-8DD7904EA0E7}"/>
              </a:ext>
            </a:extLst>
          </p:cNvPr>
          <p:cNvSpPr txBox="1"/>
          <p:nvPr/>
        </p:nvSpPr>
        <p:spPr>
          <a:xfrm>
            <a:off x="2355417" y="365285"/>
            <a:ext cx="649812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000000"/>
                </a:solidFill>
                <a:latin typeface="Montserrat" pitchFamily="2" charset="0"/>
              </a:rPr>
              <a:t>Aplicación del Modelo Integrado de Planeación y Gestión en la UNP</a:t>
            </a:r>
            <a:endParaRPr lang="es-ES_tradnl" sz="2000" b="1" dirty="0">
              <a:solidFill>
                <a:srgbClr val="000000"/>
              </a:solidFill>
              <a:latin typeface="Montserrat" pitchFamily="2" charset="0"/>
            </a:endParaRPr>
          </a:p>
        </p:txBody>
      </p:sp>
      <p:sp>
        <p:nvSpPr>
          <p:cNvPr id="12" name="Elipse 11">
            <a:extLst>
              <a:ext uri="{FF2B5EF4-FFF2-40B4-BE49-F238E27FC236}">
                <a16:creationId xmlns:a16="http://schemas.microsoft.com/office/drawing/2014/main" id="{DF939FEE-BBC4-0A70-D500-6E09CFF5D8D5}"/>
              </a:ext>
            </a:extLst>
          </p:cNvPr>
          <p:cNvSpPr/>
          <p:nvPr/>
        </p:nvSpPr>
        <p:spPr>
          <a:xfrm>
            <a:off x="1918536" y="47880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1</a:t>
            </a:r>
          </a:p>
        </p:txBody>
      </p:sp>
      <p:pic>
        <p:nvPicPr>
          <p:cNvPr id="13" name="Imagen 12">
            <a:extLst>
              <a:ext uri="{FF2B5EF4-FFF2-40B4-BE49-F238E27FC236}">
                <a16:creationId xmlns:a16="http://schemas.microsoft.com/office/drawing/2014/main" id="{1D816710-DED8-A794-D759-0A593FD6282E}"/>
              </a:ext>
            </a:extLst>
          </p:cNvPr>
          <p:cNvPicPr>
            <a:picLocks noChangeAspect="1"/>
          </p:cNvPicPr>
          <p:nvPr/>
        </p:nvPicPr>
        <p:blipFill>
          <a:blip r:embed="rId2"/>
          <a:stretch>
            <a:fillRect/>
          </a:stretch>
        </p:blipFill>
        <p:spPr>
          <a:xfrm>
            <a:off x="3887783" y="1555896"/>
            <a:ext cx="7990303" cy="1751269"/>
          </a:xfrm>
          <a:prstGeom prst="rect">
            <a:avLst/>
          </a:prstGeom>
        </p:spPr>
      </p:pic>
      <p:sp>
        <p:nvSpPr>
          <p:cNvPr id="14" name="CuadroTexto 13">
            <a:extLst>
              <a:ext uri="{FF2B5EF4-FFF2-40B4-BE49-F238E27FC236}">
                <a16:creationId xmlns:a16="http://schemas.microsoft.com/office/drawing/2014/main" id="{1B569304-F35F-7DB8-CF8F-581BE32CCFAD}"/>
              </a:ext>
            </a:extLst>
          </p:cNvPr>
          <p:cNvSpPr txBox="1"/>
          <p:nvPr/>
        </p:nvSpPr>
        <p:spPr>
          <a:xfrm>
            <a:off x="3625316" y="1165742"/>
            <a:ext cx="8252770" cy="338554"/>
          </a:xfrm>
          <a:prstGeom prst="rect">
            <a:avLst/>
          </a:prstGeom>
          <a:noFill/>
        </p:spPr>
        <p:txBody>
          <a:bodyPr wrap="square">
            <a:spAutoFit/>
          </a:bodyPr>
          <a:lstStyle/>
          <a:p>
            <a:pPr algn="r">
              <a:spcAft>
                <a:spcPts val="600"/>
              </a:spcAft>
            </a:pPr>
            <a:r>
              <a:rPr lang="es-CO" sz="1600" b="1" i="1" dirty="0">
                <a:solidFill>
                  <a:schemeClr val="accent2"/>
                </a:solidFill>
                <a:effectLst/>
                <a:latin typeface="Montserrat Light" panose="00000400000000000000" pitchFamily="2" charset="0"/>
                <a:ea typeface="Calibri" panose="020F0502020204030204" pitchFamily="34" charset="0"/>
                <a:cs typeface="Times New Roman" panose="02020603050405020304" pitchFamily="18" charset="0"/>
              </a:rPr>
              <a:t>Resultados de las dimensiones de Gestión y Desempeño para la UNP en 2021</a:t>
            </a:r>
          </a:p>
        </p:txBody>
      </p:sp>
      <p:sp>
        <p:nvSpPr>
          <p:cNvPr id="15" name="CuadroTexto 14">
            <a:extLst>
              <a:ext uri="{FF2B5EF4-FFF2-40B4-BE49-F238E27FC236}">
                <a16:creationId xmlns:a16="http://schemas.microsoft.com/office/drawing/2014/main" id="{4AFE25AC-73A4-E68C-2A97-9DCBDFFBB409}"/>
              </a:ext>
            </a:extLst>
          </p:cNvPr>
          <p:cNvSpPr txBox="1"/>
          <p:nvPr/>
        </p:nvSpPr>
        <p:spPr>
          <a:xfrm>
            <a:off x="570472" y="3129488"/>
            <a:ext cx="8898377" cy="355354"/>
          </a:xfrm>
          <a:prstGeom prst="rect">
            <a:avLst/>
          </a:prstGeom>
          <a:noFill/>
        </p:spPr>
        <p:txBody>
          <a:bodyPr wrap="square">
            <a:spAutoFit/>
          </a:bodyPr>
          <a:lstStyle/>
          <a:p>
            <a:pPr marL="0" lvl="1">
              <a:lnSpc>
                <a:spcPct val="115000"/>
              </a:lnSpc>
              <a:spcBef>
                <a:spcPts val="200"/>
              </a:spcBef>
              <a:buSzPts val="1300"/>
            </a:pPr>
            <a:r>
              <a:rPr lang="es-CO" sz="1600" b="1" i="1" dirty="0">
                <a:solidFill>
                  <a:schemeClr val="accent2"/>
                </a:solidFill>
                <a:latin typeface="Montserrat Light" panose="00000400000000000000" pitchFamily="2" charset="0"/>
                <a:ea typeface="Calibri" panose="020F0502020204030204" pitchFamily="34" charset="0"/>
                <a:cs typeface="Times New Roman" panose="02020603050405020304" pitchFamily="18" charset="0"/>
              </a:rPr>
              <a:t>Resultado de los Índices de las Políticas de Gestión y Desempeño 2021</a:t>
            </a:r>
          </a:p>
        </p:txBody>
      </p:sp>
      <p:pic>
        <p:nvPicPr>
          <p:cNvPr id="16" name="Imagen 15">
            <a:extLst>
              <a:ext uri="{FF2B5EF4-FFF2-40B4-BE49-F238E27FC236}">
                <a16:creationId xmlns:a16="http://schemas.microsoft.com/office/drawing/2014/main" id="{440B22C5-2ED5-8453-3B6B-3A3C4B45D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223" y="3429000"/>
            <a:ext cx="7990303" cy="3210636"/>
          </a:xfrm>
          <a:prstGeom prst="rect">
            <a:avLst/>
          </a:prstGeom>
          <a:noFill/>
        </p:spPr>
      </p:pic>
      <p:sp>
        <p:nvSpPr>
          <p:cNvPr id="17" name="CuadroTexto 16">
            <a:extLst>
              <a:ext uri="{FF2B5EF4-FFF2-40B4-BE49-F238E27FC236}">
                <a16:creationId xmlns:a16="http://schemas.microsoft.com/office/drawing/2014/main" id="{DBA5D2A6-4213-7CE4-2504-026723976667}"/>
              </a:ext>
            </a:extLst>
          </p:cNvPr>
          <p:cNvSpPr txBox="1"/>
          <p:nvPr/>
        </p:nvSpPr>
        <p:spPr>
          <a:xfrm>
            <a:off x="8667526" y="3595399"/>
            <a:ext cx="3468704" cy="2369431"/>
          </a:xfrm>
          <a:prstGeom prst="rect">
            <a:avLst/>
          </a:prstGeom>
          <a:noFill/>
        </p:spPr>
        <p:txBody>
          <a:bodyPr wrap="square">
            <a:spAutoFit/>
          </a:bodyPr>
          <a:lstStyle/>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4: Gestión Presupuestal y Eficiencia del Gasto Público</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10: Servicio al ciudadano</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11: Racionalización de Trámites</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12: Participación Ciudadana en la Gestión Pública</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13: Seguimiento y Evaluación del Desempeño Institucional</a:t>
            </a:r>
          </a:p>
          <a:p>
            <a:pPr algn="ctr">
              <a:lnSpc>
                <a:spcPct val="115000"/>
              </a:lnSpc>
              <a:spcAft>
                <a:spcPts val="600"/>
              </a:spcAft>
            </a:pPr>
            <a:r>
              <a:rPr lang="es-CO" sz="1200" dirty="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Política 15: Gestión del Conocimiento</a:t>
            </a:r>
          </a:p>
        </p:txBody>
      </p:sp>
    </p:spTree>
    <p:extLst>
      <p:ext uri="{BB962C8B-B14F-4D97-AF65-F5344CB8AC3E}">
        <p14:creationId xmlns:p14="http://schemas.microsoft.com/office/powerpoint/2010/main" val="2242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9EEE8B8-F5C9-A4FE-8DD3-1C90DFF1F305}"/>
              </a:ext>
            </a:extLst>
          </p:cNvPr>
          <p:cNvSpPr txBox="1"/>
          <p:nvPr/>
        </p:nvSpPr>
        <p:spPr>
          <a:xfrm>
            <a:off x="2357120" y="337881"/>
            <a:ext cx="608763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000000"/>
                </a:solidFill>
                <a:latin typeface="Montserrat" pitchFamily="2" charset="0"/>
              </a:rPr>
              <a:t>Evaluación del marco estratégico institucional del cuatrienio 2019-2022</a:t>
            </a:r>
          </a:p>
        </p:txBody>
      </p:sp>
      <p:sp>
        <p:nvSpPr>
          <p:cNvPr id="5" name="Elipse 4">
            <a:extLst>
              <a:ext uri="{FF2B5EF4-FFF2-40B4-BE49-F238E27FC236}">
                <a16:creationId xmlns:a16="http://schemas.microsoft.com/office/drawing/2014/main" id="{35AD7973-5CB0-F866-08CE-EFBAD5CEECF7}"/>
              </a:ext>
            </a:extLst>
          </p:cNvPr>
          <p:cNvSpPr/>
          <p:nvPr/>
        </p:nvSpPr>
        <p:spPr>
          <a:xfrm>
            <a:off x="1920240" y="451404"/>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6" name="CuadroTexto 5">
            <a:extLst>
              <a:ext uri="{FF2B5EF4-FFF2-40B4-BE49-F238E27FC236}">
                <a16:creationId xmlns:a16="http://schemas.microsoft.com/office/drawing/2014/main" id="{74F9AD3C-9F0D-203E-3439-DC5892741012}"/>
              </a:ext>
            </a:extLst>
          </p:cNvPr>
          <p:cNvSpPr txBox="1"/>
          <p:nvPr/>
        </p:nvSpPr>
        <p:spPr>
          <a:xfrm>
            <a:off x="812854" y="1703257"/>
            <a:ext cx="6094378" cy="461665"/>
          </a:xfrm>
          <a:prstGeom prst="rect">
            <a:avLst/>
          </a:prstGeom>
          <a:noFill/>
        </p:spPr>
        <p:txBody>
          <a:bodyPr wrap="square">
            <a:spAutoFit/>
          </a:bodyPr>
          <a:lstStyle/>
          <a:p>
            <a:r>
              <a:rPr lang="es-CO" sz="2400" b="1" dirty="0">
                <a:solidFill>
                  <a:schemeClr val="accent6"/>
                </a:solidFill>
                <a:latin typeface="Montserrat Light" panose="00000400000000000000" pitchFamily="2" charset="0"/>
              </a:rPr>
              <a:t>MISIÓN</a:t>
            </a:r>
          </a:p>
        </p:txBody>
      </p:sp>
      <p:sp>
        <p:nvSpPr>
          <p:cNvPr id="7" name="CuadroTexto 6">
            <a:extLst>
              <a:ext uri="{FF2B5EF4-FFF2-40B4-BE49-F238E27FC236}">
                <a16:creationId xmlns:a16="http://schemas.microsoft.com/office/drawing/2014/main" id="{813712A5-D0F5-21C5-4523-B0A979629043}"/>
              </a:ext>
            </a:extLst>
          </p:cNvPr>
          <p:cNvSpPr txBox="1"/>
          <p:nvPr/>
        </p:nvSpPr>
        <p:spPr>
          <a:xfrm>
            <a:off x="2357120" y="1601959"/>
            <a:ext cx="8988357" cy="1482842"/>
          </a:xfrm>
          <a:prstGeom prst="rect">
            <a:avLst/>
          </a:prstGeom>
          <a:noFill/>
        </p:spPr>
        <p:txBody>
          <a:bodyPr wrap="square">
            <a:spAutoFit/>
          </a:bodyPr>
          <a:lstStyle/>
          <a:p>
            <a:pPr marL="174625" algn="ctr">
              <a:lnSpc>
                <a:spcPct val="115000"/>
              </a:lnSpc>
              <a:spcAft>
                <a:spcPts val="600"/>
              </a:spcAft>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a:t>
            </a:r>
            <a:r>
              <a:rPr lang="es-CO" sz="1600" i="1" dirty="0">
                <a:effectLst/>
                <a:latin typeface="Montserrat Light" panose="00000400000000000000" pitchFamily="2" charset="0"/>
                <a:ea typeface="Calibri" panose="020F0502020204030204" pitchFamily="34" charset="0"/>
                <a:cs typeface="Times New Roman" panose="02020603050405020304" pitchFamily="18" charset="0"/>
              </a:rPr>
              <a:t>La Unidad Nacional de Protección es un organismo de seguridad del orden nacional, con orientación de Derechos Humanos, encargada de desarrollar estrategias para el análisis y evaluación de los riesgos, amenazas y vulnerabilidades, e implementar las medidas de protección individuales y/o colectivas de las poblaciones objeto, con enfoques diferenciales.</a:t>
            </a: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a:t>
            </a:r>
          </a:p>
        </p:txBody>
      </p:sp>
      <p:sp>
        <p:nvSpPr>
          <p:cNvPr id="8" name="CuadroTexto 7">
            <a:extLst>
              <a:ext uri="{FF2B5EF4-FFF2-40B4-BE49-F238E27FC236}">
                <a16:creationId xmlns:a16="http://schemas.microsoft.com/office/drawing/2014/main" id="{32B713EA-C83A-AA38-C495-3F00EF6D5DD0}"/>
              </a:ext>
            </a:extLst>
          </p:cNvPr>
          <p:cNvSpPr txBox="1"/>
          <p:nvPr/>
        </p:nvSpPr>
        <p:spPr>
          <a:xfrm>
            <a:off x="506251" y="3429000"/>
            <a:ext cx="11179497" cy="2677656"/>
          </a:xfrm>
          <a:prstGeom prst="rect">
            <a:avLst/>
          </a:prstGeom>
          <a:noFill/>
        </p:spPr>
        <p:txBody>
          <a:bodyPr wrap="square">
            <a:spAutoFit/>
          </a:bodyPr>
          <a:lstStyle/>
          <a:p>
            <a:pPr marL="285750" indent="-285750">
              <a:buFont typeface="Arial" panose="020B0604020202020204" pitchFamily="34" charset="0"/>
              <a:buChar char="•"/>
            </a:pPr>
            <a:r>
              <a:rPr lang="es-CO" sz="1400" dirty="0">
                <a:solidFill>
                  <a:schemeClr val="accent6"/>
                </a:solidFill>
                <a:latin typeface="Montserrat Light" panose="00000400000000000000" pitchFamily="2" charset="0"/>
              </a:rPr>
              <a:t>Desde la normatividad: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la declaración de misión está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completamente alineada con el objetivo normativo de creación de la Unidad</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y además,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plantea elementos clave que fortalecen el entendimiento de la ciudadanía</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al respecto. En especial, su orientación de derechos humanos y el enfoque diferencial. </a:t>
            </a:r>
          </a:p>
          <a:p>
            <a:pPr marL="285750" indent="-285750">
              <a:buFont typeface="Arial" panose="020B0604020202020204" pitchFamily="34" charset="0"/>
              <a:buChar char="•"/>
            </a:pPr>
            <a:endParaRPr lang="es-CO" sz="1400" dirty="0">
              <a:effectLst/>
              <a:latin typeface="Montserrat Light" panose="000004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CO" sz="1400" dirty="0">
                <a:solidFill>
                  <a:schemeClr val="accent6"/>
                </a:solidFill>
                <a:latin typeface="Montserrat Light" panose="00000400000000000000" pitchFamily="2" charset="0"/>
              </a:rPr>
              <a:t>Componentes esenciales: </a:t>
            </a:r>
            <a:r>
              <a:rPr lang="es-CO" sz="1400" dirty="0">
                <a:latin typeface="Montserrat Light" panose="00000400000000000000" pitchFamily="2" charset="0"/>
                <a:ea typeface="Calibri" panose="020F0502020204030204" pitchFamily="34" charset="0"/>
                <a:cs typeface="Times New Roman" panose="02020603050405020304" pitchFamily="18" charset="0"/>
              </a:rPr>
              <a:t>Es posible evidenciar el cumplimiento de la mayoría de los elementos, desde el quién, el qué hace, y para quién, pudiendo tal vez mejorar en este último </a:t>
            </a:r>
            <a:r>
              <a:rPr lang="es-CO" sz="1400" b="1" dirty="0">
                <a:latin typeface="Montserrat Light" panose="00000400000000000000" pitchFamily="2" charset="0"/>
                <a:ea typeface="Calibri" panose="020F0502020204030204" pitchFamily="34" charset="0"/>
                <a:cs typeface="Times New Roman" panose="02020603050405020304" pitchFamily="18" charset="0"/>
              </a:rPr>
              <a:t>explicando que la población objeto tiene unas características específicas y acotadas</a:t>
            </a:r>
            <a:r>
              <a:rPr lang="es-CO" sz="1400" dirty="0">
                <a:latin typeface="Montserrat Light" panose="00000400000000000000" pitchFamily="2" charset="0"/>
                <a:ea typeface="Calibri" panose="020F0502020204030204" pitchFamily="34" charset="0"/>
                <a:cs typeface="Times New Roman" panose="02020603050405020304" pitchFamily="18" charset="0"/>
              </a:rPr>
              <a:t>. Adicionalmente, se encuentra oportunidades de mejora en el elemento del </a:t>
            </a:r>
            <a:r>
              <a:rPr lang="es-CO" sz="1400" b="1" dirty="0">
                <a:latin typeface="Montserrat Light" panose="00000400000000000000" pitchFamily="2" charset="0"/>
                <a:ea typeface="Calibri" panose="020F0502020204030204" pitchFamily="34" charset="0"/>
                <a:cs typeface="Times New Roman" panose="02020603050405020304" pitchFamily="18" charset="0"/>
              </a:rPr>
              <a:t>para qué</a:t>
            </a:r>
            <a:r>
              <a:rPr lang="es-CO" sz="1400" dirty="0">
                <a:latin typeface="Montserrat Light" panose="00000400000000000000" pitchFamily="2" charset="0"/>
                <a:ea typeface="Calibri" panose="020F0502020204030204" pitchFamily="34" charset="0"/>
                <a:cs typeface="Times New Roman" panose="02020603050405020304" pitchFamily="18" charset="0"/>
              </a:rPr>
              <a:t>, describiendo con claridad </a:t>
            </a:r>
            <a:r>
              <a:rPr lang="es-CO" sz="1400" b="1" dirty="0">
                <a:latin typeface="Montserrat Light" panose="00000400000000000000" pitchFamily="2" charset="0"/>
                <a:ea typeface="Calibri" panose="020F0502020204030204" pitchFamily="34" charset="0"/>
                <a:cs typeface="Times New Roman" panose="02020603050405020304" pitchFamily="18" charset="0"/>
              </a:rPr>
              <a:t>el impacto </a:t>
            </a:r>
            <a:r>
              <a:rPr lang="es-CO" sz="1400" dirty="0">
                <a:latin typeface="Montserrat Light" panose="00000400000000000000" pitchFamily="2" charset="0"/>
                <a:ea typeface="Calibri" panose="020F0502020204030204" pitchFamily="34" charset="0"/>
                <a:cs typeface="Times New Roman" panose="02020603050405020304" pitchFamily="18" charset="0"/>
              </a:rPr>
              <a:t>que se genera con las acciones de prevención y protección. </a:t>
            </a:r>
          </a:p>
          <a:p>
            <a:pPr marL="285750" indent="-285750">
              <a:buFont typeface="Arial" panose="020B0604020202020204" pitchFamily="34" charset="0"/>
              <a:buChar char="•"/>
            </a:pPr>
            <a:endParaRPr lang="es-CO" sz="1400" dirty="0">
              <a:latin typeface="Montserrat Light" panose="000004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sz="1400" dirty="0">
                <a:solidFill>
                  <a:schemeClr val="accent6"/>
                </a:solidFill>
                <a:latin typeface="Montserrat Light" panose="00000400000000000000" pitchFamily="2" charset="0"/>
              </a:rPr>
              <a:t>El nivel de cumplimiento de la misión: </a:t>
            </a:r>
            <a:r>
              <a:rPr lang="es-CO" sz="1400" dirty="0">
                <a:latin typeface="Montserrat Light" panose="00000400000000000000" pitchFamily="2" charset="0"/>
                <a:ea typeface="Calibri" panose="020F0502020204030204" pitchFamily="34" charset="0"/>
                <a:cs typeface="Times New Roman" panose="02020603050405020304" pitchFamily="18" charset="0"/>
              </a:rPr>
              <a:t>De acuerdo con las apreciaciones de los líderes de la UNP consultados, así como de los requerimientos de los grupos de valor, entre ellos la Procuraduría General de la Nación, </a:t>
            </a:r>
            <a:r>
              <a:rPr lang="es-CO" sz="1400" b="1" dirty="0">
                <a:latin typeface="Montserrat Light" panose="00000400000000000000" pitchFamily="2" charset="0"/>
                <a:ea typeface="Calibri" panose="020F0502020204030204" pitchFamily="34" charset="0"/>
                <a:cs typeface="Times New Roman" panose="02020603050405020304" pitchFamily="18" charset="0"/>
              </a:rPr>
              <a:t>hoy en día existen oportunidades de mejora en el cumplimiento a cabalidad de la misión</a:t>
            </a:r>
            <a:r>
              <a:rPr lang="es-CO" sz="1400" dirty="0">
                <a:latin typeface="Montserrat Light" panose="00000400000000000000"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968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1CDDDB4-EC9C-2F2C-2B80-F92F88B48206}"/>
              </a:ext>
            </a:extLst>
          </p:cNvPr>
          <p:cNvSpPr txBox="1"/>
          <p:nvPr/>
        </p:nvSpPr>
        <p:spPr>
          <a:xfrm>
            <a:off x="2398447" y="357105"/>
            <a:ext cx="644434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000000"/>
                </a:solidFill>
                <a:latin typeface="Montserrat" pitchFamily="2" charset="0"/>
              </a:rPr>
              <a:t>Evaluación del marco estratégico institucional del cuatrienio 2019-2022</a:t>
            </a:r>
          </a:p>
        </p:txBody>
      </p:sp>
      <p:sp>
        <p:nvSpPr>
          <p:cNvPr id="5" name="Elipse 4">
            <a:extLst>
              <a:ext uri="{FF2B5EF4-FFF2-40B4-BE49-F238E27FC236}">
                <a16:creationId xmlns:a16="http://schemas.microsoft.com/office/drawing/2014/main" id="{409EFC5C-A5A5-4208-685C-226CE1C83F58}"/>
              </a:ext>
            </a:extLst>
          </p:cNvPr>
          <p:cNvSpPr/>
          <p:nvPr/>
        </p:nvSpPr>
        <p:spPr>
          <a:xfrm>
            <a:off x="1961566" y="470628"/>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6" name="CuadroTexto 5">
            <a:extLst>
              <a:ext uri="{FF2B5EF4-FFF2-40B4-BE49-F238E27FC236}">
                <a16:creationId xmlns:a16="http://schemas.microsoft.com/office/drawing/2014/main" id="{E051C5D7-2B5E-A737-0083-ECC7F587EC6A}"/>
              </a:ext>
            </a:extLst>
          </p:cNvPr>
          <p:cNvSpPr txBox="1"/>
          <p:nvPr/>
        </p:nvSpPr>
        <p:spPr>
          <a:xfrm>
            <a:off x="943178" y="1754057"/>
            <a:ext cx="6094378" cy="461665"/>
          </a:xfrm>
          <a:prstGeom prst="rect">
            <a:avLst/>
          </a:prstGeom>
          <a:noFill/>
        </p:spPr>
        <p:txBody>
          <a:bodyPr wrap="square">
            <a:spAutoFit/>
          </a:bodyPr>
          <a:lstStyle/>
          <a:p>
            <a:r>
              <a:rPr lang="es-CO" sz="2400" b="1" dirty="0">
                <a:solidFill>
                  <a:schemeClr val="accent6"/>
                </a:solidFill>
                <a:latin typeface="Montserrat Light" panose="00000400000000000000" pitchFamily="2" charset="0"/>
              </a:rPr>
              <a:t>VISIÓN</a:t>
            </a:r>
          </a:p>
        </p:txBody>
      </p:sp>
      <p:sp>
        <p:nvSpPr>
          <p:cNvPr id="7" name="CuadroTexto 6">
            <a:extLst>
              <a:ext uri="{FF2B5EF4-FFF2-40B4-BE49-F238E27FC236}">
                <a16:creationId xmlns:a16="http://schemas.microsoft.com/office/drawing/2014/main" id="{1050F944-75C7-9040-E04D-6B1C9B847A38}"/>
              </a:ext>
            </a:extLst>
          </p:cNvPr>
          <p:cNvSpPr txBox="1"/>
          <p:nvPr/>
        </p:nvSpPr>
        <p:spPr>
          <a:xfrm>
            <a:off x="2487444" y="1652759"/>
            <a:ext cx="8988357" cy="916533"/>
          </a:xfrm>
          <a:prstGeom prst="rect">
            <a:avLst/>
          </a:prstGeom>
          <a:noFill/>
        </p:spPr>
        <p:txBody>
          <a:bodyPr wrap="square">
            <a:spAutoFit/>
          </a:bodyPr>
          <a:lstStyle/>
          <a:p>
            <a:pPr marL="174625" algn="ctr">
              <a:lnSpc>
                <a:spcPct val="115000"/>
              </a:lnSpc>
              <a:spcAft>
                <a:spcPts val="600"/>
              </a:spcAft>
            </a:pPr>
            <a:r>
              <a:rPr lang="es-MX" sz="1600" dirty="0">
                <a:effectLst/>
                <a:latin typeface="Montserrat Light" panose="00000400000000000000" pitchFamily="2" charset="0"/>
                <a:ea typeface="Calibri" panose="020F0502020204030204" pitchFamily="34" charset="0"/>
                <a:cs typeface="Times New Roman" panose="02020603050405020304" pitchFamily="18" charset="0"/>
              </a:rPr>
              <a:t>“Ser una Entidad idónea, confiable y comprometida, que contribuya en la garantía efectiva al derecho a la vida, integridad, libertad y seguridad de las poblaciones objeto de prevención y protección”.</a:t>
            </a:r>
            <a:endParaRPr lang="es-CO" sz="1600" dirty="0">
              <a:effectLst/>
              <a:latin typeface="Montserrat Light" panose="00000400000000000000" pitchFamily="2"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00A1384E-F523-3CDF-40C4-554FAB4A3078}"/>
              </a:ext>
            </a:extLst>
          </p:cNvPr>
          <p:cNvSpPr txBox="1"/>
          <p:nvPr/>
        </p:nvSpPr>
        <p:spPr>
          <a:xfrm>
            <a:off x="716198" y="2683373"/>
            <a:ext cx="10759603" cy="3913379"/>
          </a:xfrm>
          <a:prstGeom prst="rect">
            <a:avLst/>
          </a:prstGeom>
          <a:noFill/>
        </p:spPr>
        <p:txBody>
          <a:bodyPr wrap="square">
            <a:spAutoFit/>
          </a:bodyPr>
          <a:lstStyle/>
          <a:p>
            <a:pPr algn="just">
              <a:lnSpc>
                <a:spcPct val="115000"/>
              </a:lnSpc>
              <a:spcAft>
                <a:spcPts val="600"/>
              </a:spcAft>
            </a:pP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Análisis de palabras claves</a:t>
            </a:r>
            <a:endParaRPr lang="es-CO" sz="1400" dirty="0">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Clr>
                <a:srgbClr val="C00000"/>
              </a:buClr>
              <a:buFont typeface="Calibri Light" panose="020F0302020204030204" pitchFamily="34" charset="0"/>
              <a:buChar char="-"/>
            </a:pPr>
            <a:r>
              <a:rPr lang="es-CO" sz="1400" b="1" i="1" dirty="0">
                <a:solidFill>
                  <a:schemeClr val="accent6"/>
                </a:solidFill>
                <a:effectLst/>
                <a:latin typeface="Montserrat Light" panose="00000400000000000000" pitchFamily="2" charset="0"/>
                <a:ea typeface="Calibri" panose="020F0502020204030204" pitchFamily="34" charset="0"/>
                <a:cs typeface="Times New Roman" panose="02020603050405020304" pitchFamily="18" charset="0"/>
              </a:rPr>
              <a:t>Entidad idónea, confiable y comprometida: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se están planteando como propósito futuro atributos que hoy en día deberían estar garantizados. En ese sentido,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no están marcando un reto pendiente</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si no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más condiciones clave de operación actual</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Clr>
                <a:srgbClr val="C00000"/>
              </a:buClr>
              <a:buFont typeface="Calibri Light" panose="020F0302020204030204" pitchFamily="34" charset="0"/>
              <a:buChar char="-"/>
            </a:pPr>
            <a:r>
              <a:rPr lang="es-CO" sz="1400" b="1" i="1" dirty="0">
                <a:solidFill>
                  <a:schemeClr val="accent6"/>
                </a:solidFill>
                <a:effectLst/>
                <a:latin typeface="Montserrat Light" panose="00000400000000000000" pitchFamily="2" charset="0"/>
                <a:ea typeface="Calibri" panose="020F0502020204030204" pitchFamily="34" charset="0"/>
                <a:cs typeface="Times New Roman" panose="02020603050405020304" pitchFamily="18" charset="0"/>
              </a:rPr>
              <a:t>Garantía efectiva al derecho a la vida, integridad, libertad y seguridad</a:t>
            </a:r>
            <a:r>
              <a:rPr lang="es-CO" sz="1400" b="1" dirty="0">
                <a:solidFill>
                  <a:schemeClr val="accent6"/>
                </a:solidFill>
                <a:effectLst/>
                <a:latin typeface="Montserrat Light" panose="00000400000000000000" pitchFamily="2" charset="0"/>
                <a:ea typeface="Calibri" panose="020F0502020204030204" pitchFamily="34" charset="0"/>
                <a:cs typeface="Times New Roman" panose="02020603050405020304" pitchFamily="18" charset="0"/>
              </a:rPr>
              <a:t>:</a:t>
            </a:r>
            <a:r>
              <a:rPr lang="es-CO" sz="1400" dirty="0">
                <a:solidFill>
                  <a:schemeClr val="accent6"/>
                </a:solidFill>
                <a:effectLst/>
                <a:latin typeface="Montserrat Light" panose="00000400000000000000" pitchFamily="2" charset="0"/>
                <a:ea typeface="Calibri" panose="020F0502020204030204" pitchFamily="34" charset="0"/>
                <a:cs typeface="Times New Roman" panose="02020603050405020304" pitchFamily="18" charset="0"/>
              </a:rPr>
              <a:t>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se repiten los elementos que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ya se están evidenciando en la misión</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por lo que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no genera un compromiso adicional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frente a sus grupos de interés o población objetivo.</a:t>
            </a:r>
          </a:p>
          <a:p>
            <a:pPr marL="342900" lvl="0" indent="-342900" algn="just">
              <a:lnSpc>
                <a:spcPct val="115000"/>
              </a:lnSpc>
              <a:spcAft>
                <a:spcPts val="600"/>
              </a:spcAft>
              <a:buClr>
                <a:srgbClr val="C00000"/>
              </a:buClr>
              <a:buFont typeface="Calibri Light" panose="020F0302020204030204" pitchFamily="34" charset="0"/>
              <a:buChar char="-"/>
            </a:pPr>
            <a:r>
              <a:rPr lang="es-CO" sz="1400" b="1" i="1" dirty="0">
                <a:solidFill>
                  <a:schemeClr val="accent6"/>
                </a:solidFill>
                <a:effectLst/>
                <a:latin typeface="Montserrat Light" panose="00000400000000000000" pitchFamily="2" charset="0"/>
                <a:ea typeface="Calibri" panose="020F0502020204030204" pitchFamily="34" charset="0"/>
                <a:cs typeface="Times New Roman" panose="02020603050405020304" pitchFamily="18" charset="0"/>
              </a:rPr>
              <a:t>Poblaciones objeto de prevención y protección</a:t>
            </a:r>
            <a:r>
              <a:rPr lang="es-CO" sz="1400" i="1" dirty="0">
                <a:effectLst/>
                <a:latin typeface="Montserrat Light" panose="00000400000000000000" pitchFamily="2" charset="0"/>
                <a:ea typeface="Calibri" panose="020F0502020204030204" pitchFamily="34" charset="0"/>
                <a:cs typeface="Times New Roman" panose="02020603050405020304" pitchFamily="18" charset="0"/>
              </a:rPr>
              <a:t>: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En este componente de palabras clave en la visión, se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presenta por primera vez el ámbito de prevención</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lo cual es clave para el momento actual de la institución. En ese sentido sería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interesante identificar qué es lo que se va a lograr con este tema</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y a partir de allí,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lograr formular una declaración del futuro esperado que rete todas las capacidades actuales </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y le dé la importancia que requiere este nuevo enfoque. </a:t>
            </a:r>
          </a:p>
          <a:p>
            <a:pPr lvl="0" algn="just">
              <a:lnSpc>
                <a:spcPct val="115000"/>
              </a:lnSpc>
              <a:spcAft>
                <a:spcPts val="600"/>
              </a:spcAft>
              <a:buClr>
                <a:srgbClr val="C00000"/>
              </a:buClr>
            </a:pPr>
            <a:r>
              <a:rPr lang="es-CO" sz="1400" b="1" dirty="0">
                <a:latin typeface="Montserrat Light" panose="00000400000000000000" pitchFamily="2" charset="0"/>
                <a:ea typeface="Calibri" panose="020F0502020204030204" pitchFamily="34" charset="0"/>
                <a:cs typeface="Times New Roman" panose="02020603050405020304" pitchFamily="18" charset="0"/>
              </a:rPr>
              <a:t>	</a:t>
            </a:r>
            <a:r>
              <a:rPr lang="es-CO" sz="1400" b="1" dirty="0">
                <a:effectLst/>
                <a:latin typeface="Montserrat Light" panose="00000400000000000000" pitchFamily="2" charset="0"/>
                <a:ea typeface="Calibri" panose="020F0502020204030204" pitchFamily="34" charset="0"/>
                <a:cs typeface="Times New Roman" panose="02020603050405020304" pitchFamily="18" charset="0"/>
              </a:rPr>
              <a:t>Se sugiere la definición de un horizonte de tiempo específico para el cumplimiento de la visión</a:t>
            </a:r>
            <a:r>
              <a:rPr lang="es-CO" sz="1400" dirty="0">
                <a:effectLst/>
                <a:latin typeface="Montserrat Light" panose="00000400000000000000" pitchFamily="2" charset="0"/>
                <a:ea typeface="Calibri" panose="020F0502020204030204" pitchFamily="34" charset="0"/>
                <a:cs typeface="Times New Roman" panose="02020603050405020304" pitchFamily="18" charset="0"/>
              </a:rPr>
              <a:t>. Esto facilita la 	alineación de los equipos de trabajo, organiza las acciones y proyecta los retos en periodos de tiempo claros.</a:t>
            </a:r>
            <a:endParaRPr lang="es-CO" sz="1400" dirty="0">
              <a:solidFill>
                <a:schemeClr val="accent6"/>
              </a:solidFill>
              <a:latin typeface="Montserrat Light" panose="00000400000000000000" pitchFamily="2" charset="0"/>
            </a:endParaRPr>
          </a:p>
          <a:p>
            <a:pPr marL="285750" indent="-285750">
              <a:buFont typeface="Arial" panose="020B0604020202020204" pitchFamily="34" charset="0"/>
              <a:buChar char="•"/>
            </a:pPr>
            <a:endParaRPr lang="es-CO" sz="1200" dirty="0">
              <a:latin typeface="Montserrat Light" panose="00000400000000000000" pitchFamily="2" charset="0"/>
            </a:endParaRPr>
          </a:p>
        </p:txBody>
      </p:sp>
    </p:spTree>
    <p:extLst>
      <p:ext uri="{BB962C8B-B14F-4D97-AF65-F5344CB8AC3E}">
        <p14:creationId xmlns:p14="http://schemas.microsoft.com/office/powerpoint/2010/main" val="42469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55DC6C-0B9D-E170-80C3-BF858D9278AD}"/>
              </a:ext>
            </a:extLst>
          </p:cNvPr>
          <p:cNvSpPr txBox="1"/>
          <p:nvPr/>
        </p:nvSpPr>
        <p:spPr>
          <a:xfrm>
            <a:off x="2333901" y="335506"/>
            <a:ext cx="63690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000000"/>
                </a:solidFill>
                <a:latin typeface="Montserrat" pitchFamily="2" charset="0"/>
              </a:rPr>
              <a:t>Evaluación del marco estratégico institucional del cuatrienio 2019-2022</a:t>
            </a:r>
          </a:p>
        </p:txBody>
      </p:sp>
      <p:sp>
        <p:nvSpPr>
          <p:cNvPr id="5" name="Elipse 4">
            <a:extLst>
              <a:ext uri="{FF2B5EF4-FFF2-40B4-BE49-F238E27FC236}">
                <a16:creationId xmlns:a16="http://schemas.microsoft.com/office/drawing/2014/main" id="{5E1DA106-D814-96C8-1536-57A8A1181353}"/>
              </a:ext>
            </a:extLst>
          </p:cNvPr>
          <p:cNvSpPr/>
          <p:nvPr/>
        </p:nvSpPr>
        <p:spPr>
          <a:xfrm>
            <a:off x="1897021" y="449029"/>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2</a:t>
            </a:r>
          </a:p>
        </p:txBody>
      </p:sp>
      <p:sp>
        <p:nvSpPr>
          <p:cNvPr id="6" name="CuadroTexto 5">
            <a:extLst>
              <a:ext uri="{FF2B5EF4-FFF2-40B4-BE49-F238E27FC236}">
                <a16:creationId xmlns:a16="http://schemas.microsoft.com/office/drawing/2014/main" id="{E916DE82-5821-A83A-8238-136680ACDFCD}"/>
              </a:ext>
            </a:extLst>
          </p:cNvPr>
          <p:cNvSpPr txBox="1"/>
          <p:nvPr/>
        </p:nvSpPr>
        <p:spPr>
          <a:xfrm>
            <a:off x="419100" y="1499354"/>
            <a:ext cx="6530340" cy="461665"/>
          </a:xfrm>
          <a:prstGeom prst="rect">
            <a:avLst/>
          </a:prstGeom>
          <a:noFill/>
        </p:spPr>
        <p:txBody>
          <a:bodyPr wrap="square">
            <a:spAutoFit/>
          </a:bodyPr>
          <a:lstStyle/>
          <a:p>
            <a:r>
              <a:rPr lang="pt-BR" sz="2400" b="1" dirty="0">
                <a:solidFill>
                  <a:schemeClr val="accent6"/>
                </a:solidFill>
                <a:latin typeface="Montserrat Light" panose="00000400000000000000" pitchFamily="2" charset="0"/>
              </a:rPr>
              <a:t>Objetivos estratégicos e indicadores</a:t>
            </a:r>
            <a:endParaRPr lang="es-CO" sz="2400" b="1" dirty="0">
              <a:solidFill>
                <a:schemeClr val="accent6"/>
              </a:solidFill>
              <a:latin typeface="Montserrat Light" panose="00000400000000000000" pitchFamily="2" charset="0"/>
            </a:endParaRPr>
          </a:p>
        </p:txBody>
      </p:sp>
      <p:sp>
        <p:nvSpPr>
          <p:cNvPr id="7" name="CuadroTexto 6">
            <a:extLst>
              <a:ext uri="{FF2B5EF4-FFF2-40B4-BE49-F238E27FC236}">
                <a16:creationId xmlns:a16="http://schemas.microsoft.com/office/drawing/2014/main" id="{8E9A94BD-053A-1883-F6F7-8AA889CB1399}"/>
              </a:ext>
            </a:extLst>
          </p:cNvPr>
          <p:cNvSpPr txBox="1"/>
          <p:nvPr/>
        </p:nvSpPr>
        <p:spPr>
          <a:xfrm>
            <a:off x="518160" y="2165058"/>
            <a:ext cx="11155680" cy="4055854"/>
          </a:xfrm>
          <a:prstGeom prst="rect">
            <a:avLst/>
          </a:prstGeom>
          <a:noFill/>
        </p:spPr>
        <p:txBody>
          <a:bodyPr wrap="square">
            <a:spAutoFit/>
          </a:bodyPr>
          <a:lstStyle/>
          <a:p>
            <a:pPr marL="285750" indent="-285750" algn="just">
              <a:lnSpc>
                <a:spcPct val="115000"/>
              </a:lnSpc>
              <a:spcAft>
                <a:spcPts val="600"/>
              </a:spcAft>
              <a:buFont typeface="Arial" panose="020B0604020202020204" pitchFamily="34" charset="0"/>
              <a:buChar char="•"/>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Para el último periodo 2019-2022, se establecieron 5 objetivos y 23 estrategias: </a:t>
            </a:r>
            <a:r>
              <a:rPr lang="es-CO" sz="1600" b="1" dirty="0">
                <a:effectLst/>
                <a:latin typeface="Montserrat Light" panose="00000400000000000000" pitchFamily="2" charset="0"/>
                <a:ea typeface="Calibri" panose="020F0502020204030204" pitchFamily="34" charset="0"/>
                <a:cs typeface="Times New Roman" panose="02020603050405020304" pitchFamily="18" charset="0"/>
              </a:rPr>
              <a:t>quince de ellas se cumplen en un 100% </a:t>
            </a: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(o en valores muy cercanos), </a:t>
            </a:r>
            <a:r>
              <a:rPr lang="es-CO" sz="1600" b="1" dirty="0">
                <a:effectLst/>
                <a:latin typeface="Montserrat Light" panose="00000400000000000000" pitchFamily="2" charset="0"/>
                <a:ea typeface="Calibri" panose="020F0502020204030204" pitchFamily="34" charset="0"/>
                <a:cs typeface="Times New Roman" panose="02020603050405020304" pitchFamily="18" charset="0"/>
              </a:rPr>
              <a:t>cuatro registran un cumplimiento entre el 80% y 90%. </a:t>
            </a:r>
          </a:p>
          <a:p>
            <a:pPr algn="just">
              <a:lnSpc>
                <a:spcPct val="115000"/>
              </a:lnSpc>
              <a:spcAft>
                <a:spcPts val="600"/>
              </a:spcAft>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	Estas cifras pueden tener dos interpretaciones. Por un lado, que la institución está siendo su trabajo 		como lo 	tiene que hacer y en ese sentido la estrategia está siento totalmente exitosa con miras a los 	retos planteados. </a:t>
            </a:r>
            <a:endParaRPr lang="es-CO" sz="1600" dirty="0">
              <a:latin typeface="Montserrat Light" panose="00000400000000000000" pitchFamily="2" charset="0"/>
              <a:ea typeface="Calibri" panose="020F0502020204030204" pitchFamily="34" charset="0"/>
              <a:cs typeface="Times New Roman" panose="02020603050405020304" pitchFamily="18" charset="0"/>
            </a:endParaRPr>
          </a:p>
          <a:p>
            <a:pPr algn="just">
              <a:lnSpc>
                <a:spcPct val="115000"/>
              </a:lnSpc>
              <a:spcAft>
                <a:spcPts val="600"/>
              </a:spcAft>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	Desde otro punto de vista podría afirmarse que los objetivos y/o las metas establecidas en el 	horizonte de los cuatro años no eran tan ambiciosas o retadoras y se cumplieron plenamente.</a:t>
            </a:r>
          </a:p>
          <a:p>
            <a:pPr algn="just">
              <a:lnSpc>
                <a:spcPct val="115000"/>
              </a:lnSpc>
              <a:spcAft>
                <a:spcPts val="600"/>
              </a:spcAft>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 </a:t>
            </a:r>
          </a:p>
          <a:p>
            <a:pPr marL="285750" indent="-285750" algn="just">
              <a:lnSpc>
                <a:spcPct val="115000"/>
              </a:lnSpc>
              <a:spcAft>
                <a:spcPts val="600"/>
              </a:spcAft>
              <a:buFont typeface="Arial" panose="020B0604020202020204" pitchFamily="34" charset="0"/>
              <a:buChar char="•"/>
            </a:pP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El tablero de control para realizar el seguimiento al avance plantea </a:t>
            </a:r>
            <a:r>
              <a:rPr lang="es-CO" sz="1600" b="1" dirty="0">
                <a:effectLst/>
                <a:latin typeface="Montserrat Light" panose="00000400000000000000" pitchFamily="2" charset="0"/>
                <a:ea typeface="Calibri" panose="020F0502020204030204" pitchFamily="34" charset="0"/>
                <a:cs typeface="Times New Roman" panose="02020603050405020304" pitchFamily="18" charset="0"/>
              </a:rPr>
              <a:t>indicadores señalados como de impacto, pero que realmente ofrecen es una perspectiva de gestión o de procesos </a:t>
            </a: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al tratarse de la </a:t>
            </a:r>
            <a:r>
              <a:rPr lang="es-CO" sz="1600" b="1" dirty="0">
                <a:effectLst/>
                <a:latin typeface="Montserrat Light" panose="00000400000000000000" pitchFamily="2" charset="0"/>
                <a:ea typeface="Calibri" panose="020F0502020204030204" pitchFamily="34" charset="0"/>
                <a:cs typeface="Times New Roman" panose="02020603050405020304" pitchFamily="18" charset="0"/>
              </a:rPr>
              <a:t>verificación del número de indicadores eficaces </a:t>
            </a: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asociados a las actividades del Plan de Acción Institucional frente al total establecido en cada vigencia, y </a:t>
            </a:r>
            <a:r>
              <a:rPr lang="es-CO" sz="1600" b="1" dirty="0">
                <a:effectLst/>
                <a:latin typeface="Montserrat Light" panose="00000400000000000000" pitchFamily="2" charset="0"/>
                <a:ea typeface="Calibri" panose="020F0502020204030204" pitchFamily="34" charset="0"/>
                <a:cs typeface="Times New Roman" panose="02020603050405020304" pitchFamily="18" charset="0"/>
              </a:rPr>
              <a:t>no existen indicadores directamente asociados a los objetivos estratégicos institucionales</a:t>
            </a:r>
            <a:r>
              <a:rPr lang="es-CO" sz="1600" dirty="0">
                <a:effectLst/>
                <a:latin typeface="Montserrat Light" panose="000004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9639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A9FDBD2-3DD7-DBDE-818A-6631FAE3A837}"/>
              </a:ext>
            </a:extLst>
          </p:cNvPr>
          <p:cNvSpPr txBox="1"/>
          <p:nvPr/>
        </p:nvSpPr>
        <p:spPr>
          <a:xfrm>
            <a:off x="2506023" y="376238"/>
            <a:ext cx="687591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000000"/>
                </a:solidFill>
                <a:latin typeface="Montserrat" pitchFamily="2" charset="0"/>
              </a:rPr>
              <a:t>Identificación de retos y logros de la entidad</a:t>
            </a:r>
          </a:p>
        </p:txBody>
      </p:sp>
      <p:sp>
        <p:nvSpPr>
          <p:cNvPr id="5" name="Elipse 4">
            <a:extLst>
              <a:ext uri="{FF2B5EF4-FFF2-40B4-BE49-F238E27FC236}">
                <a16:creationId xmlns:a16="http://schemas.microsoft.com/office/drawing/2014/main" id="{545012F7-45E9-7032-4489-D4FC70F904FC}"/>
              </a:ext>
            </a:extLst>
          </p:cNvPr>
          <p:cNvSpPr/>
          <p:nvPr/>
        </p:nvSpPr>
        <p:spPr>
          <a:xfrm>
            <a:off x="2069143" y="334594"/>
            <a:ext cx="436880" cy="4417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latin typeface="Montserrat Medium" panose="00000600000000000000" pitchFamily="2" charset="0"/>
              </a:rPr>
              <a:t>3</a:t>
            </a:r>
          </a:p>
        </p:txBody>
      </p:sp>
      <p:pic>
        <p:nvPicPr>
          <p:cNvPr id="6" name="Imagen 5">
            <a:extLst>
              <a:ext uri="{FF2B5EF4-FFF2-40B4-BE49-F238E27FC236}">
                <a16:creationId xmlns:a16="http://schemas.microsoft.com/office/drawing/2014/main" id="{81655892-8BFC-07B5-636E-E1F73D94B6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22" y="1446958"/>
            <a:ext cx="6458566" cy="3763869"/>
          </a:xfrm>
          <a:prstGeom prst="rect">
            <a:avLst/>
          </a:prstGeom>
          <a:noFill/>
        </p:spPr>
      </p:pic>
      <p:graphicFrame>
        <p:nvGraphicFramePr>
          <p:cNvPr id="7" name="Gráfico 6">
            <a:extLst>
              <a:ext uri="{FF2B5EF4-FFF2-40B4-BE49-F238E27FC236}">
                <a16:creationId xmlns:a16="http://schemas.microsoft.com/office/drawing/2014/main" id="{2FC9C359-F1DB-5787-8E91-56E21364D220}"/>
              </a:ext>
            </a:extLst>
          </p:cNvPr>
          <p:cNvGraphicFramePr/>
          <p:nvPr/>
        </p:nvGraphicFramePr>
        <p:xfrm>
          <a:off x="7148188" y="2746534"/>
          <a:ext cx="4527898" cy="3195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4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BB5F35D-E5D3-E333-9019-2E59DCAE4E47}"/>
              </a:ext>
            </a:extLst>
          </p:cNvPr>
          <p:cNvSpPr txBox="1"/>
          <p:nvPr/>
        </p:nvSpPr>
        <p:spPr>
          <a:xfrm>
            <a:off x="467360" y="1177597"/>
            <a:ext cx="11033760" cy="5112362"/>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Se resalta la importancia del Modelo Integrado de Planeación y Gestión como el gran marco de referencia para la operación de la entidad.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A partir de los avances que la Oficina Asesora de Planeación e Información ha tenido en su implementación</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esta asesoría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buscará apoyar el reto de articulación de todos sus componentes</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dimensiones, políticas y herramientas, de manera práctica y estratégica.</a:t>
            </a:r>
          </a:p>
          <a:p>
            <a:pPr marL="2286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La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formulación estratégica de la Institución debe hacer explícito el seguimiento sobre la estrategia (objetivos estratégicos) mediante indicadores de resultado o de impacto</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de modo que se pueda hacer monitoreo a su avance. Por lo anterior, es conveniente separar la medición en los avances de la estrategia de la medición de las actividades (procesos, gestión y productos) del plan de acción institucional.</a:t>
            </a:r>
          </a:p>
          <a:p>
            <a:pPr marL="2286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La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UNP debe definir estrategias que le permitan retener el talento humano que va adquiriendo un conocimiento especializado,</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teniendo en cuenta que, debido al modelo de contratación, la Institución enfrenta altas tasa de rotación. Adicionalmente,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es importante considerar la carga laboral, los salarios y otros incentivos, así como considerar criterios de flexibilidad y adaptabilidad según el modelo de operación que se defin</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a.</a:t>
            </a:r>
          </a:p>
          <a:p>
            <a:pPr marL="4572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La institución debe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fortalecer la gestión del conocimiento</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ya que hay cargos que concentran información clave que no está siendo transferida de forma adecuada, obstaculizando la curva de aprendizaje. En este sentido, se recomienda crear estrategias para impulsar esta gestión, permitiendo que el flujo de información sea aprovechado por las personas que ingresan a la entidad.</a:t>
            </a:r>
          </a:p>
        </p:txBody>
      </p:sp>
      <p:sp>
        <p:nvSpPr>
          <p:cNvPr id="5" name="CuadroTexto 4">
            <a:extLst>
              <a:ext uri="{FF2B5EF4-FFF2-40B4-BE49-F238E27FC236}">
                <a16:creationId xmlns:a16="http://schemas.microsoft.com/office/drawing/2014/main" id="{CA8D26B4-9AF8-7048-3DCE-1198C0A571A5}"/>
              </a:ext>
            </a:extLst>
          </p:cNvPr>
          <p:cNvSpPr txBox="1"/>
          <p:nvPr/>
        </p:nvSpPr>
        <p:spPr>
          <a:xfrm>
            <a:off x="2220857" y="367986"/>
            <a:ext cx="6096000" cy="461665"/>
          </a:xfrm>
          <a:prstGeom prst="rect">
            <a:avLst/>
          </a:prstGeom>
          <a:noFill/>
        </p:spPr>
        <p:txBody>
          <a:bodyPr wrap="square">
            <a:spAutoFit/>
          </a:bodyPr>
          <a:lstStyle/>
          <a:p>
            <a:r>
              <a:rPr lang="es-MX" sz="2400" b="1" dirty="0">
                <a:solidFill>
                  <a:schemeClr val="tx2"/>
                </a:solidFill>
                <a:latin typeface="Montserrat" pitchFamily="2" charset="77"/>
                <a:cs typeface="Arial" panose="020B0604020202020204" pitchFamily="34" charset="0"/>
              </a:rPr>
              <a:t>Conclusiones generales (1/2) </a:t>
            </a:r>
            <a:endParaRPr lang="es-CO" sz="2400" b="1" dirty="0">
              <a:solidFill>
                <a:schemeClr val="tx2"/>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97751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C3FDA-6F4D-4069-9F62-23709D79E637}"/>
              </a:ext>
            </a:extLst>
          </p:cNvPr>
          <p:cNvSpPr/>
          <p:nvPr/>
        </p:nvSpPr>
        <p:spPr>
          <a:xfrm>
            <a:off x="-123986" y="-154983"/>
            <a:ext cx="12476135" cy="701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90C9680D-D8F5-9AB9-13D2-7DBAC8C245FE}"/>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104183" y="-1017918"/>
            <a:ext cx="15510296" cy="8333117"/>
          </a:xfrm>
          <a:prstGeom prst="rect">
            <a:avLst/>
          </a:prstGeom>
        </p:spPr>
      </p:pic>
      <p:sp>
        <p:nvSpPr>
          <p:cNvPr id="11" name="CuadroTexto 10">
            <a:extLst>
              <a:ext uri="{FF2B5EF4-FFF2-40B4-BE49-F238E27FC236}">
                <a16:creationId xmlns:a16="http://schemas.microsoft.com/office/drawing/2014/main" id="{B83E4D16-1BFD-D74B-D88B-D517E5FAB0BF}"/>
              </a:ext>
            </a:extLst>
          </p:cNvPr>
          <p:cNvSpPr txBox="1"/>
          <p:nvPr/>
        </p:nvSpPr>
        <p:spPr>
          <a:xfrm>
            <a:off x="724736" y="2029926"/>
            <a:ext cx="8073824" cy="2800767"/>
          </a:xfrm>
          <a:prstGeom prst="rect">
            <a:avLst/>
          </a:prstGeom>
          <a:noFill/>
        </p:spPr>
        <p:txBody>
          <a:bodyPr wrap="square" rtlCol="0">
            <a:spAutoFit/>
          </a:bodyPr>
          <a:lstStyle/>
          <a:p>
            <a:pPr algn="l"/>
            <a:r>
              <a:rPr lang="es-CO" sz="4000" b="1" i="0" u="none" strike="noStrike" baseline="0" dirty="0">
                <a:solidFill>
                  <a:schemeClr val="bg1"/>
                </a:solidFill>
                <a:latin typeface="Montserrat" pitchFamily="2" charset="0"/>
              </a:rPr>
              <a:t>Plataforma Estratégica UNP</a:t>
            </a:r>
          </a:p>
          <a:p>
            <a:pPr algn="l"/>
            <a:r>
              <a:rPr lang="es-CO" sz="4000" b="1" dirty="0">
                <a:solidFill>
                  <a:schemeClr val="bg1"/>
                </a:solidFill>
                <a:latin typeface="Montserrat" pitchFamily="2" charset="0"/>
              </a:rPr>
              <a:t>2023-2026</a:t>
            </a:r>
          </a:p>
          <a:p>
            <a:pPr algn="l"/>
            <a:endParaRPr lang="es-CO" sz="4000" b="1" dirty="0">
              <a:solidFill>
                <a:schemeClr val="bg1"/>
              </a:solidFill>
              <a:latin typeface="Montserrat" pitchFamily="2" charset="0"/>
            </a:endParaRPr>
          </a:p>
          <a:p>
            <a:pPr algn="l"/>
            <a:r>
              <a:rPr lang="es-CO" sz="3200" dirty="0">
                <a:solidFill>
                  <a:schemeClr val="bg1"/>
                </a:solidFill>
                <a:latin typeface="Montserrat" pitchFamily="2" charset="0"/>
              </a:rPr>
              <a:t>Recuento general del proceso</a:t>
            </a:r>
          </a:p>
          <a:p>
            <a:pPr algn="l"/>
            <a:endParaRPr lang="es-CO" sz="2400" dirty="0">
              <a:solidFill>
                <a:schemeClr val="bg1"/>
              </a:solidFill>
              <a:latin typeface="Montserrat SemiBold" pitchFamily="2" charset="0"/>
            </a:endParaRPr>
          </a:p>
        </p:txBody>
      </p:sp>
      <p:sp>
        <p:nvSpPr>
          <p:cNvPr id="4" name="TextBox 8">
            <a:extLst>
              <a:ext uri="{FF2B5EF4-FFF2-40B4-BE49-F238E27FC236}">
                <a16:creationId xmlns:a16="http://schemas.microsoft.com/office/drawing/2014/main" id="{B7330B1A-B924-284D-A77D-734BC67B941A}"/>
              </a:ext>
            </a:extLst>
          </p:cNvPr>
          <p:cNvSpPr txBox="1"/>
          <p:nvPr/>
        </p:nvSpPr>
        <p:spPr>
          <a:xfrm>
            <a:off x="853827" y="4920726"/>
            <a:ext cx="5577729" cy="1169551"/>
          </a:xfrm>
          <a:prstGeom prst="rect">
            <a:avLst/>
          </a:prstGeom>
          <a:noFill/>
        </p:spPr>
        <p:txBody>
          <a:bodyPr wrap="square" rtlCol="0">
            <a:spAutoFit/>
          </a:bodyPr>
          <a:lstStyle/>
          <a:p>
            <a:r>
              <a:rPr lang="es-CO" sz="1400" dirty="0">
                <a:solidFill>
                  <a:schemeClr val="bg1"/>
                </a:solidFill>
                <a:latin typeface="Montserrat Medium" pitchFamily="2" charset="0"/>
              </a:rPr>
              <a:t>Marzo 2024</a:t>
            </a:r>
            <a:endParaRPr lang="es-CO" sz="1400" b="0" i="0" u="none" strike="noStrike" baseline="0" dirty="0">
              <a:solidFill>
                <a:schemeClr val="bg1"/>
              </a:solidFill>
              <a:latin typeface="Montserrat Medium" pitchFamily="2" charset="0"/>
            </a:endParaRPr>
          </a:p>
          <a:p>
            <a:endParaRPr lang="es-CO" sz="1400" dirty="0">
              <a:solidFill>
                <a:schemeClr val="bg1"/>
              </a:solidFill>
              <a:latin typeface="Montserrat Medium" pitchFamily="2" charset="0"/>
            </a:endParaRPr>
          </a:p>
          <a:p>
            <a:endParaRPr lang="es-CO" sz="1400" dirty="0">
              <a:solidFill>
                <a:schemeClr val="bg1"/>
              </a:solidFill>
              <a:latin typeface="Montserrat Medium" pitchFamily="2" charset="0"/>
            </a:endParaRPr>
          </a:p>
          <a:p>
            <a:r>
              <a:rPr lang="es-CO" sz="1400" dirty="0">
                <a:solidFill>
                  <a:schemeClr val="bg1"/>
                </a:solidFill>
                <a:latin typeface="Montserrat Medium" pitchFamily="2" charset="0"/>
              </a:rPr>
              <a:t>DIRECCIÓN GENERAL – Equipo de Modernización</a:t>
            </a:r>
          </a:p>
          <a:p>
            <a:r>
              <a:rPr lang="es-CO" sz="1400" dirty="0">
                <a:solidFill>
                  <a:schemeClr val="bg1"/>
                </a:solidFill>
                <a:latin typeface="Montserrat Medium" pitchFamily="2" charset="0"/>
              </a:rPr>
              <a:t>OFICINA ASESORA DE PLANEACIÓN E INFORMACIÓN</a:t>
            </a:r>
          </a:p>
        </p:txBody>
      </p:sp>
    </p:spTree>
    <p:extLst>
      <p:ext uri="{BB962C8B-B14F-4D97-AF65-F5344CB8AC3E}">
        <p14:creationId xmlns:p14="http://schemas.microsoft.com/office/powerpoint/2010/main" val="318459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8CBF054-D45C-CE51-DBB4-157FC75D6DB8}"/>
              </a:ext>
            </a:extLst>
          </p:cNvPr>
          <p:cNvSpPr txBox="1"/>
          <p:nvPr/>
        </p:nvSpPr>
        <p:spPr>
          <a:xfrm>
            <a:off x="2113280" y="460464"/>
            <a:ext cx="6096000" cy="461665"/>
          </a:xfrm>
          <a:prstGeom prst="rect">
            <a:avLst/>
          </a:prstGeom>
          <a:noFill/>
        </p:spPr>
        <p:txBody>
          <a:bodyPr wrap="square">
            <a:spAutoFit/>
          </a:bodyPr>
          <a:lstStyle/>
          <a:p>
            <a:r>
              <a:rPr lang="es-MX" sz="2400" b="1" dirty="0">
                <a:solidFill>
                  <a:schemeClr val="tx2"/>
                </a:solidFill>
                <a:latin typeface="Montserrat" pitchFamily="2" charset="77"/>
                <a:cs typeface="Arial" panose="020B0604020202020204" pitchFamily="34" charset="0"/>
              </a:rPr>
              <a:t>Conclusiones generales (2/2) </a:t>
            </a:r>
            <a:endParaRPr lang="es-CO" sz="2400" b="1" dirty="0">
              <a:solidFill>
                <a:schemeClr val="tx2"/>
              </a:solidFill>
              <a:latin typeface="Montserrat" pitchFamily="2" charset="77"/>
              <a:cs typeface="Arial" panose="020B0604020202020204" pitchFamily="34" charset="0"/>
            </a:endParaRPr>
          </a:p>
        </p:txBody>
      </p:sp>
      <p:sp>
        <p:nvSpPr>
          <p:cNvPr id="5" name="CuadroTexto 4">
            <a:extLst>
              <a:ext uri="{FF2B5EF4-FFF2-40B4-BE49-F238E27FC236}">
                <a16:creationId xmlns:a16="http://schemas.microsoft.com/office/drawing/2014/main" id="{76188F26-DE63-D40F-B28A-B44645D70227}"/>
              </a:ext>
            </a:extLst>
          </p:cNvPr>
          <p:cNvSpPr txBox="1"/>
          <p:nvPr/>
        </p:nvSpPr>
        <p:spPr>
          <a:xfrm>
            <a:off x="355600" y="1158150"/>
            <a:ext cx="11033760" cy="5377819"/>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Se debe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revisar la estructura organizacional con el fin de soportar de manera eficiente los procesos que lleva la entidad en cumplimiento de su enfoque misional</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Particularmente, se encuentra clave revisar las siguientes áreas:</a:t>
            </a:r>
          </a:p>
          <a:p>
            <a:pPr marL="742950" lvl="1" indent="-285750" algn="just">
              <a:lnSpc>
                <a:spcPct val="115000"/>
              </a:lnSpc>
              <a:buFont typeface="+mj-lt"/>
              <a:buAutoNum type="alphaLcPeriod"/>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Modelo de operación general</a:t>
            </a:r>
          </a:p>
          <a:p>
            <a:pPr marL="742950" lvl="1" indent="-285750" algn="just">
              <a:lnSpc>
                <a:spcPct val="115000"/>
              </a:lnSpc>
              <a:buFont typeface="+mj-lt"/>
              <a:buAutoNum type="alphaLcPeriod"/>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Talento humano</a:t>
            </a:r>
          </a:p>
          <a:p>
            <a:pPr marL="742950" lvl="1" indent="-285750" algn="just">
              <a:lnSpc>
                <a:spcPct val="115000"/>
              </a:lnSpc>
              <a:buFont typeface="+mj-lt"/>
              <a:buAutoNum type="alphaLcPeriod"/>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Tecnologías de la información</a:t>
            </a:r>
          </a:p>
          <a:p>
            <a:pPr marL="742950" lvl="1" indent="-285750" algn="just">
              <a:lnSpc>
                <a:spcPct val="115000"/>
              </a:lnSpc>
              <a:buFont typeface="+mj-lt"/>
              <a:buAutoNum type="alphaLcPeriod"/>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Relacionamiento con grupos de interés</a:t>
            </a:r>
          </a:p>
          <a:p>
            <a:pPr marL="2286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La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UNP debe seguir fortaleciendo la comunicación, divulgación y sensibilización sobre la importancia de la entidad en el país</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para avanzar en la consolidación de la paz, en aras de acercar al ciudadano y generar una cultura en pro de la promoción de la labor de la institución. </a:t>
            </a:r>
            <a:r>
              <a:rPr lang="es-ES" sz="1500" dirty="0">
                <a:effectLst/>
                <a:latin typeface="Montserrat Light" panose="00000400000000000000" pitchFamily="2" charset="0"/>
                <a:ea typeface="Calibri" panose="020F0502020204030204" pitchFamily="34" charset="0"/>
                <a:cs typeface="Times New Roman" panose="02020603050405020304" pitchFamily="18" charset="0"/>
              </a:rPr>
              <a:t>Lo anterior a través de estrategias de comunicación y relacionamiento público de alto impacto.</a:t>
            </a:r>
            <a:endParaRPr lang="es-CO" sz="1500" dirty="0">
              <a:effectLst/>
              <a:latin typeface="Montserrat Light" panose="00000400000000000000" pitchFamily="2" charset="0"/>
              <a:ea typeface="Calibri" panose="020F0502020204030204" pitchFamily="34" charset="0"/>
              <a:cs typeface="Times New Roman" panose="02020603050405020304" pitchFamily="18" charset="0"/>
            </a:endParaRPr>
          </a:p>
          <a:p>
            <a:pPr marL="2286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La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tercerización de servicios (vehículos y hombres de protección) debe revisarse con especial atención</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con el fin de encontrar un modelo que verdaderamente apalanque el cumplimiento de la misionalidad de la entidad bajo criterios de eficiencia, eficacia, efectividad y economía.</a:t>
            </a:r>
          </a:p>
          <a:p>
            <a:pPr marL="457200" algn="just">
              <a:lnSpc>
                <a:spcPct val="115000"/>
              </a:lnSpc>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a:t>
            </a:r>
          </a:p>
          <a:p>
            <a:pPr marL="342900" lvl="0" indent="-342900" algn="just">
              <a:lnSpc>
                <a:spcPct val="115000"/>
              </a:lnSpc>
              <a:spcAft>
                <a:spcPts val="600"/>
              </a:spcAft>
              <a:buFont typeface="Symbol" panose="05050102010706020507" pitchFamily="18" charset="2"/>
              <a:buChar char=""/>
            </a:pP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Es necesario que la entidad pueda </a:t>
            </a:r>
            <a:r>
              <a:rPr lang="es-CO" sz="1500" b="1" dirty="0">
                <a:effectLst/>
                <a:latin typeface="Montserrat Light" panose="00000400000000000000" pitchFamily="2" charset="0"/>
                <a:ea typeface="Calibri" panose="020F0502020204030204" pitchFamily="34" charset="0"/>
                <a:cs typeface="Times New Roman" panose="02020603050405020304" pitchFamily="18" charset="0"/>
              </a:rPr>
              <a:t>generar un relacionamiento positivo con proveedores de servicios especializados</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en el cual se logre un equilibrio entre el desarrollo estratégico de proveedores, la capacidad y poder de negociación, y la generación de relaciones de beneficio mutuo (</a:t>
            </a:r>
            <a:r>
              <a:rPr lang="es-CO" sz="1500" dirty="0" err="1">
                <a:effectLst/>
                <a:latin typeface="Montserrat Light" panose="00000400000000000000" pitchFamily="2" charset="0"/>
                <a:ea typeface="Calibri" panose="020F0502020204030204" pitchFamily="34" charset="0"/>
                <a:cs typeface="Times New Roman" panose="02020603050405020304" pitchFamily="18" charset="0"/>
              </a:rPr>
              <a:t>p.e</a:t>
            </a:r>
            <a:r>
              <a:rPr lang="es-CO" sz="1500" dirty="0">
                <a:effectLst/>
                <a:latin typeface="Montserrat Light" panose="00000400000000000000" pitchFamily="2" charset="0"/>
                <a:ea typeface="Calibri" panose="020F0502020204030204" pitchFamily="34" charset="0"/>
                <a:cs typeface="Times New Roman" panose="02020603050405020304" pitchFamily="18" charset="0"/>
              </a:rPr>
              <a:t>. especialización regional).</a:t>
            </a:r>
          </a:p>
        </p:txBody>
      </p:sp>
    </p:spTree>
    <p:extLst>
      <p:ext uri="{BB962C8B-B14F-4D97-AF65-F5344CB8AC3E}">
        <p14:creationId xmlns:p14="http://schemas.microsoft.com/office/powerpoint/2010/main" val="276447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907C2-2C3B-882B-979E-667CBFD182ED}"/>
              </a:ext>
            </a:extLst>
          </p:cNvPr>
          <p:cNvSpPr>
            <a:spLocks noGrp="1"/>
          </p:cNvSpPr>
          <p:nvPr>
            <p:ph type="title"/>
          </p:nvPr>
        </p:nvSpPr>
        <p:spPr>
          <a:xfrm>
            <a:off x="831850" y="1709738"/>
            <a:ext cx="10515600" cy="2852737"/>
          </a:xfrm>
        </p:spPr>
        <p:txBody>
          <a:bodyPr anchor="b">
            <a:normAutofit/>
          </a:bodyPr>
          <a:lstStyle/>
          <a:p>
            <a:r>
              <a:rPr lang="es-CO" sz="4800" dirty="0">
                <a:latin typeface="Montserrat SemiBold" panose="00000700000000000000" pitchFamily="2" charset="0"/>
              </a:rPr>
              <a:t>1. Direccionamiento estratégico UNP</a:t>
            </a:r>
          </a:p>
        </p:txBody>
      </p:sp>
      <p:sp>
        <p:nvSpPr>
          <p:cNvPr id="3" name="Marcador de texto 2">
            <a:extLst>
              <a:ext uri="{FF2B5EF4-FFF2-40B4-BE49-F238E27FC236}">
                <a16:creationId xmlns:a16="http://schemas.microsoft.com/office/drawing/2014/main" id="{8F03A483-0C11-50E9-C1CE-8001EA8A5146}"/>
              </a:ext>
            </a:extLst>
          </p:cNvPr>
          <p:cNvSpPr txBox="1">
            <a:spLocks/>
          </p:cNvSpPr>
          <p:nvPr/>
        </p:nvSpPr>
        <p:spPr>
          <a:xfrm>
            <a:off x="831850" y="45894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solidFill>
                  <a:schemeClr val="tx1">
                    <a:tint val="75000"/>
                  </a:schemeClr>
                </a:solidFill>
              </a:rPr>
              <a:t>Misión, Visión 2033 y MEGA 2026</a:t>
            </a:r>
          </a:p>
        </p:txBody>
      </p:sp>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Tree>
    <p:extLst>
      <p:ext uri="{BB962C8B-B14F-4D97-AF65-F5344CB8AC3E}">
        <p14:creationId xmlns:p14="http://schemas.microsoft.com/office/powerpoint/2010/main" val="246014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
        <p:nvSpPr>
          <p:cNvPr id="7" name="CuadroTexto 6">
            <a:extLst>
              <a:ext uri="{FF2B5EF4-FFF2-40B4-BE49-F238E27FC236}">
                <a16:creationId xmlns:a16="http://schemas.microsoft.com/office/drawing/2014/main" id="{13BCC450-0C6A-6FB7-DCCA-C8A751ED4D0B}"/>
              </a:ext>
            </a:extLst>
          </p:cNvPr>
          <p:cNvSpPr txBox="1"/>
          <p:nvPr/>
        </p:nvSpPr>
        <p:spPr>
          <a:xfrm>
            <a:off x="3037211" y="1682816"/>
            <a:ext cx="5552247" cy="646331"/>
          </a:xfrm>
          <a:prstGeom prst="rect">
            <a:avLst/>
          </a:prstGeom>
          <a:noFill/>
        </p:spPr>
        <p:txBody>
          <a:bodyPr wrap="square" rtlCol="0">
            <a:spAutoFit/>
          </a:bodyPr>
          <a:lstStyle>
            <a:defPPr>
              <a:defRPr lang="es-CO"/>
            </a:defPPr>
            <a:lvl1pPr>
              <a:defRPr sz="2800" b="1">
                <a:solidFill>
                  <a:srgbClr val="002060"/>
                </a:solidFill>
              </a:defRPr>
            </a:lvl1pPr>
          </a:lstStyle>
          <a:p>
            <a:pPr lvl="0" algn="ctr">
              <a:defRPr/>
            </a:pPr>
            <a:r>
              <a:rPr kumimoji="0" lang="es-ES" sz="3600" b="1" i="0" u="none" strike="noStrike" kern="1200" cap="none" spc="0" normalizeH="0" baseline="0" noProof="0" dirty="0">
                <a:ln>
                  <a:noFill/>
                </a:ln>
                <a:solidFill>
                  <a:srgbClr val="002060"/>
                </a:solidFill>
                <a:effectLst/>
                <a:uLnTx/>
                <a:uFillTx/>
                <a:latin typeface="Montserrat" panose="00000500000000000000" pitchFamily="2" charset="0"/>
              </a:rPr>
              <a:t>Misión</a:t>
            </a:r>
            <a:endParaRPr kumimoji="0" lang="es-ES_tradnl" sz="3600" b="1" i="0" u="none" strike="noStrike" kern="1200" cap="none" spc="0" normalizeH="0" baseline="0" noProof="0" dirty="0">
              <a:ln>
                <a:noFill/>
              </a:ln>
              <a:solidFill>
                <a:srgbClr val="002060"/>
              </a:solidFill>
              <a:effectLst/>
              <a:uLnTx/>
              <a:uFillTx/>
              <a:latin typeface="Montserrat" panose="00000500000000000000" pitchFamily="2" charset="0"/>
            </a:endParaRPr>
          </a:p>
        </p:txBody>
      </p:sp>
      <p:sp>
        <p:nvSpPr>
          <p:cNvPr id="8" name="CuadroTexto 7">
            <a:extLst>
              <a:ext uri="{FF2B5EF4-FFF2-40B4-BE49-F238E27FC236}">
                <a16:creationId xmlns:a16="http://schemas.microsoft.com/office/drawing/2014/main" id="{D9C7565F-8907-65FD-7CE1-A3706B26E8AF}"/>
              </a:ext>
            </a:extLst>
          </p:cNvPr>
          <p:cNvSpPr txBox="1"/>
          <p:nvPr/>
        </p:nvSpPr>
        <p:spPr>
          <a:xfrm>
            <a:off x="757505" y="2751588"/>
            <a:ext cx="10595709" cy="1631216"/>
          </a:xfrm>
          <a:prstGeom prst="rect">
            <a:avLst/>
          </a:prstGeom>
          <a:noFill/>
        </p:spPr>
        <p:txBody>
          <a:bodyPr wrap="square">
            <a:spAutoFit/>
          </a:bodyPr>
          <a:lstStyle/>
          <a:p>
            <a:pPr algn="ctr"/>
            <a:r>
              <a:rPr lang="es-MX" sz="2000" dirty="0">
                <a:latin typeface="Montserrat Light" panose="00000400000000000000" pitchFamily="2" charset="0"/>
                <a:ea typeface="Calibri" panose="020F0502020204030204" pitchFamily="34" charset="0"/>
                <a:cs typeface="Times New Roman" panose="02020603050405020304" pitchFamily="18" charset="0"/>
              </a:rPr>
              <a:t>En la Unidad Nacional de Protección identificamos y gestionamos medidas de prevención y protección para personas y comunidades en riesgo sobre su vida e integridad por el desarrollo de sus actividades de liderazgo o representación*, aportando así a su libertad, seguridad y bienestar, basados en la equidad en todo el territorio nacional.</a:t>
            </a:r>
            <a:endParaRPr lang="es-CO" sz="2000" dirty="0">
              <a:latin typeface="Montserrat Light" panose="00000400000000000000" pitchFamily="2"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4C4D791E-A478-8158-A8DC-F1A4A181489D}"/>
              </a:ext>
            </a:extLst>
          </p:cNvPr>
          <p:cNvSpPr txBox="1"/>
          <p:nvPr/>
        </p:nvSpPr>
        <p:spPr>
          <a:xfrm>
            <a:off x="1102428" y="4651964"/>
            <a:ext cx="7487030" cy="523220"/>
          </a:xfrm>
          <a:prstGeom prst="rect">
            <a:avLst/>
          </a:prstGeom>
          <a:noFill/>
        </p:spPr>
        <p:txBody>
          <a:bodyPr wrap="square" rtlCol="0">
            <a:spAutoFit/>
          </a:bodyPr>
          <a:lstStyle/>
          <a:p>
            <a:pPr algn="ctr"/>
            <a:r>
              <a:rPr lang="es-CO" sz="1400" dirty="0"/>
              <a:t>*</a:t>
            </a:r>
            <a:r>
              <a:rPr kumimoji="0" lang="es-CO" sz="1400" b="0" i="0" u="non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Políticas, públicas, sociales, humanitarias, culturales, étnicas, de género, o por su calidad de víctima de la violencia, desplazado o activista de derechos humanos</a:t>
            </a:r>
            <a:endParaRPr lang="es-CO" sz="1400" dirty="0"/>
          </a:p>
        </p:txBody>
      </p:sp>
    </p:spTree>
    <p:extLst>
      <p:ext uri="{BB962C8B-B14F-4D97-AF65-F5344CB8AC3E}">
        <p14:creationId xmlns:p14="http://schemas.microsoft.com/office/powerpoint/2010/main" val="135206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
        <p:nvSpPr>
          <p:cNvPr id="2" name="CuadroTexto 1">
            <a:extLst>
              <a:ext uri="{FF2B5EF4-FFF2-40B4-BE49-F238E27FC236}">
                <a16:creationId xmlns:a16="http://schemas.microsoft.com/office/drawing/2014/main" id="{448167DF-2AD4-A248-5258-2C5808AAC92F}"/>
              </a:ext>
            </a:extLst>
          </p:cNvPr>
          <p:cNvSpPr txBox="1"/>
          <p:nvPr/>
        </p:nvSpPr>
        <p:spPr>
          <a:xfrm>
            <a:off x="677737" y="2274608"/>
            <a:ext cx="10595709" cy="646331"/>
          </a:xfrm>
          <a:prstGeom prst="rect">
            <a:avLst/>
          </a:prstGeom>
          <a:noFill/>
        </p:spPr>
        <p:txBody>
          <a:bodyPr wrap="square" rtlCol="0">
            <a:spAutoFit/>
          </a:bodyPr>
          <a:lstStyle>
            <a:defPPr>
              <a:defRPr lang="es-CO"/>
            </a:defPPr>
            <a:lvl1pPr>
              <a:defRPr sz="2800" b="1">
                <a:solidFill>
                  <a:srgbClr val="002060"/>
                </a:solidFill>
              </a:defRPr>
            </a:lvl1pPr>
          </a:lstStyle>
          <a:p>
            <a:pPr algn="ctr">
              <a:defRPr/>
            </a:pPr>
            <a:r>
              <a:rPr lang="es-ES" sz="3600" dirty="0">
                <a:latin typeface="Montserrat" panose="00000500000000000000" pitchFamily="2" charset="0"/>
              </a:rPr>
              <a:t>Visión 2033</a:t>
            </a:r>
            <a:endParaRPr lang="es-ES_tradnl" sz="3600" dirty="0">
              <a:latin typeface="Montserrat" panose="00000500000000000000" pitchFamily="2" charset="0"/>
            </a:endParaRPr>
          </a:p>
        </p:txBody>
      </p:sp>
      <p:sp>
        <p:nvSpPr>
          <p:cNvPr id="3" name="CuadroTexto 2">
            <a:extLst>
              <a:ext uri="{FF2B5EF4-FFF2-40B4-BE49-F238E27FC236}">
                <a16:creationId xmlns:a16="http://schemas.microsoft.com/office/drawing/2014/main" id="{63EBBAB3-ED86-B274-0293-5376DD9BA68E}"/>
              </a:ext>
            </a:extLst>
          </p:cNvPr>
          <p:cNvSpPr txBox="1"/>
          <p:nvPr/>
        </p:nvSpPr>
        <p:spPr>
          <a:xfrm>
            <a:off x="942696" y="3109698"/>
            <a:ext cx="10065789" cy="1323439"/>
          </a:xfrm>
          <a:prstGeom prst="rect">
            <a:avLst/>
          </a:prstGeom>
          <a:noFill/>
        </p:spPr>
        <p:txBody>
          <a:bodyPr wrap="square">
            <a:spAutoFit/>
          </a:bodyPr>
          <a:lstStyle/>
          <a:p>
            <a:pPr algn="ctr"/>
            <a:r>
              <a:rPr lang="es-MX" sz="2000" dirty="0">
                <a:latin typeface="Montserrat Light" panose="00000400000000000000" pitchFamily="2" charset="0"/>
                <a:ea typeface="Calibri" panose="020F0502020204030204" pitchFamily="34" charset="0"/>
                <a:cs typeface="Times New Roman" panose="02020603050405020304" pitchFamily="18" charset="0"/>
              </a:rPr>
              <a:t>En 2033 la UNP habrá convocado y comprometido efectivamente, de forma pertinente y de acuerdo con las condiciones del contexto, a las personas en riesgo, la institucionalidad y la sociedad, en la protección integral e interseccional de la vida y la libertad.</a:t>
            </a:r>
            <a:endParaRPr lang="es-CO" sz="2000" dirty="0">
              <a:latin typeface="Montserrat Light" panose="000004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735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
        <p:nvSpPr>
          <p:cNvPr id="2" name="CuadroTexto 1">
            <a:extLst>
              <a:ext uri="{FF2B5EF4-FFF2-40B4-BE49-F238E27FC236}">
                <a16:creationId xmlns:a16="http://schemas.microsoft.com/office/drawing/2014/main" id="{C8A6F7FB-CE32-76DC-232B-D92B67335EC0}"/>
              </a:ext>
            </a:extLst>
          </p:cNvPr>
          <p:cNvSpPr txBox="1"/>
          <p:nvPr/>
        </p:nvSpPr>
        <p:spPr>
          <a:xfrm>
            <a:off x="403418" y="1076960"/>
            <a:ext cx="10595709" cy="646331"/>
          </a:xfrm>
          <a:prstGeom prst="rect">
            <a:avLst/>
          </a:prstGeom>
          <a:noFill/>
        </p:spPr>
        <p:txBody>
          <a:bodyPr wrap="square" rtlCol="0">
            <a:spAutoFit/>
          </a:bodyPr>
          <a:lstStyle>
            <a:defPPr>
              <a:defRPr lang="es-ES"/>
            </a:defPPr>
            <a:lvl1pPr algn="ctr">
              <a:defRPr sz="3600" b="1">
                <a:solidFill>
                  <a:srgbClr val="002060"/>
                </a:solidFill>
                <a:latin typeface="Montserrat" panose="00000500000000000000" pitchFamily="2" charset="0"/>
              </a:defRPr>
            </a:lvl1pPr>
          </a:lstStyle>
          <a:p>
            <a:r>
              <a:rPr lang="es-ES" dirty="0"/>
              <a:t>MEGA 2026</a:t>
            </a:r>
            <a:endParaRPr lang="es-ES_tradnl" dirty="0"/>
          </a:p>
        </p:txBody>
      </p:sp>
      <p:sp>
        <p:nvSpPr>
          <p:cNvPr id="3" name="CuadroTexto 2">
            <a:extLst>
              <a:ext uri="{FF2B5EF4-FFF2-40B4-BE49-F238E27FC236}">
                <a16:creationId xmlns:a16="http://schemas.microsoft.com/office/drawing/2014/main" id="{D4466329-42BE-FE25-6D97-30E687F7B5CD}"/>
              </a:ext>
            </a:extLst>
          </p:cNvPr>
          <p:cNvSpPr txBox="1"/>
          <p:nvPr/>
        </p:nvSpPr>
        <p:spPr>
          <a:xfrm>
            <a:off x="1052778" y="1960821"/>
            <a:ext cx="10231120" cy="1938992"/>
          </a:xfrm>
          <a:prstGeom prst="rect">
            <a:avLst/>
          </a:prstGeom>
          <a:noFill/>
        </p:spPr>
        <p:txBody>
          <a:bodyPr wrap="square" rtlCol="0">
            <a:spAutoFit/>
          </a:bodyPr>
          <a:lstStyle/>
          <a:p>
            <a:pPr algn="ctr"/>
            <a:r>
              <a:rPr lang="es-MX" sz="2000" dirty="0">
                <a:latin typeface="Montserrat Light" panose="00000400000000000000" pitchFamily="2" charset="0"/>
                <a:ea typeface="Calibri" panose="020F0502020204030204" pitchFamily="34" charset="0"/>
                <a:cs typeface="Times New Roman" panose="02020603050405020304" pitchFamily="18" charset="0"/>
              </a:rPr>
              <a:t>Para el 2026, la UNP será una entidad más eficiente y sostenible reduciendo el tiempo de atención de los requerimientos de protección, y brindando un servicio pertinente en el marco de la Seguridad Humana.</a:t>
            </a:r>
          </a:p>
          <a:p>
            <a:pPr algn="ctr"/>
            <a:endParaRPr lang="es-MX" sz="2000" dirty="0">
              <a:latin typeface="Montserrat Light" panose="00000400000000000000" pitchFamily="2" charset="0"/>
              <a:ea typeface="Calibri" panose="020F0502020204030204" pitchFamily="34" charset="0"/>
              <a:cs typeface="Times New Roman" panose="02020603050405020304" pitchFamily="18" charset="0"/>
            </a:endParaRPr>
          </a:p>
          <a:p>
            <a:pPr algn="ctr"/>
            <a:r>
              <a:rPr lang="es-MX" sz="2000" dirty="0">
                <a:latin typeface="Montserrat Light" panose="00000400000000000000" pitchFamily="2" charset="0"/>
                <a:ea typeface="Calibri" panose="020F0502020204030204" pitchFamily="34" charset="0"/>
                <a:cs typeface="Times New Roman" panose="02020603050405020304" pitchFamily="18" charset="0"/>
              </a:rPr>
              <a:t>Así mismo, se habrá impulsado la modernización institucional de acuerdo con:</a:t>
            </a:r>
          </a:p>
          <a:p>
            <a:pPr algn="ctr"/>
            <a:endParaRPr lang="es-MX" sz="2000" dirty="0">
              <a:latin typeface="Montserrat Light" panose="00000400000000000000" pitchFamily="2" charset="0"/>
              <a:ea typeface="Calibri" panose="020F0502020204030204" pitchFamily="34" charset="0"/>
              <a:cs typeface="Times New Roman" panose="02020603050405020304" pitchFamily="18" charset="0"/>
            </a:endParaRPr>
          </a:p>
        </p:txBody>
      </p:sp>
      <p:grpSp>
        <p:nvGrpSpPr>
          <p:cNvPr id="5" name="Grupo 4">
            <a:extLst>
              <a:ext uri="{FF2B5EF4-FFF2-40B4-BE49-F238E27FC236}">
                <a16:creationId xmlns:a16="http://schemas.microsoft.com/office/drawing/2014/main" id="{00C42C7B-8970-3B3B-BDE3-C87F74C7CDDA}"/>
              </a:ext>
            </a:extLst>
          </p:cNvPr>
          <p:cNvGrpSpPr/>
          <p:nvPr/>
        </p:nvGrpSpPr>
        <p:grpSpPr>
          <a:xfrm>
            <a:off x="494472" y="3899813"/>
            <a:ext cx="11203056" cy="1938991"/>
            <a:chOff x="479693" y="3753471"/>
            <a:chExt cx="11203056" cy="1548000"/>
          </a:xfrm>
        </p:grpSpPr>
        <p:sp>
          <p:nvSpPr>
            <p:cNvPr id="6" name="Forma libre: forma 12">
              <a:extLst>
                <a:ext uri="{FF2B5EF4-FFF2-40B4-BE49-F238E27FC236}">
                  <a16:creationId xmlns:a16="http://schemas.microsoft.com/office/drawing/2014/main" id="{BA31A19F-0C1E-C003-F0A6-D390DB9AFFBB}"/>
                </a:ext>
              </a:extLst>
            </p:cNvPr>
            <p:cNvSpPr/>
            <p:nvPr/>
          </p:nvSpPr>
          <p:spPr>
            <a:xfrm>
              <a:off x="479693" y="3753471"/>
              <a:ext cx="2052000" cy="1548000"/>
            </a:xfrm>
            <a:prstGeom prst="roundRect">
              <a:avLst/>
            </a:prstGeom>
            <a:solidFill>
              <a:schemeClr val="bg1">
                <a:lumMod val="95000"/>
              </a:schemeClr>
            </a:solidFill>
            <a:ln>
              <a:solidFill>
                <a:schemeClr val="accent5"/>
              </a:solidFill>
              <a:prstDash val="lgDash"/>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s-MX" sz="1600" kern="1200" dirty="0">
                  <a:solidFill>
                    <a:schemeClr val="tx1"/>
                  </a:solidFill>
                  <a:latin typeface="Montserrat Light" panose="00000400000000000000" pitchFamily="2" charset="0"/>
                  <a:ea typeface="Calibri" panose="020F0502020204030204" pitchFamily="34" charset="0"/>
                  <a:cs typeface="Times New Roman" panose="02020603050405020304" pitchFamily="18" charset="0"/>
                </a:rPr>
                <a:t>Formalización laboral en el componente misional</a:t>
              </a:r>
              <a:endParaRPr lang="es-CO" sz="1600" kern="1200" dirty="0">
                <a:solidFill>
                  <a:schemeClr val="tx1"/>
                </a:solidFill>
              </a:endParaRPr>
            </a:p>
          </p:txBody>
        </p:sp>
        <p:sp>
          <p:nvSpPr>
            <p:cNvPr id="7" name="Forma libre: forma 13">
              <a:extLst>
                <a:ext uri="{FF2B5EF4-FFF2-40B4-BE49-F238E27FC236}">
                  <a16:creationId xmlns:a16="http://schemas.microsoft.com/office/drawing/2014/main" id="{BB5C1CBA-85D2-53D4-2A0A-DC9BB83535ED}"/>
                </a:ext>
              </a:extLst>
            </p:cNvPr>
            <p:cNvSpPr/>
            <p:nvPr/>
          </p:nvSpPr>
          <p:spPr>
            <a:xfrm>
              <a:off x="2767457" y="3753471"/>
              <a:ext cx="2052000" cy="1548000"/>
            </a:xfrm>
            <a:prstGeom prst="roundRect">
              <a:avLst/>
            </a:prstGeom>
            <a:solidFill>
              <a:schemeClr val="bg1">
                <a:lumMod val="95000"/>
              </a:schemeClr>
            </a:solidFill>
            <a:ln>
              <a:solidFill>
                <a:srgbClr val="54CCCD"/>
              </a:solidFill>
              <a:prstDash val="lgDash"/>
            </a:ln>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s-MX" sz="1600" kern="1200" dirty="0">
                  <a:solidFill>
                    <a:schemeClr val="tx1"/>
                  </a:solidFill>
                  <a:latin typeface="Montserrat Light" panose="00000400000000000000" pitchFamily="2" charset="0"/>
                  <a:ea typeface="Calibri" panose="020F0502020204030204" pitchFamily="34" charset="0"/>
                  <a:cs typeface="Times New Roman" panose="02020603050405020304" pitchFamily="18" charset="0"/>
                </a:rPr>
                <a:t>Relacionamiento con comunidades fortalecido a través de herramientas de comunicaciones implementadas</a:t>
              </a:r>
            </a:p>
          </p:txBody>
        </p:sp>
        <p:sp>
          <p:nvSpPr>
            <p:cNvPr id="8" name="Forma libre: forma 14">
              <a:extLst>
                <a:ext uri="{FF2B5EF4-FFF2-40B4-BE49-F238E27FC236}">
                  <a16:creationId xmlns:a16="http://schemas.microsoft.com/office/drawing/2014/main" id="{812F792B-8B30-4910-1F32-491BE99A19C8}"/>
                </a:ext>
              </a:extLst>
            </p:cNvPr>
            <p:cNvSpPr/>
            <p:nvPr/>
          </p:nvSpPr>
          <p:spPr>
            <a:xfrm>
              <a:off x="5055221" y="3753471"/>
              <a:ext cx="2052000" cy="1548000"/>
            </a:xfrm>
            <a:prstGeom prst="roundRect">
              <a:avLst/>
            </a:prstGeom>
            <a:solidFill>
              <a:schemeClr val="bg1">
                <a:lumMod val="95000"/>
              </a:schemeClr>
            </a:solidFill>
            <a:ln>
              <a:solidFill>
                <a:srgbClr val="4DC58D"/>
              </a:solidFill>
              <a:prstDash val="lgDash"/>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Montserrat Light" panose="00000400000000000000" pitchFamily="2" charset="0"/>
                  <a:ea typeface="Calibri" panose="020F0502020204030204" pitchFamily="34" charset="0"/>
                  <a:cs typeface="Times New Roman" panose="02020603050405020304" pitchFamily="18" charset="0"/>
                </a:rPr>
                <a:t>La optimización de los recursos misionales</a:t>
              </a:r>
            </a:p>
          </p:txBody>
        </p:sp>
        <p:sp>
          <p:nvSpPr>
            <p:cNvPr id="9" name="Forma libre: forma 15">
              <a:extLst>
                <a:ext uri="{FF2B5EF4-FFF2-40B4-BE49-F238E27FC236}">
                  <a16:creationId xmlns:a16="http://schemas.microsoft.com/office/drawing/2014/main" id="{9E94C14C-E3DF-C042-BBCC-48E10AB48F3F}"/>
                </a:ext>
              </a:extLst>
            </p:cNvPr>
            <p:cNvSpPr/>
            <p:nvPr/>
          </p:nvSpPr>
          <p:spPr>
            <a:xfrm>
              <a:off x="7342985" y="3753471"/>
              <a:ext cx="2052000" cy="1548000"/>
            </a:xfrm>
            <a:prstGeom prst="roundRect">
              <a:avLst/>
            </a:prstGeom>
            <a:solidFill>
              <a:schemeClr val="bg1">
                <a:lumMod val="95000"/>
              </a:schemeClr>
            </a:solidFill>
            <a:ln>
              <a:solidFill>
                <a:srgbClr val="48BB4F"/>
              </a:solidFill>
              <a:prstDash val="lgDash"/>
            </a:ln>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Montserrat Light" panose="00000400000000000000" pitchFamily="2" charset="0"/>
                  <a:ea typeface="Calibri" panose="020F0502020204030204" pitchFamily="34" charset="0"/>
                  <a:cs typeface="Times New Roman" panose="02020603050405020304" pitchFamily="18" charset="0"/>
                </a:rPr>
                <a:t>Actualización tecnológica</a:t>
              </a:r>
            </a:p>
          </p:txBody>
        </p:sp>
        <p:sp>
          <p:nvSpPr>
            <p:cNvPr id="10" name="Forma libre: forma 16">
              <a:extLst>
                <a:ext uri="{FF2B5EF4-FFF2-40B4-BE49-F238E27FC236}">
                  <a16:creationId xmlns:a16="http://schemas.microsoft.com/office/drawing/2014/main" id="{3C26045F-0D56-3C51-E659-A944C9D0992C}"/>
                </a:ext>
              </a:extLst>
            </p:cNvPr>
            <p:cNvSpPr/>
            <p:nvPr/>
          </p:nvSpPr>
          <p:spPr>
            <a:xfrm>
              <a:off x="9630749" y="3753471"/>
              <a:ext cx="2052000" cy="1548000"/>
            </a:xfrm>
            <a:prstGeom prst="roundRect">
              <a:avLst/>
            </a:prstGeom>
            <a:solidFill>
              <a:schemeClr val="bg1">
                <a:lumMod val="95000"/>
              </a:schemeClr>
            </a:solidFill>
            <a:ln>
              <a:solidFill>
                <a:srgbClr val="70AD47"/>
              </a:solidFill>
              <a:prstDash val="lgDash"/>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Montserrat Light" panose="00000400000000000000" pitchFamily="2" charset="0"/>
                  <a:ea typeface="Calibri" panose="020F0502020204030204" pitchFamily="34" charset="0"/>
                  <a:cs typeface="Times New Roman" panose="02020603050405020304" pitchFamily="18" charset="0"/>
                </a:rPr>
                <a:t>Disminución de los riesgos jurídicos</a:t>
              </a:r>
            </a:p>
          </p:txBody>
        </p:sp>
      </p:grpSp>
    </p:spTree>
    <p:extLst>
      <p:ext uri="{BB962C8B-B14F-4D97-AF65-F5344CB8AC3E}">
        <p14:creationId xmlns:p14="http://schemas.microsoft.com/office/powerpoint/2010/main" val="54411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
        <p:nvSpPr>
          <p:cNvPr id="5" name="Título 1">
            <a:extLst>
              <a:ext uri="{FF2B5EF4-FFF2-40B4-BE49-F238E27FC236}">
                <a16:creationId xmlns:a16="http://schemas.microsoft.com/office/drawing/2014/main" id="{D68BB017-5264-814B-294C-144D8C7BB634}"/>
              </a:ext>
            </a:extLst>
          </p:cNvPr>
          <p:cNvSpPr>
            <a:spLocks noGrp="1"/>
          </p:cNvSpPr>
          <p:nvPr>
            <p:ph type="title"/>
          </p:nvPr>
        </p:nvSpPr>
        <p:spPr>
          <a:xfrm>
            <a:off x="831850" y="1709738"/>
            <a:ext cx="10872470" cy="2852737"/>
          </a:xfrm>
        </p:spPr>
        <p:txBody>
          <a:bodyPr anchor="b">
            <a:normAutofit/>
          </a:bodyPr>
          <a:lstStyle/>
          <a:p>
            <a:r>
              <a:rPr lang="es-MX" sz="4800" dirty="0">
                <a:latin typeface="Montserrat SemiBold" panose="00000700000000000000" pitchFamily="2" charset="0"/>
              </a:rPr>
              <a:t>2. Mapa de objetivos estratégicos</a:t>
            </a:r>
            <a:endParaRPr lang="es-CO" dirty="0">
              <a:latin typeface="Montserrat SemiBold" panose="00000700000000000000" pitchFamily="2" charset="0"/>
            </a:endParaRPr>
          </a:p>
        </p:txBody>
      </p:sp>
      <p:sp>
        <p:nvSpPr>
          <p:cNvPr id="6" name="Marcador de texto 2">
            <a:extLst>
              <a:ext uri="{FF2B5EF4-FFF2-40B4-BE49-F238E27FC236}">
                <a16:creationId xmlns:a16="http://schemas.microsoft.com/office/drawing/2014/main" id="{61BBD2EA-9E46-57FC-3ECA-C9557F2EED7D}"/>
              </a:ext>
            </a:extLst>
          </p:cNvPr>
          <p:cNvSpPr txBox="1">
            <a:spLocks/>
          </p:cNvSpPr>
          <p:nvPr/>
        </p:nvSpPr>
        <p:spPr>
          <a:xfrm>
            <a:off x="831850" y="45894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solidFill>
                  <a:schemeClr val="tx1">
                    <a:tint val="75000"/>
                  </a:schemeClr>
                </a:solidFill>
              </a:rPr>
              <a:t>Detalle de la estrategia institucional: iniciativas estratégicas</a:t>
            </a:r>
          </a:p>
        </p:txBody>
      </p:sp>
    </p:spTree>
    <p:extLst>
      <p:ext uri="{BB962C8B-B14F-4D97-AF65-F5344CB8AC3E}">
        <p14:creationId xmlns:p14="http://schemas.microsoft.com/office/powerpoint/2010/main" val="147039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CDB1C-827C-74FD-D3B7-FB9A81988650}"/>
              </a:ext>
            </a:extLst>
          </p:cNvPr>
          <p:cNvSpPr>
            <a:spLocks noGrp="1"/>
          </p:cNvSpPr>
          <p:nvPr>
            <p:ph type="title"/>
          </p:nvPr>
        </p:nvSpPr>
        <p:spPr>
          <a:xfrm>
            <a:off x="1914875" y="89309"/>
            <a:ext cx="7439768" cy="1325563"/>
          </a:xfrm>
        </p:spPr>
        <p:txBody>
          <a:bodyPr>
            <a:normAutofit/>
          </a:bodyPr>
          <a:lstStyle/>
          <a:p>
            <a:r>
              <a:rPr lang="es-CO" sz="2400" b="1" dirty="0">
                <a:solidFill>
                  <a:srgbClr val="515151"/>
                </a:solidFill>
                <a:latin typeface="Montserrat" pitchFamily="2" charset="77"/>
                <a:ea typeface="+mn-ea"/>
                <a:cs typeface="Arial" panose="020B0604020202020204" pitchFamily="34" charset="0"/>
              </a:rPr>
              <a:t>Estructura del despliegue de la estrategia</a:t>
            </a:r>
          </a:p>
        </p:txBody>
      </p:sp>
      <p:graphicFrame>
        <p:nvGraphicFramePr>
          <p:cNvPr id="3" name="Diagrama 2">
            <a:extLst>
              <a:ext uri="{FF2B5EF4-FFF2-40B4-BE49-F238E27FC236}">
                <a16:creationId xmlns:a16="http://schemas.microsoft.com/office/drawing/2014/main" id="{21473441-9BB5-C223-617A-6AE90BA23F5D}"/>
              </a:ext>
            </a:extLst>
          </p:cNvPr>
          <p:cNvGraphicFramePr/>
          <p:nvPr/>
        </p:nvGraphicFramePr>
        <p:xfrm>
          <a:off x="650009" y="1843663"/>
          <a:ext cx="9969500" cy="3599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74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618A-CA56-8086-FCB8-3D6AF0D95E0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9CFA772-D282-E70C-B8BF-7FADFC8CA63B}"/>
              </a:ext>
            </a:extLst>
          </p:cNvPr>
          <p:cNvSpPr txBox="1"/>
          <p:nvPr/>
        </p:nvSpPr>
        <p:spPr>
          <a:xfrm>
            <a:off x="613069" y="2065354"/>
            <a:ext cx="2608052" cy="584775"/>
          </a:xfrm>
          <a:prstGeom prst="rect">
            <a:avLst/>
          </a:prstGeom>
          <a:noFill/>
        </p:spPr>
        <p:txBody>
          <a:bodyPr wrap="square" rtlCol="0" anchor="b" anchorCtr="0">
            <a:spAutoFit/>
          </a:bodyPr>
          <a:lstStyle/>
          <a:p>
            <a:pPr algn="r"/>
            <a:r>
              <a:rPr lang="es-CO" sz="1600" b="1" dirty="0">
                <a:solidFill>
                  <a:schemeClr val="tx2"/>
                </a:solidFill>
                <a:latin typeface="Montserrat" panose="00000500000000000000" pitchFamily="2" charset="0"/>
                <a:ea typeface="League Spartan" charset="0"/>
                <a:cs typeface="Poppins SemiBold" pitchFamily="2" charset="77"/>
              </a:rPr>
              <a:t>Estructura de la estrategia: mapa</a:t>
            </a:r>
          </a:p>
        </p:txBody>
      </p:sp>
      <p:sp>
        <p:nvSpPr>
          <p:cNvPr id="14" name="Subtitle 2">
            <a:extLst>
              <a:ext uri="{FF2B5EF4-FFF2-40B4-BE49-F238E27FC236}">
                <a16:creationId xmlns:a16="http://schemas.microsoft.com/office/drawing/2014/main" id="{979F70B0-1DAF-8939-710B-DBFF3734ABC7}"/>
              </a:ext>
            </a:extLst>
          </p:cNvPr>
          <p:cNvSpPr txBox="1">
            <a:spLocks/>
          </p:cNvSpPr>
          <p:nvPr/>
        </p:nvSpPr>
        <p:spPr>
          <a:xfrm>
            <a:off x="720991" y="2681976"/>
            <a:ext cx="2473269" cy="607859"/>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50"/>
              </a:lnSpc>
            </a:pPr>
            <a:r>
              <a:rPr lang="es-CO" sz="2000" b="1"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8</a:t>
            </a:r>
            <a:r>
              <a:rPr lang="es-CO" sz="20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 </a:t>
            </a: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objetivos estratégicos y </a:t>
            </a:r>
            <a:r>
              <a:rPr lang="es-CO" sz="2000" b="1"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21</a:t>
            </a: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 iniciativas</a:t>
            </a:r>
          </a:p>
        </p:txBody>
      </p:sp>
      <p:sp>
        <p:nvSpPr>
          <p:cNvPr id="17" name="TextBox 16">
            <a:extLst>
              <a:ext uri="{FF2B5EF4-FFF2-40B4-BE49-F238E27FC236}">
                <a16:creationId xmlns:a16="http://schemas.microsoft.com/office/drawing/2014/main" id="{B088ECE6-8077-E550-0F1D-75D7C571BB7F}"/>
              </a:ext>
            </a:extLst>
          </p:cNvPr>
          <p:cNvSpPr txBox="1"/>
          <p:nvPr/>
        </p:nvSpPr>
        <p:spPr>
          <a:xfrm>
            <a:off x="1819645" y="4702383"/>
            <a:ext cx="1266693" cy="338554"/>
          </a:xfrm>
          <a:prstGeom prst="rect">
            <a:avLst/>
          </a:prstGeom>
          <a:noFill/>
        </p:spPr>
        <p:txBody>
          <a:bodyPr wrap="none" rtlCol="0" anchor="b" anchorCtr="0">
            <a:spAutoFit/>
          </a:bodyPr>
          <a:lstStyle/>
          <a:p>
            <a:pPr algn="r"/>
            <a:r>
              <a:rPr lang="es-CO" sz="1600" b="1">
                <a:solidFill>
                  <a:schemeClr val="tx2"/>
                </a:solidFill>
                <a:latin typeface="Montserrat" panose="00000500000000000000" pitchFamily="2" charset="0"/>
                <a:ea typeface="League Spartan" charset="0"/>
                <a:cs typeface="Poppins SemiBold" pitchFamily="2" charset="77"/>
              </a:rPr>
              <a:t>Proyectos</a:t>
            </a:r>
          </a:p>
        </p:txBody>
      </p:sp>
      <p:sp>
        <p:nvSpPr>
          <p:cNvPr id="18" name="Subtitle 2">
            <a:extLst>
              <a:ext uri="{FF2B5EF4-FFF2-40B4-BE49-F238E27FC236}">
                <a16:creationId xmlns:a16="http://schemas.microsoft.com/office/drawing/2014/main" id="{41D94552-05D1-55A3-8318-A365D2E36766}"/>
              </a:ext>
            </a:extLst>
          </p:cNvPr>
          <p:cNvSpPr txBox="1">
            <a:spLocks/>
          </p:cNvSpPr>
          <p:nvPr/>
        </p:nvSpPr>
        <p:spPr>
          <a:xfrm>
            <a:off x="613069" y="5078921"/>
            <a:ext cx="2473269" cy="85735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50"/>
              </a:lnSpc>
            </a:pP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Formulación de </a:t>
            </a:r>
            <a:r>
              <a:rPr lang="es-CO" sz="2000" b="1"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2</a:t>
            </a:r>
            <a:r>
              <a:rPr lang="es-CO" sz="1500" b="1"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 </a:t>
            </a: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proyectos estratégicos de Modernización</a:t>
            </a:r>
          </a:p>
        </p:txBody>
      </p:sp>
      <p:sp>
        <p:nvSpPr>
          <p:cNvPr id="20" name="TextBox 19">
            <a:extLst>
              <a:ext uri="{FF2B5EF4-FFF2-40B4-BE49-F238E27FC236}">
                <a16:creationId xmlns:a16="http://schemas.microsoft.com/office/drawing/2014/main" id="{AE2FF281-655D-3462-982E-53317BE4EA95}"/>
              </a:ext>
            </a:extLst>
          </p:cNvPr>
          <p:cNvSpPr txBox="1"/>
          <p:nvPr/>
        </p:nvSpPr>
        <p:spPr>
          <a:xfrm>
            <a:off x="8453667" y="5047827"/>
            <a:ext cx="904415" cy="338554"/>
          </a:xfrm>
          <a:prstGeom prst="rect">
            <a:avLst/>
          </a:prstGeom>
          <a:noFill/>
        </p:spPr>
        <p:txBody>
          <a:bodyPr wrap="none" rtlCol="0" anchor="b" anchorCtr="0">
            <a:spAutoFit/>
          </a:bodyPr>
          <a:lstStyle/>
          <a:p>
            <a:r>
              <a:rPr lang="en-US" sz="1600" b="1" dirty="0">
                <a:solidFill>
                  <a:schemeClr val="tx2"/>
                </a:solidFill>
                <a:latin typeface="Montserrat" panose="00000500000000000000" pitchFamily="2" charset="0"/>
                <a:ea typeface="League Spartan" charset="0"/>
                <a:cs typeface="Poppins SemiBold" pitchFamily="2" charset="77"/>
              </a:rPr>
              <a:t>Planes</a:t>
            </a:r>
          </a:p>
        </p:txBody>
      </p:sp>
      <p:sp>
        <p:nvSpPr>
          <p:cNvPr id="21" name="Subtitle 2">
            <a:extLst>
              <a:ext uri="{FF2B5EF4-FFF2-40B4-BE49-F238E27FC236}">
                <a16:creationId xmlns:a16="http://schemas.microsoft.com/office/drawing/2014/main" id="{BB133231-6CC1-599E-CCBC-A156A264B7BB}"/>
              </a:ext>
            </a:extLst>
          </p:cNvPr>
          <p:cNvSpPr txBox="1">
            <a:spLocks/>
          </p:cNvSpPr>
          <p:nvPr/>
        </p:nvSpPr>
        <p:spPr>
          <a:xfrm>
            <a:off x="8453667" y="5424365"/>
            <a:ext cx="2473269" cy="85735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Formulación de </a:t>
            </a:r>
            <a:r>
              <a:rPr lang="es-CO" sz="2000" b="1"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14 </a:t>
            </a:r>
            <a:r>
              <a:rPr lang="es-CO" sz="1500" dirty="0">
                <a:solidFill>
                  <a:schemeClr val="tx1"/>
                </a:solidFill>
                <a:latin typeface="Montserrat" panose="00000500000000000000" pitchFamily="2" charset="0"/>
                <a:ea typeface="Open Sans Light" panose="020B0306030504020204" pitchFamily="34" charset="0"/>
                <a:cs typeface="Open Sans Light" panose="020B0306030504020204" pitchFamily="34" charset="0"/>
              </a:rPr>
              <a:t>planes estratégicos de Modernización</a:t>
            </a:r>
          </a:p>
        </p:txBody>
      </p:sp>
      <p:graphicFrame>
        <p:nvGraphicFramePr>
          <p:cNvPr id="4" name="Chart 3">
            <a:extLst>
              <a:ext uri="{FF2B5EF4-FFF2-40B4-BE49-F238E27FC236}">
                <a16:creationId xmlns:a16="http://schemas.microsoft.com/office/drawing/2014/main" id="{AAF13C40-7719-0501-8977-B64842DA9DF6}"/>
              </a:ext>
            </a:extLst>
          </p:cNvPr>
          <p:cNvGraphicFramePr/>
          <p:nvPr/>
        </p:nvGraphicFramePr>
        <p:xfrm>
          <a:off x="3862841" y="1831638"/>
          <a:ext cx="4466318" cy="4450078"/>
        </p:xfrm>
        <a:graphic>
          <a:graphicData uri="http://schemas.openxmlformats.org/drawingml/2006/chart">
            <c:chart xmlns:c="http://schemas.openxmlformats.org/drawingml/2006/chart" xmlns:r="http://schemas.openxmlformats.org/officeDocument/2006/relationships" r:id="rId2"/>
          </a:graphicData>
        </a:graphic>
      </p:graphicFrame>
      <p:sp>
        <p:nvSpPr>
          <p:cNvPr id="5" name="Donut 4">
            <a:extLst>
              <a:ext uri="{FF2B5EF4-FFF2-40B4-BE49-F238E27FC236}">
                <a16:creationId xmlns:a16="http://schemas.microsoft.com/office/drawing/2014/main" id="{00680FDB-462A-E7EC-7810-63C701768D0A}"/>
              </a:ext>
            </a:extLst>
          </p:cNvPr>
          <p:cNvSpPr/>
          <p:nvPr/>
        </p:nvSpPr>
        <p:spPr>
          <a:xfrm>
            <a:off x="4531425" y="2492101"/>
            <a:ext cx="3129153" cy="3129153"/>
          </a:xfrm>
          <a:prstGeom prst="donut">
            <a:avLst>
              <a:gd name="adj" fmla="val 8735"/>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val 6">
            <a:extLst>
              <a:ext uri="{FF2B5EF4-FFF2-40B4-BE49-F238E27FC236}">
                <a16:creationId xmlns:a16="http://schemas.microsoft.com/office/drawing/2014/main" id="{C496CAEF-5490-AF84-551C-966827A475A4}"/>
              </a:ext>
            </a:extLst>
          </p:cNvPr>
          <p:cNvSpPr/>
          <p:nvPr/>
        </p:nvSpPr>
        <p:spPr>
          <a:xfrm>
            <a:off x="4010324" y="1971000"/>
            <a:ext cx="1042202" cy="1042202"/>
          </a:xfrm>
          <a:prstGeom prst="ellipse">
            <a:avLst/>
          </a:prstGeom>
          <a:solidFill>
            <a:schemeClr val="bg2"/>
          </a:solidFill>
          <a:ln w="7620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highlight>
                <a:srgbClr val="FFFF00"/>
              </a:highlight>
            </a:endParaRPr>
          </a:p>
        </p:txBody>
      </p:sp>
      <p:sp>
        <p:nvSpPr>
          <p:cNvPr id="9" name="Oval 8">
            <a:extLst>
              <a:ext uri="{FF2B5EF4-FFF2-40B4-BE49-F238E27FC236}">
                <a16:creationId xmlns:a16="http://schemas.microsoft.com/office/drawing/2014/main" id="{77E1E819-5F08-E07C-027A-49B2DA9C2621}"/>
              </a:ext>
            </a:extLst>
          </p:cNvPr>
          <p:cNvSpPr/>
          <p:nvPr/>
        </p:nvSpPr>
        <p:spPr>
          <a:xfrm>
            <a:off x="7031905" y="5186459"/>
            <a:ext cx="1042202" cy="1042202"/>
          </a:xfrm>
          <a:prstGeom prst="ellipse">
            <a:avLst/>
          </a:prstGeom>
          <a:solidFill>
            <a:schemeClr val="bg2"/>
          </a:solidFill>
          <a:ln w="7620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p>
        </p:txBody>
      </p:sp>
      <p:sp>
        <p:nvSpPr>
          <p:cNvPr id="22" name="TextBox 21">
            <a:extLst>
              <a:ext uri="{FF2B5EF4-FFF2-40B4-BE49-F238E27FC236}">
                <a16:creationId xmlns:a16="http://schemas.microsoft.com/office/drawing/2014/main" id="{CCDDF78D-CC16-D885-2958-F92446632540}"/>
              </a:ext>
            </a:extLst>
          </p:cNvPr>
          <p:cNvSpPr txBox="1"/>
          <p:nvPr/>
        </p:nvSpPr>
        <p:spPr>
          <a:xfrm>
            <a:off x="5132391" y="3861560"/>
            <a:ext cx="1927222" cy="390235"/>
          </a:xfrm>
          <a:prstGeom prst="rect">
            <a:avLst/>
          </a:prstGeom>
          <a:noFill/>
        </p:spPr>
        <p:txBody>
          <a:bodyPr wrap="square" rtlCol="0" anchor="ctr" anchorCtr="0">
            <a:spAutoFit/>
          </a:bodyPr>
          <a:lstStyle/>
          <a:p>
            <a:pPr algn="ctr">
              <a:lnSpc>
                <a:spcPts val="2500"/>
              </a:lnSpc>
            </a:pPr>
            <a:r>
              <a:rPr lang="es-CO" sz="1600" b="1">
                <a:solidFill>
                  <a:schemeClr val="tx2"/>
                </a:solidFill>
                <a:latin typeface="Poppins SemiBold" pitchFamily="2" charset="77"/>
                <a:ea typeface="League Spartan" charset="0"/>
                <a:cs typeface="Poppins SemiBold" pitchFamily="2" charset="77"/>
              </a:rPr>
              <a:t>Despliegue PEI</a:t>
            </a:r>
          </a:p>
        </p:txBody>
      </p:sp>
      <p:sp>
        <p:nvSpPr>
          <p:cNvPr id="6" name="CuadroTexto 5">
            <a:extLst>
              <a:ext uri="{FF2B5EF4-FFF2-40B4-BE49-F238E27FC236}">
                <a16:creationId xmlns:a16="http://schemas.microsoft.com/office/drawing/2014/main" id="{587C6514-7F05-E744-31F5-09A0F88C1BD1}"/>
              </a:ext>
            </a:extLst>
          </p:cNvPr>
          <p:cNvSpPr txBox="1"/>
          <p:nvPr/>
        </p:nvSpPr>
        <p:spPr>
          <a:xfrm>
            <a:off x="2358932" y="1111350"/>
            <a:ext cx="6999150"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Plan Estratégico Institucional PEI </a:t>
            </a:r>
            <a:r>
              <a:rPr lang="es-CO" sz="2200" dirty="0">
                <a:solidFill>
                  <a:srgbClr val="515151"/>
                </a:solidFill>
                <a:latin typeface="Montserrat" pitchFamily="2" charset="77"/>
                <a:cs typeface="Arial" panose="020B0604020202020204" pitchFamily="34" charset="0"/>
              </a:rPr>
              <a:t>2023 - 2026</a:t>
            </a:r>
          </a:p>
        </p:txBody>
      </p:sp>
      <p:pic>
        <p:nvPicPr>
          <p:cNvPr id="15" name="Gráfico 14">
            <a:extLst>
              <a:ext uri="{FF2B5EF4-FFF2-40B4-BE49-F238E27FC236}">
                <a16:creationId xmlns:a16="http://schemas.microsoft.com/office/drawing/2014/main" id="{88EECB48-93A1-6E9B-F9D0-9D8FA2E306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8589" y="922299"/>
            <a:ext cx="710304" cy="710304"/>
          </a:xfrm>
          <a:prstGeom prst="rect">
            <a:avLst/>
          </a:prstGeom>
        </p:spPr>
      </p:pic>
      <p:pic>
        <p:nvPicPr>
          <p:cNvPr id="19" name="Gráfico 18" descr="Reunión con relleno sólido">
            <a:extLst>
              <a:ext uri="{FF2B5EF4-FFF2-40B4-BE49-F238E27FC236}">
                <a16:creationId xmlns:a16="http://schemas.microsoft.com/office/drawing/2014/main" id="{0BC48F66-4D43-E1C2-CCAD-B00239FCE2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4754" y="2147926"/>
            <a:ext cx="613341" cy="613341"/>
          </a:xfrm>
          <a:prstGeom prst="rect">
            <a:avLst/>
          </a:prstGeom>
        </p:spPr>
      </p:pic>
      <p:grpSp>
        <p:nvGrpSpPr>
          <p:cNvPr id="25" name="Grupo 24">
            <a:extLst>
              <a:ext uri="{FF2B5EF4-FFF2-40B4-BE49-F238E27FC236}">
                <a16:creationId xmlns:a16="http://schemas.microsoft.com/office/drawing/2014/main" id="{F48A2E63-15AB-E4A8-ADED-4B4E08E841AF}"/>
              </a:ext>
            </a:extLst>
          </p:cNvPr>
          <p:cNvGrpSpPr/>
          <p:nvPr/>
        </p:nvGrpSpPr>
        <p:grpSpPr>
          <a:xfrm>
            <a:off x="3286125" y="4029701"/>
            <a:ext cx="894718" cy="851195"/>
            <a:chOff x="2968122" y="3719981"/>
            <a:chExt cx="1042202" cy="1042202"/>
          </a:xfrm>
        </p:grpSpPr>
        <p:sp>
          <p:nvSpPr>
            <p:cNvPr id="8" name="Oval 7">
              <a:extLst>
                <a:ext uri="{FF2B5EF4-FFF2-40B4-BE49-F238E27FC236}">
                  <a16:creationId xmlns:a16="http://schemas.microsoft.com/office/drawing/2014/main" id="{ECAE5292-B15E-A8CC-A336-70D0905071EE}"/>
                </a:ext>
              </a:extLst>
            </p:cNvPr>
            <p:cNvSpPr/>
            <p:nvPr/>
          </p:nvSpPr>
          <p:spPr>
            <a:xfrm>
              <a:off x="2968122" y="3719981"/>
              <a:ext cx="1042202" cy="1042202"/>
            </a:xfrm>
            <a:prstGeom prst="ellipse">
              <a:avLst/>
            </a:prstGeom>
            <a:solidFill>
              <a:schemeClr val="bg2"/>
            </a:solidFill>
            <a:ln w="7620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p>
          </p:txBody>
        </p:sp>
        <p:pic>
          <p:nvPicPr>
            <p:cNvPr id="24" name="Gráfico 23">
              <a:extLst>
                <a:ext uri="{FF2B5EF4-FFF2-40B4-BE49-F238E27FC236}">
                  <a16:creationId xmlns:a16="http://schemas.microsoft.com/office/drawing/2014/main" id="{780932E0-B8C1-ED8C-76E2-C68142C663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518" y="4000225"/>
              <a:ext cx="501407" cy="501407"/>
            </a:xfrm>
            <a:prstGeom prst="rect">
              <a:avLst/>
            </a:prstGeom>
          </p:spPr>
        </p:pic>
      </p:grpSp>
      <p:pic>
        <p:nvPicPr>
          <p:cNvPr id="27" name="Gráfico 26">
            <a:extLst>
              <a:ext uri="{FF2B5EF4-FFF2-40B4-BE49-F238E27FC236}">
                <a16:creationId xmlns:a16="http://schemas.microsoft.com/office/drawing/2014/main" id="{E977A8A0-A506-6A63-4C01-208E82F56F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4181" y="5503929"/>
            <a:ext cx="417649" cy="417649"/>
          </a:xfrm>
          <a:prstGeom prst="rect">
            <a:avLst/>
          </a:prstGeom>
        </p:spPr>
      </p:pic>
    </p:spTree>
    <p:extLst>
      <p:ext uri="{BB962C8B-B14F-4D97-AF65-F5344CB8AC3E}">
        <p14:creationId xmlns:p14="http://schemas.microsoft.com/office/powerpoint/2010/main" val="141101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FF81-B548-5BA1-F2AE-2F2E3048CC4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9A7C108-B81E-EB5C-0768-0374B01FA896}"/>
              </a:ext>
            </a:extLst>
          </p:cNvPr>
          <p:cNvSpPr txBox="1"/>
          <p:nvPr/>
        </p:nvSpPr>
        <p:spPr>
          <a:xfrm>
            <a:off x="2358931" y="1111350"/>
            <a:ext cx="9039895" cy="769441"/>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Plataforma Estratégica</a:t>
            </a:r>
            <a:r>
              <a:rPr lang="es-CO" sz="2200" dirty="0">
                <a:solidFill>
                  <a:srgbClr val="515151"/>
                </a:solidFill>
                <a:latin typeface="Montserrat" pitchFamily="2" charset="77"/>
                <a:cs typeface="Arial" panose="020B0604020202020204" pitchFamily="34" charset="0"/>
              </a:rPr>
              <a:t>,</a:t>
            </a:r>
            <a:r>
              <a:rPr lang="es-CO" sz="2200" b="1" dirty="0">
                <a:solidFill>
                  <a:srgbClr val="515151"/>
                </a:solidFill>
                <a:latin typeface="Montserrat" pitchFamily="2" charset="77"/>
                <a:cs typeface="Arial" panose="020B0604020202020204" pitchFamily="34" charset="0"/>
              </a:rPr>
              <a:t> Plan Estratégico Institucional PEI </a:t>
            </a:r>
            <a:r>
              <a:rPr lang="es-CO" sz="2200" dirty="0">
                <a:solidFill>
                  <a:srgbClr val="515151"/>
                </a:solidFill>
                <a:latin typeface="Montserrat" pitchFamily="2" charset="77"/>
                <a:cs typeface="Arial" panose="020B0604020202020204" pitchFamily="34" charset="0"/>
              </a:rPr>
              <a:t>2023 – 2026, y </a:t>
            </a:r>
            <a:r>
              <a:rPr lang="es-CO" sz="2200" b="1" dirty="0">
                <a:solidFill>
                  <a:srgbClr val="515151"/>
                </a:solidFill>
                <a:latin typeface="Montserrat" pitchFamily="2" charset="77"/>
                <a:cs typeface="Arial" panose="020B0604020202020204" pitchFamily="34" charset="0"/>
              </a:rPr>
              <a:t>Plan de Acción Institucional </a:t>
            </a:r>
            <a:r>
              <a:rPr lang="es-CO" sz="2200" dirty="0">
                <a:solidFill>
                  <a:srgbClr val="515151"/>
                </a:solidFill>
                <a:latin typeface="Montserrat" pitchFamily="2" charset="77"/>
                <a:cs typeface="Arial" panose="020B0604020202020204" pitchFamily="34" charset="0"/>
              </a:rPr>
              <a:t>2024</a:t>
            </a:r>
          </a:p>
        </p:txBody>
      </p:sp>
      <p:sp>
        <p:nvSpPr>
          <p:cNvPr id="28" name="Rectángulo: esquinas redondeadas 27">
            <a:extLst>
              <a:ext uri="{FF2B5EF4-FFF2-40B4-BE49-F238E27FC236}">
                <a16:creationId xmlns:a16="http://schemas.microsoft.com/office/drawing/2014/main" id="{8F10E67B-C94F-9077-9017-FAFFA23F287D}"/>
              </a:ext>
            </a:extLst>
          </p:cNvPr>
          <p:cNvSpPr/>
          <p:nvPr/>
        </p:nvSpPr>
        <p:spPr>
          <a:xfrm>
            <a:off x="6664346" y="4153948"/>
            <a:ext cx="3892464" cy="1251667"/>
          </a:xfrm>
          <a:prstGeom prst="roundRect">
            <a:avLst/>
          </a:prstGeom>
          <a:solidFill>
            <a:srgbClr val="D23C47"/>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b="1" dirty="0">
                <a:solidFill>
                  <a:schemeClr val="bg1"/>
                </a:solidFill>
                <a:latin typeface="Montserrat" pitchFamily="2" charset="77"/>
                <a:cs typeface="Arial" panose="020B0604020202020204" pitchFamily="34" charset="0"/>
              </a:rPr>
              <a:t>PEI y PAI aprobados por el Consejo Directivo de la UNP – </a:t>
            </a:r>
          </a:p>
          <a:p>
            <a:r>
              <a:rPr lang="es-CO" b="1" dirty="0">
                <a:solidFill>
                  <a:schemeClr val="bg1"/>
                </a:solidFill>
                <a:latin typeface="Montserrat" pitchFamily="2" charset="77"/>
                <a:cs typeface="Arial" panose="020B0604020202020204" pitchFamily="34" charset="0"/>
              </a:rPr>
              <a:t>enero 2024</a:t>
            </a:r>
            <a:endParaRPr lang="es-ES" b="1" dirty="0">
              <a:solidFill>
                <a:schemeClr val="bg1"/>
              </a:solidFill>
            </a:endParaRPr>
          </a:p>
        </p:txBody>
      </p:sp>
      <p:pic>
        <p:nvPicPr>
          <p:cNvPr id="31" name="Gráfico 30">
            <a:extLst>
              <a:ext uri="{FF2B5EF4-FFF2-40B4-BE49-F238E27FC236}">
                <a16:creationId xmlns:a16="http://schemas.microsoft.com/office/drawing/2014/main" id="{9A60A7CA-62C8-FB61-5926-D564C1DFC7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8589" y="1111350"/>
            <a:ext cx="737381" cy="769440"/>
          </a:xfrm>
          <a:prstGeom prst="rect">
            <a:avLst/>
          </a:prstGeom>
        </p:spPr>
      </p:pic>
      <p:sp>
        <p:nvSpPr>
          <p:cNvPr id="5" name="Rectángulo: esquinas redondeadas 4">
            <a:extLst>
              <a:ext uri="{FF2B5EF4-FFF2-40B4-BE49-F238E27FC236}">
                <a16:creationId xmlns:a16="http://schemas.microsoft.com/office/drawing/2014/main" id="{DFB2DD80-A1BF-B7BE-0E98-EE0B8527C668}"/>
              </a:ext>
            </a:extLst>
          </p:cNvPr>
          <p:cNvSpPr/>
          <p:nvPr/>
        </p:nvSpPr>
        <p:spPr>
          <a:xfrm>
            <a:off x="1635190" y="4153949"/>
            <a:ext cx="3892464" cy="1251667"/>
          </a:xfrm>
          <a:prstGeom prst="roundRect">
            <a:avLst/>
          </a:prstGeom>
          <a:solidFill>
            <a:srgbClr val="D23C47"/>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b="1" dirty="0">
                <a:solidFill>
                  <a:schemeClr val="bg1"/>
                </a:solidFill>
                <a:latin typeface="Montserrat" pitchFamily="2" charset="77"/>
                <a:cs typeface="Arial" panose="020B0604020202020204" pitchFamily="34" charset="0"/>
              </a:rPr>
              <a:t>PEI y PAI aprobados por el Comité Institucional de Gestión y Desempeño – enero 2024</a:t>
            </a:r>
            <a:endParaRPr lang="es-ES" b="1" dirty="0">
              <a:solidFill>
                <a:schemeClr val="bg1"/>
              </a:solidFill>
            </a:endParaRPr>
          </a:p>
        </p:txBody>
      </p:sp>
      <p:sp>
        <p:nvSpPr>
          <p:cNvPr id="9" name="Rectángulo: esquinas redondeadas 8">
            <a:extLst>
              <a:ext uri="{FF2B5EF4-FFF2-40B4-BE49-F238E27FC236}">
                <a16:creationId xmlns:a16="http://schemas.microsoft.com/office/drawing/2014/main" id="{05339618-21BF-2866-3FC9-3AAF007A80D8}"/>
              </a:ext>
            </a:extLst>
          </p:cNvPr>
          <p:cNvSpPr/>
          <p:nvPr/>
        </p:nvSpPr>
        <p:spPr>
          <a:xfrm>
            <a:off x="4128047" y="2509062"/>
            <a:ext cx="3892464" cy="1251667"/>
          </a:xfrm>
          <a:prstGeom prst="roundRect">
            <a:avLst/>
          </a:prstGeom>
          <a:solidFill>
            <a:srgbClr val="D23C47"/>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just"/>
            <a:r>
              <a:rPr lang="es-MX" b="1" dirty="0">
                <a:solidFill>
                  <a:schemeClr val="bg1"/>
                </a:solidFill>
                <a:latin typeface="Montserrat" pitchFamily="2" charset="77"/>
                <a:cs typeface="Arial" panose="020B0604020202020204" pitchFamily="34" charset="0"/>
              </a:rPr>
              <a:t>Resolución DGRD 0054 del 15 de enero de 2024 </a:t>
            </a:r>
            <a:endParaRPr lang="es-ES" b="1" dirty="0">
              <a:solidFill>
                <a:schemeClr val="bg1"/>
              </a:solidFill>
            </a:endParaRPr>
          </a:p>
        </p:txBody>
      </p:sp>
    </p:spTree>
    <p:extLst>
      <p:ext uri="{BB962C8B-B14F-4D97-AF65-F5344CB8AC3E}">
        <p14:creationId xmlns:p14="http://schemas.microsoft.com/office/powerpoint/2010/main" val="346593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9780B9-5E14-5032-7D81-42F49D8A980D}"/>
              </a:ext>
            </a:extLst>
          </p:cNvPr>
          <p:cNvSpPr txBox="1">
            <a:spLocks/>
          </p:cNvSpPr>
          <p:nvPr/>
        </p:nvSpPr>
        <p:spPr>
          <a:xfrm>
            <a:off x="221584" y="1092382"/>
            <a:ext cx="11706256" cy="830997"/>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sz="2400" dirty="0">
                <a:solidFill>
                  <a:srgbClr val="44546A"/>
                </a:solidFill>
                <a:latin typeface="Montserrat" pitchFamily="2" charset="77"/>
                <a:cs typeface="Arial" panose="020B0604020202020204" pitchFamily="34" charset="0"/>
                <a:sym typeface="Sarala"/>
              </a:rPr>
              <a:t>Los objetivos estratégicos definen la forma como la UNP genera el impacto esperado</a:t>
            </a:r>
          </a:p>
        </p:txBody>
      </p:sp>
      <p:sp>
        <p:nvSpPr>
          <p:cNvPr id="6" name="Título 1">
            <a:extLst>
              <a:ext uri="{FF2B5EF4-FFF2-40B4-BE49-F238E27FC236}">
                <a16:creationId xmlns:a16="http://schemas.microsoft.com/office/drawing/2014/main" id="{A6A30535-A759-609E-090F-14F59DC4BBC4}"/>
              </a:ext>
            </a:extLst>
          </p:cNvPr>
          <p:cNvSpPr txBox="1">
            <a:spLocks/>
          </p:cNvSpPr>
          <p:nvPr/>
        </p:nvSpPr>
        <p:spPr>
          <a:xfrm>
            <a:off x="240579" y="1968707"/>
            <a:ext cx="2174188" cy="1477328"/>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sz="1800" b="0" dirty="0">
                <a:sym typeface="Sarala"/>
              </a:rPr>
              <a:t>Se identificaron tres niveles que reflejan la forma como genera valor la UNP:</a:t>
            </a:r>
          </a:p>
        </p:txBody>
      </p:sp>
      <p:sp>
        <p:nvSpPr>
          <p:cNvPr id="10" name="Llamada ovalada 9">
            <a:extLst>
              <a:ext uri="{FF2B5EF4-FFF2-40B4-BE49-F238E27FC236}">
                <a16:creationId xmlns:a16="http://schemas.microsoft.com/office/drawing/2014/main" id="{CBA2BB4A-CC70-EB89-E4CA-1EC4B8189127}"/>
              </a:ext>
            </a:extLst>
          </p:cNvPr>
          <p:cNvSpPr/>
          <p:nvPr/>
        </p:nvSpPr>
        <p:spPr>
          <a:xfrm>
            <a:off x="2931991" y="2060388"/>
            <a:ext cx="3955774" cy="3871506"/>
          </a:xfrm>
          <a:prstGeom prst="wedgeEllipseCallout">
            <a:avLst>
              <a:gd name="adj1" fmla="val 83956"/>
              <a:gd name="adj2" fmla="val 38156"/>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Llamada ovalada 11">
            <a:extLst>
              <a:ext uri="{FF2B5EF4-FFF2-40B4-BE49-F238E27FC236}">
                <a16:creationId xmlns:a16="http://schemas.microsoft.com/office/drawing/2014/main" id="{9E301518-6B84-3BA6-72E5-39750E9747ED}"/>
              </a:ext>
            </a:extLst>
          </p:cNvPr>
          <p:cNvSpPr/>
          <p:nvPr/>
        </p:nvSpPr>
        <p:spPr>
          <a:xfrm>
            <a:off x="3452139" y="2522772"/>
            <a:ext cx="2988366" cy="2960925"/>
          </a:xfrm>
          <a:prstGeom prst="wedgeEllipseCallout">
            <a:avLst>
              <a:gd name="adj1" fmla="val 113564"/>
              <a:gd name="adj2" fmla="val 615"/>
            </a:avLst>
          </a:pr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Llamada ovalada 13">
            <a:extLst>
              <a:ext uri="{FF2B5EF4-FFF2-40B4-BE49-F238E27FC236}">
                <a16:creationId xmlns:a16="http://schemas.microsoft.com/office/drawing/2014/main" id="{49C06CDA-09A8-4CBD-5336-98FFDD474A0E}"/>
              </a:ext>
            </a:extLst>
          </p:cNvPr>
          <p:cNvSpPr/>
          <p:nvPr/>
        </p:nvSpPr>
        <p:spPr>
          <a:xfrm>
            <a:off x="3803322" y="2854076"/>
            <a:ext cx="2239617" cy="2241521"/>
          </a:xfrm>
          <a:prstGeom prst="wedgeEllipseCallout">
            <a:avLst>
              <a:gd name="adj1" fmla="val 146516"/>
              <a:gd name="adj2" fmla="val -6047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71C462B1-A6C3-4177-0B59-A934BEA348C8}"/>
              </a:ext>
            </a:extLst>
          </p:cNvPr>
          <p:cNvSpPr txBox="1"/>
          <p:nvPr/>
        </p:nvSpPr>
        <p:spPr>
          <a:xfrm>
            <a:off x="8372008" y="5252864"/>
            <a:ext cx="3311991" cy="646331"/>
          </a:xfrm>
          <a:prstGeom prst="rect">
            <a:avLst/>
          </a:prstGeom>
          <a:noFill/>
        </p:spPr>
        <p:txBody>
          <a:bodyPr wrap="square" rtlCol="0">
            <a:spAutoFit/>
          </a:bodyPr>
          <a:lstStyle/>
          <a:p>
            <a:r>
              <a:rPr lang="es-CO" b="1" dirty="0">
                <a:latin typeface="Montserrat" pitchFamily="2" charset="77"/>
              </a:rPr>
              <a:t>Nivel 1</a:t>
            </a:r>
            <a:r>
              <a:rPr lang="es-CO" dirty="0">
                <a:latin typeface="Montserrat" pitchFamily="2" charset="77"/>
              </a:rPr>
              <a:t>: </a:t>
            </a:r>
            <a:r>
              <a:rPr lang="es-CO" b="1" dirty="0">
                <a:latin typeface="Montserrat" pitchFamily="2" charset="77"/>
              </a:rPr>
              <a:t>Habilitadores </a:t>
            </a:r>
            <a:r>
              <a:rPr lang="es-CO" dirty="0">
                <a:latin typeface="Montserrat" pitchFamily="2" charset="77"/>
              </a:rPr>
              <a:t>para la </a:t>
            </a:r>
            <a:r>
              <a:rPr lang="es-CO" b="1" dirty="0">
                <a:latin typeface="Montserrat" pitchFamily="2" charset="77"/>
              </a:rPr>
              <a:t>gestión institucional</a:t>
            </a:r>
          </a:p>
        </p:txBody>
      </p:sp>
      <p:sp>
        <p:nvSpPr>
          <p:cNvPr id="3" name="CuadroTexto 2">
            <a:extLst>
              <a:ext uri="{FF2B5EF4-FFF2-40B4-BE49-F238E27FC236}">
                <a16:creationId xmlns:a16="http://schemas.microsoft.com/office/drawing/2014/main" id="{E837A133-BE24-B30B-E4AF-2F1354F614D4}"/>
              </a:ext>
            </a:extLst>
          </p:cNvPr>
          <p:cNvSpPr txBox="1"/>
          <p:nvPr/>
        </p:nvSpPr>
        <p:spPr>
          <a:xfrm>
            <a:off x="8372008" y="3772401"/>
            <a:ext cx="3555832" cy="646331"/>
          </a:xfrm>
          <a:prstGeom prst="rect">
            <a:avLst/>
          </a:prstGeom>
          <a:noFill/>
        </p:spPr>
        <p:txBody>
          <a:bodyPr wrap="square" rtlCol="0">
            <a:spAutoFit/>
          </a:bodyPr>
          <a:lstStyle/>
          <a:p>
            <a:r>
              <a:rPr lang="es-CO" b="1" dirty="0">
                <a:latin typeface="Montserrat" pitchFamily="2" charset="77"/>
              </a:rPr>
              <a:t>Nivel 2</a:t>
            </a:r>
            <a:r>
              <a:rPr lang="es-CO" dirty="0">
                <a:latin typeface="Montserrat" pitchFamily="2" charset="77"/>
              </a:rPr>
              <a:t>: </a:t>
            </a:r>
            <a:r>
              <a:rPr lang="es-CO" b="1" dirty="0">
                <a:latin typeface="Montserrat" pitchFamily="2" charset="77"/>
              </a:rPr>
              <a:t>Realización </a:t>
            </a:r>
            <a:r>
              <a:rPr lang="es-CO" dirty="0">
                <a:latin typeface="Montserrat" pitchFamily="2" charset="77"/>
              </a:rPr>
              <a:t>de la</a:t>
            </a:r>
            <a:r>
              <a:rPr lang="es-CO" b="1" dirty="0">
                <a:latin typeface="Montserrat" pitchFamily="2" charset="77"/>
              </a:rPr>
              <a:t> Protección Humana</a:t>
            </a:r>
          </a:p>
        </p:txBody>
      </p:sp>
      <p:sp>
        <p:nvSpPr>
          <p:cNvPr id="5" name="CuadroTexto 4">
            <a:extLst>
              <a:ext uri="{FF2B5EF4-FFF2-40B4-BE49-F238E27FC236}">
                <a16:creationId xmlns:a16="http://schemas.microsoft.com/office/drawing/2014/main" id="{2C05752D-57B4-4231-A539-3F2CA6624D61}"/>
              </a:ext>
            </a:extLst>
          </p:cNvPr>
          <p:cNvSpPr txBox="1"/>
          <p:nvPr/>
        </p:nvSpPr>
        <p:spPr>
          <a:xfrm>
            <a:off x="8284459" y="2237367"/>
            <a:ext cx="3177208" cy="646331"/>
          </a:xfrm>
          <a:prstGeom prst="rect">
            <a:avLst/>
          </a:prstGeom>
          <a:noFill/>
        </p:spPr>
        <p:txBody>
          <a:bodyPr wrap="square" rtlCol="0">
            <a:spAutoFit/>
          </a:bodyPr>
          <a:lstStyle/>
          <a:p>
            <a:r>
              <a:rPr lang="es-CO" b="1" dirty="0">
                <a:latin typeface="Montserrat" pitchFamily="2" charset="77"/>
              </a:rPr>
              <a:t>Nivel 3</a:t>
            </a:r>
            <a:r>
              <a:rPr lang="es-CO" dirty="0">
                <a:latin typeface="Montserrat" pitchFamily="2" charset="77"/>
              </a:rPr>
              <a:t>: </a:t>
            </a:r>
            <a:r>
              <a:rPr lang="es-CO" b="1" dirty="0">
                <a:latin typeface="Montserrat" pitchFamily="2" charset="77"/>
              </a:rPr>
              <a:t>Contribución </a:t>
            </a:r>
            <a:r>
              <a:rPr lang="es-CO" dirty="0">
                <a:latin typeface="Montserrat" pitchFamily="2" charset="77"/>
              </a:rPr>
              <a:t>a la </a:t>
            </a:r>
            <a:r>
              <a:rPr lang="es-CO" b="1" dirty="0">
                <a:latin typeface="Montserrat" pitchFamily="2" charset="77"/>
              </a:rPr>
              <a:t>Seguridad Humana</a:t>
            </a:r>
          </a:p>
        </p:txBody>
      </p:sp>
      <p:pic>
        <p:nvPicPr>
          <p:cNvPr id="7" name="Imagen 6">
            <a:extLst>
              <a:ext uri="{FF2B5EF4-FFF2-40B4-BE49-F238E27FC236}">
                <a16:creationId xmlns:a16="http://schemas.microsoft.com/office/drawing/2014/main" id="{B8AD8E06-A5D8-9C16-C95D-A416F796929A}"/>
              </a:ext>
            </a:extLst>
          </p:cNvPr>
          <p:cNvPicPr>
            <a:picLocks noChangeAspect="1"/>
          </p:cNvPicPr>
          <p:nvPr/>
        </p:nvPicPr>
        <p:blipFill>
          <a:blip r:embed="rId2"/>
          <a:stretch>
            <a:fillRect/>
          </a:stretch>
        </p:blipFill>
        <p:spPr>
          <a:xfrm>
            <a:off x="187669" y="5453230"/>
            <a:ext cx="3004396" cy="891930"/>
          </a:xfrm>
          <a:prstGeom prst="rect">
            <a:avLst/>
          </a:prstGeom>
        </p:spPr>
      </p:pic>
    </p:spTree>
    <p:extLst>
      <p:ext uri="{BB962C8B-B14F-4D97-AF65-F5344CB8AC3E}">
        <p14:creationId xmlns:p14="http://schemas.microsoft.com/office/powerpoint/2010/main" val="32602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E7FFE2BF-2110-8FB4-AF9C-AEC1509F54F4}"/>
              </a:ext>
            </a:extLst>
          </p:cNvPr>
          <p:cNvGrpSpPr/>
          <p:nvPr/>
        </p:nvGrpSpPr>
        <p:grpSpPr>
          <a:xfrm>
            <a:off x="942761" y="1219516"/>
            <a:ext cx="10704953" cy="1107996"/>
            <a:chOff x="1491493" y="1138094"/>
            <a:chExt cx="6288175" cy="1602713"/>
          </a:xfrm>
        </p:grpSpPr>
        <p:sp>
          <p:nvSpPr>
            <p:cNvPr id="11" name="CuadroTexto 10">
              <a:extLst>
                <a:ext uri="{FF2B5EF4-FFF2-40B4-BE49-F238E27FC236}">
                  <a16:creationId xmlns:a16="http://schemas.microsoft.com/office/drawing/2014/main" id="{EED70F3C-B17E-8EAA-6575-DAE98E6FA1AD}"/>
                </a:ext>
              </a:extLst>
            </p:cNvPr>
            <p:cNvSpPr txBox="1"/>
            <p:nvPr/>
          </p:nvSpPr>
          <p:spPr>
            <a:xfrm>
              <a:off x="1907762" y="1138094"/>
              <a:ext cx="5871906" cy="1602713"/>
            </a:xfrm>
            <a:prstGeom prst="rect">
              <a:avLst/>
            </a:prstGeom>
            <a:noFill/>
          </p:spPr>
          <p:txBody>
            <a:bodyPr wrap="square" rtlCol="0">
              <a:spAutoFit/>
            </a:bodyPr>
            <a:lstStyle/>
            <a:p>
              <a:r>
                <a:rPr lang="es-ES_tradnl" sz="2200" b="1" dirty="0">
                  <a:solidFill>
                    <a:srgbClr val="515151"/>
                  </a:solidFill>
                  <a:latin typeface="Montserrat" pitchFamily="2" charset="77"/>
                  <a:cs typeface="Arial" panose="020B0604020202020204" pitchFamily="34" charset="0"/>
                </a:rPr>
                <a:t>Conceptos base:</a:t>
              </a:r>
            </a:p>
            <a:p>
              <a:r>
                <a:rPr lang="es-ES_tradnl" sz="2200" dirty="0">
                  <a:solidFill>
                    <a:srgbClr val="515151"/>
                  </a:solidFill>
                  <a:latin typeface="Montserrat" pitchFamily="2" charset="77"/>
                  <a:cs typeface="Arial" panose="020B0604020202020204" pitchFamily="34" charset="0"/>
                </a:rPr>
                <a:t>Relación entre modernización, Plan Estratégico Institucional (PEI) 2023 - 2026 y Plan de Acción Institucional (PAI) 2024</a:t>
              </a:r>
              <a:endParaRPr lang="es-ES_tradnl" sz="2400" i="1" dirty="0">
                <a:latin typeface="Montserrat" pitchFamily="2" charset="77"/>
                <a:cs typeface="Arial" panose="020B0604020202020204" pitchFamily="34" charset="0"/>
              </a:endParaRPr>
            </a:p>
          </p:txBody>
        </p:sp>
        <p:pic>
          <p:nvPicPr>
            <p:cNvPr id="5" name="Gráfico 4">
              <a:extLst>
                <a:ext uri="{FF2B5EF4-FFF2-40B4-BE49-F238E27FC236}">
                  <a16:creationId xmlns:a16="http://schemas.microsoft.com/office/drawing/2014/main" id="{6BE45044-618E-EC54-4CFC-AE3963E61B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1493" y="1282121"/>
              <a:ext cx="416269" cy="808618"/>
            </a:xfrm>
            <a:prstGeom prst="rect">
              <a:avLst/>
            </a:prstGeom>
          </p:spPr>
        </p:pic>
      </p:grpSp>
      <p:sp>
        <p:nvSpPr>
          <p:cNvPr id="9" name="CuadroTexto 8">
            <a:extLst>
              <a:ext uri="{FF2B5EF4-FFF2-40B4-BE49-F238E27FC236}">
                <a16:creationId xmlns:a16="http://schemas.microsoft.com/office/drawing/2014/main" id="{C9E7756C-963E-0774-3A80-566C4FFE05DF}"/>
              </a:ext>
            </a:extLst>
          </p:cNvPr>
          <p:cNvSpPr txBox="1"/>
          <p:nvPr/>
        </p:nvSpPr>
        <p:spPr>
          <a:xfrm>
            <a:off x="942761" y="4422105"/>
            <a:ext cx="9829935" cy="523220"/>
          </a:xfrm>
          <a:prstGeom prst="rect">
            <a:avLst/>
          </a:prstGeom>
          <a:noFill/>
        </p:spPr>
        <p:txBody>
          <a:bodyPr wrap="none" rtlCol="0">
            <a:spAutoFit/>
          </a:bodyPr>
          <a:lstStyle/>
          <a:p>
            <a:r>
              <a:rPr lang="es-CO" sz="2800" b="1" dirty="0">
                <a:solidFill>
                  <a:schemeClr val="tx2"/>
                </a:solidFill>
                <a:latin typeface="Montserrat" pitchFamily="2" charset="77"/>
              </a:rPr>
              <a:t>Modernización = </a:t>
            </a:r>
            <a:r>
              <a:rPr lang="es-CO" sz="2800" b="1" dirty="0">
                <a:solidFill>
                  <a:schemeClr val="accent2"/>
                </a:solidFill>
                <a:latin typeface="Montserrat" pitchFamily="2" charset="77"/>
              </a:rPr>
              <a:t>Plataforma Estratégica</a:t>
            </a:r>
            <a:r>
              <a:rPr lang="es-CO" sz="2800" b="1" dirty="0">
                <a:solidFill>
                  <a:schemeClr val="tx2"/>
                </a:solidFill>
                <a:latin typeface="Montserrat" pitchFamily="2" charset="77"/>
              </a:rPr>
              <a:t> + </a:t>
            </a:r>
            <a:r>
              <a:rPr lang="es-CO" sz="2800" b="1" dirty="0">
                <a:solidFill>
                  <a:srgbClr val="C00000"/>
                </a:solidFill>
                <a:latin typeface="Montserrat" pitchFamily="2" charset="77"/>
              </a:rPr>
              <a:t>PEI + PAI</a:t>
            </a:r>
          </a:p>
        </p:txBody>
      </p:sp>
      <p:sp>
        <p:nvSpPr>
          <p:cNvPr id="15" name="CuadroTexto 14">
            <a:extLst>
              <a:ext uri="{FF2B5EF4-FFF2-40B4-BE49-F238E27FC236}">
                <a16:creationId xmlns:a16="http://schemas.microsoft.com/office/drawing/2014/main" id="{89F33AAB-DD33-0B0D-805D-8818383255A1}"/>
              </a:ext>
            </a:extLst>
          </p:cNvPr>
          <p:cNvSpPr txBox="1"/>
          <p:nvPr/>
        </p:nvSpPr>
        <p:spPr>
          <a:xfrm>
            <a:off x="1297088" y="3272588"/>
            <a:ext cx="9545714" cy="523220"/>
          </a:xfrm>
          <a:prstGeom prst="rect">
            <a:avLst/>
          </a:prstGeom>
          <a:noFill/>
        </p:spPr>
        <p:txBody>
          <a:bodyPr wrap="square" rtlCol="0">
            <a:spAutoFit/>
          </a:bodyPr>
          <a:lstStyle/>
          <a:p>
            <a:r>
              <a:rPr lang="es-CO" sz="2800" b="1" dirty="0">
                <a:solidFill>
                  <a:schemeClr val="tx2"/>
                </a:solidFill>
                <a:latin typeface="Montserrat" pitchFamily="2" charset="77"/>
              </a:rPr>
              <a:t>Modernización =  </a:t>
            </a:r>
            <a:r>
              <a:rPr lang="es-CO" sz="2800" b="1" dirty="0">
                <a:solidFill>
                  <a:schemeClr val="accent2"/>
                </a:solidFill>
                <a:latin typeface="Montserrat" pitchFamily="2" charset="77"/>
              </a:rPr>
              <a:t>Formulación</a:t>
            </a:r>
            <a:r>
              <a:rPr lang="es-CO" sz="2800" b="1" dirty="0">
                <a:solidFill>
                  <a:schemeClr val="tx2"/>
                </a:solidFill>
                <a:latin typeface="Montserrat" pitchFamily="2" charset="77"/>
              </a:rPr>
              <a:t> + </a:t>
            </a:r>
            <a:r>
              <a:rPr lang="es-CO" sz="2800" b="1" dirty="0">
                <a:solidFill>
                  <a:srgbClr val="C00000"/>
                </a:solidFill>
                <a:latin typeface="Montserrat" pitchFamily="2" charset="77"/>
              </a:rPr>
              <a:t>Implementación</a:t>
            </a:r>
          </a:p>
        </p:txBody>
      </p:sp>
    </p:spTree>
    <p:extLst>
      <p:ext uri="{BB962C8B-B14F-4D97-AF65-F5344CB8AC3E}">
        <p14:creationId xmlns:p14="http://schemas.microsoft.com/office/powerpoint/2010/main" val="3374148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igura">
            <a:extLst>
              <a:ext uri="{FF2B5EF4-FFF2-40B4-BE49-F238E27FC236}">
                <a16:creationId xmlns:a16="http://schemas.microsoft.com/office/drawing/2014/main" id="{0B6735EF-1B01-A5BB-16E4-AD597A074F39}"/>
              </a:ext>
            </a:extLst>
          </p:cNvPr>
          <p:cNvSpPr/>
          <p:nvPr/>
        </p:nvSpPr>
        <p:spPr>
          <a:xfrm>
            <a:off x="3425734" y="2673128"/>
            <a:ext cx="770098" cy="975774"/>
          </a:xfrm>
          <a:custGeom>
            <a:avLst/>
            <a:gdLst/>
            <a:ahLst/>
            <a:cxnLst>
              <a:cxn ang="0">
                <a:pos x="wd2" y="hd2"/>
              </a:cxn>
              <a:cxn ang="5400000">
                <a:pos x="wd2" y="hd2"/>
              </a:cxn>
              <a:cxn ang="10800000">
                <a:pos x="wd2" y="hd2"/>
              </a:cxn>
              <a:cxn ang="16200000">
                <a:pos x="wd2" y="hd2"/>
              </a:cxn>
            </a:cxnLst>
            <a:rect l="0" t="0" r="r" b="b"/>
            <a:pathLst>
              <a:path w="21595" h="21600" extrusionOk="0">
                <a:moveTo>
                  <a:pt x="17807" y="21298"/>
                </a:moveTo>
                <a:cubicBezTo>
                  <a:pt x="17802" y="15688"/>
                  <a:pt x="19150" y="10327"/>
                  <a:pt x="21595" y="5404"/>
                </a:cubicBezTo>
                <a:lnTo>
                  <a:pt x="5140" y="0"/>
                </a:lnTo>
                <a:cubicBezTo>
                  <a:pt x="1825" y="6588"/>
                  <a:pt x="-5" y="13773"/>
                  <a:pt x="0" y="21298"/>
                </a:cubicBezTo>
                <a:cubicBezTo>
                  <a:pt x="0" y="21399"/>
                  <a:pt x="3" y="21499"/>
                  <a:pt x="5" y="21600"/>
                </a:cubicBezTo>
                <a:lnTo>
                  <a:pt x="17811" y="21600"/>
                </a:lnTo>
                <a:cubicBezTo>
                  <a:pt x="17809" y="21499"/>
                  <a:pt x="17807" y="21399"/>
                  <a:pt x="17807" y="21298"/>
                </a:cubicBezTo>
                <a:close/>
              </a:path>
            </a:pathLst>
          </a:custGeom>
          <a:solidFill>
            <a:schemeClr val="bg1">
              <a:alpha val="26210"/>
            </a:schemeClr>
          </a:solidFill>
          <a:ln w="12700">
            <a:miter lim="400000"/>
          </a:ln>
        </p:spPr>
        <p:txBody>
          <a:bodyPr lIns="38100" tIns="38100" rIns="38100" bIns="38100" anchor="ctr"/>
          <a:lstStyle/>
          <a:p>
            <a:endParaRPr/>
          </a:p>
        </p:txBody>
      </p:sp>
      <p:sp>
        <p:nvSpPr>
          <p:cNvPr id="23" name="Figura">
            <a:extLst>
              <a:ext uri="{FF2B5EF4-FFF2-40B4-BE49-F238E27FC236}">
                <a16:creationId xmlns:a16="http://schemas.microsoft.com/office/drawing/2014/main" id="{771F6E6E-7047-DC08-D5C3-CAE11BD601E7}"/>
              </a:ext>
            </a:extLst>
          </p:cNvPr>
          <p:cNvSpPr/>
          <p:nvPr/>
        </p:nvSpPr>
        <p:spPr>
          <a:xfrm>
            <a:off x="5974357" y="1095153"/>
            <a:ext cx="967037" cy="780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583"/>
                </a:lnTo>
                <a:cubicBezTo>
                  <a:pt x="2864" y="17595"/>
                  <a:pt x="5661" y="17957"/>
                  <a:pt x="8365" y="18638"/>
                </a:cubicBezTo>
                <a:cubicBezTo>
                  <a:pt x="11069" y="19318"/>
                  <a:pt x="13680" y="20317"/>
                  <a:pt x="16171" y="21600"/>
                </a:cubicBezTo>
                <a:lnTo>
                  <a:pt x="21600" y="5352"/>
                </a:lnTo>
                <a:cubicBezTo>
                  <a:pt x="18272" y="3639"/>
                  <a:pt x="14785" y="2307"/>
                  <a:pt x="11173" y="1400"/>
                </a:cubicBezTo>
                <a:cubicBezTo>
                  <a:pt x="7562" y="493"/>
                  <a:pt x="3825" y="12"/>
                  <a:pt x="0" y="0"/>
                </a:cubicBezTo>
                <a:close/>
              </a:path>
            </a:pathLst>
          </a:custGeom>
          <a:solidFill>
            <a:srgbClr val="FFFFFF"/>
          </a:solidFill>
          <a:ln w="12700">
            <a:miter lim="400000"/>
          </a:ln>
        </p:spPr>
        <p:txBody>
          <a:bodyPr lIns="38100" tIns="38100" rIns="38100" bIns="38100" anchor="ctr"/>
          <a:lstStyle/>
          <a:p>
            <a:endParaRPr/>
          </a:p>
        </p:txBody>
      </p:sp>
      <p:sp>
        <p:nvSpPr>
          <p:cNvPr id="24" name="Figura">
            <a:extLst>
              <a:ext uri="{FF2B5EF4-FFF2-40B4-BE49-F238E27FC236}">
                <a16:creationId xmlns:a16="http://schemas.microsoft.com/office/drawing/2014/main" id="{837317EA-DAD5-E673-189C-C3743CFCEDB2}"/>
              </a:ext>
            </a:extLst>
          </p:cNvPr>
          <p:cNvSpPr/>
          <p:nvPr/>
        </p:nvSpPr>
        <p:spPr>
          <a:xfrm>
            <a:off x="4996457" y="1095153"/>
            <a:ext cx="967062" cy="780065"/>
          </a:xfrm>
          <a:custGeom>
            <a:avLst/>
            <a:gdLst/>
            <a:ahLst/>
            <a:cxnLst>
              <a:cxn ang="0">
                <a:pos x="wd2" y="hd2"/>
              </a:cxn>
              <a:cxn ang="5400000">
                <a:pos x="wd2" y="hd2"/>
              </a:cxn>
              <a:cxn ang="10800000">
                <a:pos x="wd2" y="hd2"/>
              </a:cxn>
              <a:cxn ang="16200000">
                <a:pos x="wd2" y="hd2"/>
              </a:cxn>
            </a:cxnLst>
            <a:rect l="0" t="0" r="r" b="b"/>
            <a:pathLst>
              <a:path w="21600" h="21600" extrusionOk="0">
                <a:moveTo>
                  <a:pt x="5429" y="21600"/>
                </a:moveTo>
                <a:cubicBezTo>
                  <a:pt x="7920" y="20317"/>
                  <a:pt x="10531" y="19318"/>
                  <a:pt x="13235" y="18638"/>
                </a:cubicBezTo>
                <a:cubicBezTo>
                  <a:pt x="15939" y="17957"/>
                  <a:pt x="18736" y="17595"/>
                  <a:pt x="21600" y="17583"/>
                </a:cubicBezTo>
                <a:lnTo>
                  <a:pt x="21600" y="0"/>
                </a:lnTo>
                <a:cubicBezTo>
                  <a:pt x="17775" y="12"/>
                  <a:pt x="14038" y="493"/>
                  <a:pt x="10427" y="1400"/>
                </a:cubicBezTo>
                <a:cubicBezTo>
                  <a:pt x="6815" y="2307"/>
                  <a:pt x="3328" y="3639"/>
                  <a:pt x="0" y="5352"/>
                </a:cubicBezTo>
                <a:lnTo>
                  <a:pt x="5429" y="21600"/>
                </a:lnTo>
                <a:close/>
              </a:path>
            </a:pathLst>
          </a:custGeom>
          <a:solidFill>
            <a:srgbClr val="3484C9"/>
          </a:solidFill>
          <a:ln w="12700">
            <a:miter lim="400000"/>
          </a:ln>
        </p:spPr>
        <p:txBody>
          <a:bodyPr lIns="38100" tIns="38100" rIns="38100" bIns="38100" anchor="ctr"/>
          <a:lstStyle/>
          <a:p>
            <a:endParaRPr/>
          </a:p>
        </p:txBody>
      </p:sp>
      <p:sp>
        <p:nvSpPr>
          <p:cNvPr id="26" name="Figura">
            <a:extLst>
              <a:ext uri="{FF2B5EF4-FFF2-40B4-BE49-F238E27FC236}">
                <a16:creationId xmlns:a16="http://schemas.microsoft.com/office/drawing/2014/main" id="{9BF514B6-059B-0311-89A1-5BB968F41196}"/>
              </a:ext>
            </a:extLst>
          </p:cNvPr>
          <p:cNvSpPr/>
          <p:nvPr/>
        </p:nvSpPr>
        <p:spPr>
          <a:xfrm>
            <a:off x="7307857" y="4384453"/>
            <a:ext cx="996121" cy="1049474"/>
          </a:xfrm>
          <a:custGeom>
            <a:avLst/>
            <a:gdLst/>
            <a:ahLst/>
            <a:cxnLst>
              <a:cxn ang="0">
                <a:pos x="wd2" y="hd2"/>
              </a:cxn>
              <a:cxn ang="5400000">
                <a:pos x="wd2" y="hd2"/>
              </a:cxn>
              <a:cxn ang="10800000">
                <a:pos x="wd2" y="hd2"/>
              </a:cxn>
              <a:cxn ang="16200000">
                <a:pos x="wd2" y="hd2"/>
              </a:cxn>
            </a:cxnLst>
            <a:rect l="0" t="0" r="r" b="b"/>
            <a:pathLst>
              <a:path w="21600" h="21600" extrusionOk="0">
                <a:moveTo>
                  <a:pt x="8874" y="0"/>
                </a:moveTo>
                <a:cubicBezTo>
                  <a:pt x="7819" y="2327"/>
                  <a:pt x="6535" y="4538"/>
                  <a:pt x="5047" y="6606"/>
                </a:cubicBezTo>
                <a:cubicBezTo>
                  <a:pt x="3559" y="8674"/>
                  <a:pt x="1867" y="10601"/>
                  <a:pt x="0" y="12359"/>
                </a:cubicBezTo>
                <a:lnTo>
                  <a:pt x="9736" y="21600"/>
                </a:lnTo>
                <a:cubicBezTo>
                  <a:pt x="12238" y="19240"/>
                  <a:pt x="14502" y="16654"/>
                  <a:pt x="16492" y="13876"/>
                </a:cubicBezTo>
                <a:cubicBezTo>
                  <a:pt x="18481" y="11098"/>
                  <a:pt x="20196" y="8129"/>
                  <a:pt x="21600" y="5003"/>
                </a:cubicBezTo>
                <a:lnTo>
                  <a:pt x="8874" y="0"/>
                </a:lnTo>
                <a:close/>
              </a:path>
            </a:pathLst>
          </a:custGeom>
          <a:solidFill>
            <a:srgbClr val="3484C9">
              <a:alpha val="51445"/>
            </a:srgbClr>
          </a:solidFill>
          <a:ln w="12700">
            <a:miter lim="400000"/>
          </a:ln>
        </p:spPr>
        <p:txBody>
          <a:bodyPr lIns="38100" tIns="38100" rIns="38100" bIns="38100" anchor="ctr"/>
          <a:lstStyle/>
          <a:p>
            <a:endParaRPr/>
          </a:p>
        </p:txBody>
      </p:sp>
      <p:sp>
        <p:nvSpPr>
          <p:cNvPr id="27" name="Figura">
            <a:extLst>
              <a:ext uri="{FF2B5EF4-FFF2-40B4-BE49-F238E27FC236}">
                <a16:creationId xmlns:a16="http://schemas.microsoft.com/office/drawing/2014/main" id="{18533842-E139-6AC2-F3C7-5F508923A5AD}"/>
              </a:ext>
            </a:extLst>
          </p:cNvPr>
          <p:cNvSpPr/>
          <p:nvPr/>
        </p:nvSpPr>
        <p:spPr>
          <a:xfrm>
            <a:off x="3616870" y="1844453"/>
            <a:ext cx="985641" cy="1060265"/>
          </a:xfrm>
          <a:custGeom>
            <a:avLst/>
            <a:gdLst/>
            <a:ahLst/>
            <a:cxnLst>
              <a:cxn ang="0">
                <a:pos x="wd2" y="hd2"/>
              </a:cxn>
              <a:cxn ang="5400000">
                <a:pos x="wd2" y="hd2"/>
              </a:cxn>
              <a:cxn ang="10800000">
                <a:pos x="wd2" y="hd2"/>
              </a:cxn>
              <a:cxn ang="16200000">
                <a:pos x="wd2" y="hd2"/>
              </a:cxn>
            </a:cxnLst>
            <a:rect l="0" t="0" r="r" b="b"/>
            <a:pathLst>
              <a:path w="21600" h="21600" extrusionOk="0">
                <a:moveTo>
                  <a:pt x="0" y="16649"/>
                </a:moveTo>
                <a:lnTo>
                  <a:pt x="12859" y="21600"/>
                </a:lnTo>
                <a:cubicBezTo>
                  <a:pt x="13850" y="19270"/>
                  <a:pt x="15086" y="17054"/>
                  <a:pt x="16540" y="14981"/>
                </a:cubicBezTo>
                <a:cubicBezTo>
                  <a:pt x="18014" y="12880"/>
                  <a:pt x="19711" y="10926"/>
                  <a:pt x="21600" y="9147"/>
                </a:cubicBezTo>
                <a:lnTo>
                  <a:pt x="11760" y="0"/>
                </a:lnTo>
                <a:cubicBezTo>
                  <a:pt x="9230" y="2374"/>
                  <a:pt x="6955" y="4982"/>
                  <a:pt x="4975" y="7786"/>
                </a:cubicBezTo>
                <a:cubicBezTo>
                  <a:pt x="3014" y="10561"/>
                  <a:pt x="1343" y="13528"/>
                  <a:pt x="0" y="16649"/>
                </a:cubicBezTo>
                <a:close/>
              </a:path>
            </a:pathLst>
          </a:custGeom>
          <a:solidFill>
            <a:srgbClr val="3484C9"/>
          </a:solidFill>
          <a:ln w="12700">
            <a:miter lim="400000"/>
          </a:ln>
        </p:spPr>
        <p:txBody>
          <a:bodyPr lIns="38100" tIns="38100" rIns="38100" bIns="38100" anchor="ctr"/>
          <a:lstStyle/>
          <a:p>
            <a:endParaRPr/>
          </a:p>
        </p:txBody>
      </p:sp>
      <p:sp>
        <p:nvSpPr>
          <p:cNvPr id="28" name="Figura">
            <a:extLst>
              <a:ext uri="{FF2B5EF4-FFF2-40B4-BE49-F238E27FC236}">
                <a16:creationId xmlns:a16="http://schemas.microsoft.com/office/drawing/2014/main" id="{5F7761EB-192A-8165-F2B4-7269398167C8}"/>
              </a:ext>
            </a:extLst>
          </p:cNvPr>
          <p:cNvSpPr/>
          <p:nvPr/>
        </p:nvSpPr>
        <p:spPr>
          <a:xfrm>
            <a:off x="3630581" y="4384453"/>
            <a:ext cx="990378" cy="1043173"/>
          </a:xfrm>
          <a:custGeom>
            <a:avLst/>
            <a:gdLst/>
            <a:ahLst/>
            <a:cxnLst>
              <a:cxn ang="0">
                <a:pos x="wd2" y="hd2"/>
              </a:cxn>
              <a:cxn ang="5400000">
                <a:pos x="wd2" y="hd2"/>
              </a:cxn>
              <a:cxn ang="10800000">
                <a:pos x="wd2" y="hd2"/>
              </a:cxn>
              <a:cxn ang="16200000">
                <a:pos x="wd2" y="hd2"/>
              </a:cxn>
            </a:cxnLst>
            <a:rect l="0" t="0" r="r" b="b"/>
            <a:pathLst>
              <a:path w="21600" h="21600" extrusionOk="0">
                <a:moveTo>
                  <a:pt x="12726" y="0"/>
                </a:moveTo>
                <a:lnTo>
                  <a:pt x="0" y="5003"/>
                </a:lnTo>
                <a:cubicBezTo>
                  <a:pt x="1404" y="8129"/>
                  <a:pt x="3119" y="11098"/>
                  <a:pt x="5108" y="13876"/>
                </a:cubicBezTo>
                <a:cubicBezTo>
                  <a:pt x="7098" y="16654"/>
                  <a:pt x="9362" y="19240"/>
                  <a:pt x="11863" y="21600"/>
                </a:cubicBezTo>
                <a:lnTo>
                  <a:pt x="21600" y="12359"/>
                </a:lnTo>
                <a:cubicBezTo>
                  <a:pt x="19733" y="10600"/>
                  <a:pt x="18041" y="8674"/>
                  <a:pt x="16553" y="6606"/>
                </a:cubicBezTo>
                <a:cubicBezTo>
                  <a:pt x="15065" y="4537"/>
                  <a:pt x="13781" y="2327"/>
                  <a:pt x="12726" y="0"/>
                </a:cubicBezTo>
                <a:close/>
              </a:path>
            </a:pathLst>
          </a:custGeom>
          <a:solidFill>
            <a:schemeClr val="bg1">
              <a:alpha val="22725"/>
            </a:schemeClr>
          </a:solidFill>
          <a:ln w="12700">
            <a:miter lim="400000"/>
          </a:ln>
        </p:spPr>
        <p:txBody>
          <a:bodyPr lIns="38100" tIns="38100" rIns="38100" bIns="38100" anchor="ctr"/>
          <a:lstStyle/>
          <a:p>
            <a:endParaRPr/>
          </a:p>
        </p:txBody>
      </p:sp>
      <p:sp>
        <p:nvSpPr>
          <p:cNvPr id="29" name="Figura">
            <a:extLst>
              <a:ext uri="{FF2B5EF4-FFF2-40B4-BE49-F238E27FC236}">
                <a16:creationId xmlns:a16="http://schemas.microsoft.com/office/drawing/2014/main" id="{BB3BB62D-6ED1-9476-8640-F2B9BDA28478}"/>
              </a:ext>
            </a:extLst>
          </p:cNvPr>
          <p:cNvSpPr/>
          <p:nvPr/>
        </p:nvSpPr>
        <p:spPr>
          <a:xfrm>
            <a:off x="6698257" y="4994053"/>
            <a:ext cx="1053444" cy="986272"/>
          </a:xfrm>
          <a:custGeom>
            <a:avLst/>
            <a:gdLst/>
            <a:ahLst/>
            <a:cxnLst>
              <a:cxn ang="0">
                <a:pos x="wd2" y="hd2"/>
              </a:cxn>
              <a:cxn ang="5400000">
                <a:pos x="wd2" y="hd2"/>
              </a:cxn>
              <a:cxn ang="10800000">
                <a:pos x="wd2" y="hd2"/>
              </a:cxn>
              <a:cxn ang="16200000">
                <a:pos x="wd2" y="hd2"/>
              </a:cxn>
            </a:cxnLst>
            <a:rect l="0" t="0" r="r" b="b"/>
            <a:pathLst>
              <a:path w="21600" h="21600" extrusionOk="0">
                <a:moveTo>
                  <a:pt x="12393" y="0"/>
                </a:moveTo>
                <a:cubicBezTo>
                  <a:pt x="10622" y="1852"/>
                  <a:pt x="8687" y="3525"/>
                  <a:pt x="6613" y="4992"/>
                </a:cubicBezTo>
                <a:cubicBezTo>
                  <a:pt x="4539" y="6459"/>
                  <a:pt x="2326" y="7721"/>
                  <a:pt x="0" y="8749"/>
                </a:cubicBezTo>
                <a:lnTo>
                  <a:pt x="4984" y="21600"/>
                </a:lnTo>
                <a:cubicBezTo>
                  <a:pt x="8105" y="20219"/>
                  <a:pt x="11074" y="18524"/>
                  <a:pt x="13855" y="16550"/>
                </a:cubicBezTo>
                <a:cubicBezTo>
                  <a:pt x="16636" y="14577"/>
                  <a:pt x="19229" y="12326"/>
                  <a:pt x="21600" y="9834"/>
                </a:cubicBezTo>
                <a:lnTo>
                  <a:pt x="12393" y="0"/>
                </a:lnTo>
                <a:close/>
              </a:path>
            </a:pathLst>
          </a:custGeom>
          <a:solidFill>
            <a:srgbClr val="3484C9">
              <a:alpha val="51445"/>
            </a:srgbClr>
          </a:solidFill>
          <a:ln w="12700">
            <a:miter lim="400000"/>
          </a:ln>
        </p:spPr>
        <p:txBody>
          <a:bodyPr lIns="38100" tIns="38100" rIns="38100" bIns="38100" anchor="ctr"/>
          <a:lstStyle/>
          <a:p>
            <a:endParaRPr/>
          </a:p>
        </p:txBody>
      </p:sp>
      <p:sp>
        <p:nvSpPr>
          <p:cNvPr id="30" name="Figura">
            <a:extLst>
              <a:ext uri="{FF2B5EF4-FFF2-40B4-BE49-F238E27FC236}">
                <a16:creationId xmlns:a16="http://schemas.microsoft.com/office/drawing/2014/main" id="{0DCBBED7-1A7C-5D46-52E2-E61F824F42C1}"/>
              </a:ext>
            </a:extLst>
          </p:cNvPr>
          <p:cNvSpPr/>
          <p:nvPr/>
        </p:nvSpPr>
        <p:spPr>
          <a:xfrm>
            <a:off x="7726957" y="3660553"/>
            <a:ext cx="783891" cy="957095"/>
          </a:xfrm>
          <a:custGeom>
            <a:avLst/>
            <a:gdLst/>
            <a:ahLst/>
            <a:cxnLst>
              <a:cxn ang="0">
                <a:pos x="wd2" y="hd2"/>
              </a:cxn>
              <a:cxn ang="5400000">
                <a:pos x="wd2" y="hd2"/>
              </a:cxn>
              <a:cxn ang="10800000">
                <a:pos x="wd2" y="hd2"/>
              </a:cxn>
              <a:cxn ang="16200000">
                <a:pos x="wd2" y="hd2"/>
              </a:cxn>
            </a:cxnLst>
            <a:rect l="0" t="0" r="r" b="b"/>
            <a:pathLst>
              <a:path w="21600" h="21600" extrusionOk="0">
                <a:moveTo>
                  <a:pt x="4103" y="0"/>
                </a:moveTo>
                <a:cubicBezTo>
                  <a:pt x="4055" y="2855"/>
                  <a:pt x="3670" y="5642"/>
                  <a:pt x="2976" y="8337"/>
                </a:cubicBezTo>
                <a:cubicBezTo>
                  <a:pt x="2282" y="11031"/>
                  <a:pt x="1279" y="13633"/>
                  <a:pt x="0" y="16115"/>
                </a:cubicBezTo>
                <a:lnTo>
                  <a:pt x="16169" y="21600"/>
                </a:lnTo>
                <a:cubicBezTo>
                  <a:pt x="17876" y="18273"/>
                  <a:pt x="19210" y="14786"/>
                  <a:pt x="20129" y="11174"/>
                </a:cubicBezTo>
                <a:cubicBezTo>
                  <a:pt x="21048" y="7563"/>
                  <a:pt x="21552" y="3826"/>
                  <a:pt x="21600" y="0"/>
                </a:cubicBezTo>
                <a:lnTo>
                  <a:pt x="4103" y="0"/>
                </a:lnTo>
                <a:close/>
              </a:path>
            </a:pathLst>
          </a:custGeom>
          <a:solidFill>
            <a:schemeClr val="bg1">
              <a:alpha val="51445"/>
            </a:schemeClr>
          </a:solidFill>
          <a:ln w="12700">
            <a:miter lim="400000"/>
          </a:ln>
        </p:spPr>
        <p:txBody>
          <a:bodyPr lIns="38100" tIns="38100" rIns="38100" bIns="38100" anchor="ctr"/>
          <a:lstStyle/>
          <a:p>
            <a:endParaRPr/>
          </a:p>
        </p:txBody>
      </p:sp>
      <p:sp>
        <p:nvSpPr>
          <p:cNvPr id="31" name="Figura">
            <a:extLst>
              <a:ext uri="{FF2B5EF4-FFF2-40B4-BE49-F238E27FC236}">
                <a16:creationId xmlns:a16="http://schemas.microsoft.com/office/drawing/2014/main" id="{EE3A9715-698D-BCC0-998B-B2539E05FEC7}"/>
              </a:ext>
            </a:extLst>
          </p:cNvPr>
          <p:cNvSpPr/>
          <p:nvPr/>
        </p:nvSpPr>
        <p:spPr>
          <a:xfrm>
            <a:off x="4170957" y="1288828"/>
            <a:ext cx="1056197" cy="997174"/>
          </a:xfrm>
          <a:custGeom>
            <a:avLst/>
            <a:gdLst/>
            <a:ahLst/>
            <a:cxnLst>
              <a:cxn ang="0">
                <a:pos x="wd2" y="hd2"/>
              </a:cxn>
              <a:cxn ang="5400000">
                <a:pos x="wd2" y="hd2"/>
              </a:cxn>
              <a:cxn ang="10800000">
                <a:pos x="wd2" y="hd2"/>
              </a:cxn>
              <a:cxn ang="16200000">
                <a:pos x="wd2" y="hd2"/>
              </a:cxn>
            </a:cxnLst>
            <a:rect l="0" t="0" r="r" b="b"/>
            <a:pathLst>
              <a:path w="21600" h="21600" extrusionOk="0">
                <a:moveTo>
                  <a:pt x="9183" y="21600"/>
                </a:moveTo>
                <a:cubicBezTo>
                  <a:pt x="10951" y="19703"/>
                  <a:pt x="12896" y="17990"/>
                  <a:pt x="14989" y="16493"/>
                </a:cubicBezTo>
                <a:cubicBezTo>
                  <a:pt x="17057" y="15012"/>
                  <a:pt x="19270" y="13742"/>
                  <a:pt x="21600" y="12711"/>
                </a:cubicBezTo>
                <a:lnTo>
                  <a:pt x="16629" y="0"/>
                </a:lnTo>
                <a:cubicBezTo>
                  <a:pt x="13506" y="1380"/>
                  <a:pt x="10539" y="3080"/>
                  <a:pt x="7765" y="5061"/>
                </a:cubicBezTo>
                <a:cubicBezTo>
                  <a:pt x="4967" y="7059"/>
                  <a:pt x="2367" y="9343"/>
                  <a:pt x="0" y="11874"/>
                </a:cubicBezTo>
                <a:lnTo>
                  <a:pt x="9183" y="21600"/>
                </a:lnTo>
                <a:close/>
              </a:path>
            </a:pathLst>
          </a:custGeom>
          <a:solidFill>
            <a:srgbClr val="3484C9"/>
          </a:solidFill>
          <a:ln w="12700">
            <a:miter lim="400000"/>
          </a:ln>
        </p:spPr>
        <p:txBody>
          <a:bodyPr lIns="38100" tIns="38100" rIns="38100" bIns="38100" anchor="ctr"/>
          <a:lstStyle/>
          <a:p>
            <a:endParaRPr/>
          </a:p>
        </p:txBody>
      </p:sp>
      <p:sp>
        <p:nvSpPr>
          <p:cNvPr id="32" name="Figura">
            <a:extLst>
              <a:ext uri="{FF2B5EF4-FFF2-40B4-BE49-F238E27FC236}">
                <a16:creationId xmlns:a16="http://schemas.microsoft.com/office/drawing/2014/main" id="{04DE3D02-7162-9380-0C3A-0D4F4A8D8772}"/>
              </a:ext>
            </a:extLst>
          </p:cNvPr>
          <p:cNvSpPr/>
          <p:nvPr/>
        </p:nvSpPr>
        <p:spPr>
          <a:xfrm>
            <a:off x="4183657" y="4994053"/>
            <a:ext cx="1053432"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8749"/>
                </a:moveTo>
                <a:cubicBezTo>
                  <a:pt x="19274" y="7721"/>
                  <a:pt x="17061" y="6460"/>
                  <a:pt x="14987" y="4992"/>
                </a:cubicBezTo>
                <a:cubicBezTo>
                  <a:pt x="12913" y="3525"/>
                  <a:pt x="10978" y="1852"/>
                  <a:pt x="9207" y="0"/>
                </a:cubicBezTo>
                <a:lnTo>
                  <a:pt x="0" y="9834"/>
                </a:lnTo>
                <a:cubicBezTo>
                  <a:pt x="2371" y="12326"/>
                  <a:pt x="4964" y="14577"/>
                  <a:pt x="7745" y="16550"/>
                </a:cubicBezTo>
                <a:cubicBezTo>
                  <a:pt x="10526" y="18524"/>
                  <a:pt x="13494" y="20219"/>
                  <a:pt x="16616" y="21600"/>
                </a:cubicBezTo>
                <a:lnTo>
                  <a:pt x="21600" y="8749"/>
                </a:lnTo>
                <a:close/>
              </a:path>
            </a:pathLst>
          </a:custGeom>
          <a:solidFill>
            <a:schemeClr val="bg1">
              <a:alpha val="22725"/>
            </a:schemeClr>
          </a:solidFill>
          <a:ln w="12700">
            <a:miter lim="400000"/>
          </a:ln>
        </p:spPr>
        <p:txBody>
          <a:bodyPr lIns="38100" tIns="38100" rIns="38100" bIns="38100" anchor="ctr"/>
          <a:lstStyle/>
          <a:p>
            <a:endParaRPr/>
          </a:p>
        </p:txBody>
      </p:sp>
      <p:sp>
        <p:nvSpPr>
          <p:cNvPr id="33" name="Figura">
            <a:extLst>
              <a:ext uri="{FF2B5EF4-FFF2-40B4-BE49-F238E27FC236}">
                <a16:creationId xmlns:a16="http://schemas.microsoft.com/office/drawing/2014/main" id="{15EC1B8B-60D1-245D-7F57-DCBCB84E11C6}"/>
              </a:ext>
            </a:extLst>
          </p:cNvPr>
          <p:cNvSpPr/>
          <p:nvPr/>
        </p:nvSpPr>
        <p:spPr>
          <a:xfrm>
            <a:off x="3427859" y="3660553"/>
            <a:ext cx="777683" cy="957095"/>
          </a:xfrm>
          <a:custGeom>
            <a:avLst/>
            <a:gdLst/>
            <a:ahLst/>
            <a:cxnLst>
              <a:cxn ang="0">
                <a:pos x="wd2" y="hd2"/>
              </a:cxn>
              <a:cxn ang="5400000">
                <a:pos x="wd2" y="hd2"/>
              </a:cxn>
              <a:cxn ang="10800000">
                <a:pos x="wd2" y="hd2"/>
              </a:cxn>
              <a:cxn ang="16200000">
                <a:pos x="wd2" y="hd2"/>
              </a:cxn>
            </a:cxnLst>
            <a:rect l="0" t="0" r="r" b="b"/>
            <a:pathLst>
              <a:path w="21600" h="21600" extrusionOk="0">
                <a:moveTo>
                  <a:pt x="21600" y="16115"/>
                </a:moveTo>
                <a:cubicBezTo>
                  <a:pt x="20321" y="13632"/>
                  <a:pt x="19319" y="11031"/>
                  <a:pt x="18625" y="8337"/>
                </a:cubicBezTo>
                <a:cubicBezTo>
                  <a:pt x="17931" y="5642"/>
                  <a:pt x="17545" y="2855"/>
                  <a:pt x="17497" y="0"/>
                </a:cubicBezTo>
                <a:lnTo>
                  <a:pt x="0" y="0"/>
                </a:lnTo>
                <a:cubicBezTo>
                  <a:pt x="47" y="3826"/>
                  <a:pt x="552" y="7563"/>
                  <a:pt x="1471" y="11174"/>
                </a:cubicBezTo>
                <a:cubicBezTo>
                  <a:pt x="2390" y="14786"/>
                  <a:pt x="3724" y="18273"/>
                  <a:pt x="5431" y="21600"/>
                </a:cubicBezTo>
                <a:lnTo>
                  <a:pt x="21600" y="16115"/>
                </a:lnTo>
                <a:close/>
              </a:path>
            </a:pathLst>
          </a:custGeom>
          <a:solidFill>
            <a:srgbClr val="3484C9">
              <a:alpha val="22725"/>
            </a:srgbClr>
          </a:solidFill>
          <a:ln w="12700">
            <a:miter lim="400000"/>
          </a:ln>
        </p:spPr>
        <p:txBody>
          <a:bodyPr lIns="38100" tIns="38100" rIns="38100" bIns="38100" anchor="ctr"/>
          <a:lstStyle/>
          <a:p>
            <a:endParaRPr/>
          </a:p>
        </p:txBody>
      </p:sp>
      <p:sp>
        <p:nvSpPr>
          <p:cNvPr id="34" name="Figura">
            <a:extLst>
              <a:ext uri="{FF2B5EF4-FFF2-40B4-BE49-F238E27FC236}">
                <a16:creationId xmlns:a16="http://schemas.microsoft.com/office/drawing/2014/main" id="{5401FD18-42B6-2FD6-1969-25FEE46EDE69}"/>
              </a:ext>
            </a:extLst>
          </p:cNvPr>
          <p:cNvSpPr/>
          <p:nvPr/>
        </p:nvSpPr>
        <p:spPr>
          <a:xfrm>
            <a:off x="5974357" y="5400453"/>
            <a:ext cx="952910" cy="768536"/>
          </a:xfrm>
          <a:custGeom>
            <a:avLst/>
            <a:gdLst/>
            <a:ahLst/>
            <a:cxnLst>
              <a:cxn ang="0">
                <a:pos x="wd2" y="hd2"/>
              </a:cxn>
              <a:cxn ang="5400000">
                <a:pos x="wd2" y="hd2"/>
              </a:cxn>
              <a:cxn ang="10800000">
                <a:pos x="wd2" y="hd2"/>
              </a:cxn>
              <a:cxn ang="16200000">
                <a:pos x="wd2" y="hd2"/>
              </a:cxn>
            </a:cxnLst>
            <a:rect l="0" t="0" r="r" b="b"/>
            <a:pathLst>
              <a:path w="21600" h="21600" extrusionOk="0">
                <a:moveTo>
                  <a:pt x="16090" y="0"/>
                </a:moveTo>
                <a:cubicBezTo>
                  <a:pt x="13605" y="1242"/>
                  <a:pt x="11005" y="2208"/>
                  <a:pt x="8315" y="2866"/>
                </a:cubicBezTo>
                <a:cubicBezTo>
                  <a:pt x="5625" y="3524"/>
                  <a:pt x="2845" y="3874"/>
                  <a:pt x="0" y="3885"/>
                </a:cubicBezTo>
                <a:lnTo>
                  <a:pt x="0" y="21600"/>
                </a:lnTo>
                <a:cubicBezTo>
                  <a:pt x="3821" y="21589"/>
                  <a:pt x="7554" y="21118"/>
                  <a:pt x="11165" y="20232"/>
                </a:cubicBezTo>
                <a:cubicBezTo>
                  <a:pt x="14777" y="19346"/>
                  <a:pt x="18266" y="18044"/>
                  <a:pt x="21600" y="16369"/>
                </a:cubicBezTo>
                <a:lnTo>
                  <a:pt x="16090" y="0"/>
                </a:lnTo>
                <a:close/>
              </a:path>
            </a:pathLst>
          </a:custGeom>
          <a:solidFill>
            <a:srgbClr val="3484C9">
              <a:alpha val="51445"/>
            </a:srgbClr>
          </a:solidFill>
          <a:ln w="12700">
            <a:miter lim="400000"/>
          </a:ln>
        </p:spPr>
        <p:txBody>
          <a:bodyPr lIns="38100" tIns="38100" rIns="38100" bIns="38100" anchor="ctr"/>
          <a:lstStyle/>
          <a:p>
            <a:endParaRPr/>
          </a:p>
        </p:txBody>
      </p:sp>
      <p:sp>
        <p:nvSpPr>
          <p:cNvPr id="35" name="Figura">
            <a:extLst>
              <a:ext uri="{FF2B5EF4-FFF2-40B4-BE49-F238E27FC236}">
                <a16:creationId xmlns:a16="http://schemas.microsoft.com/office/drawing/2014/main" id="{539DAA28-D852-7B6B-0420-1A45F6993171}"/>
              </a:ext>
            </a:extLst>
          </p:cNvPr>
          <p:cNvSpPr/>
          <p:nvPr/>
        </p:nvSpPr>
        <p:spPr>
          <a:xfrm>
            <a:off x="5009157" y="5400453"/>
            <a:ext cx="952942" cy="768536"/>
          </a:xfrm>
          <a:custGeom>
            <a:avLst/>
            <a:gdLst/>
            <a:ahLst/>
            <a:cxnLst>
              <a:cxn ang="0">
                <a:pos x="wd2" y="hd2"/>
              </a:cxn>
              <a:cxn ang="5400000">
                <a:pos x="wd2" y="hd2"/>
              </a:cxn>
              <a:cxn ang="10800000">
                <a:pos x="wd2" y="hd2"/>
              </a:cxn>
              <a:cxn ang="16200000">
                <a:pos x="wd2" y="hd2"/>
              </a:cxn>
            </a:cxnLst>
            <a:rect l="0" t="0" r="r" b="b"/>
            <a:pathLst>
              <a:path w="21600" h="21600" extrusionOk="0">
                <a:moveTo>
                  <a:pt x="21600" y="3886"/>
                </a:moveTo>
                <a:cubicBezTo>
                  <a:pt x="18755" y="3874"/>
                  <a:pt x="15975" y="3524"/>
                  <a:pt x="13285" y="2866"/>
                </a:cubicBezTo>
                <a:cubicBezTo>
                  <a:pt x="10594" y="2208"/>
                  <a:pt x="7994" y="1242"/>
                  <a:pt x="5509" y="0"/>
                </a:cubicBezTo>
                <a:lnTo>
                  <a:pt x="0" y="16369"/>
                </a:lnTo>
                <a:cubicBezTo>
                  <a:pt x="3334" y="18044"/>
                  <a:pt x="6823" y="19346"/>
                  <a:pt x="10435" y="20232"/>
                </a:cubicBezTo>
                <a:cubicBezTo>
                  <a:pt x="14046" y="21118"/>
                  <a:pt x="17779" y="21589"/>
                  <a:pt x="21600" y="21600"/>
                </a:cubicBezTo>
                <a:lnTo>
                  <a:pt x="21600" y="3886"/>
                </a:lnTo>
                <a:close/>
              </a:path>
            </a:pathLst>
          </a:custGeom>
          <a:solidFill>
            <a:srgbClr val="3484C9">
              <a:alpha val="51445"/>
            </a:srgbClr>
          </a:solidFill>
          <a:ln w="12700">
            <a:miter lim="400000"/>
          </a:ln>
        </p:spPr>
        <p:txBody>
          <a:bodyPr lIns="38100" tIns="38100" rIns="38100" bIns="38100" anchor="ctr"/>
          <a:lstStyle/>
          <a:p>
            <a:endParaRPr/>
          </a:p>
        </p:txBody>
      </p:sp>
      <p:sp>
        <p:nvSpPr>
          <p:cNvPr id="53" name="Figura">
            <a:extLst>
              <a:ext uri="{FF2B5EF4-FFF2-40B4-BE49-F238E27FC236}">
                <a16:creationId xmlns:a16="http://schemas.microsoft.com/office/drawing/2014/main" id="{8D6C16B9-4B42-5693-A40B-13A94EC260E5}"/>
              </a:ext>
            </a:extLst>
          </p:cNvPr>
          <p:cNvSpPr/>
          <p:nvPr/>
        </p:nvSpPr>
        <p:spPr>
          <a:xfrm>
            <a:off x="3421657" y="1082453"/>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 name="Figura">
            <a:extLst>
              <a:ext uri="{FF2B5EF4-FFF2-40B4-BE49-F238E27FC236}">
                <a16:creationId xmlns:a16="http://schemas.microsoft.com/office/drawing/2014/main" id="{3C59A703-9778-FC88-50D9-ABE2EE837B38}"/>
              </a:ext>
            </a:extLst>
          </p:cNvPr>
          <p:cNvSpPr/>
          <p:nvPr/>
        </p:nvSpPr>
        <p:spPr>
          <a:xfrm>
            <a:off x="3419733" y="1072384"/>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 name="Título 1">
            <a:extLst>
              <a:ext uri="{FF2B5EF4-FFF2-40B4-BE49-F238E27FC236}">
                <a16:creationId xmlns:a16="http://schemas.microsoft.com/office/drawing/2014/main" id="{74F717D7-4A98-ABEE-A25C-05ED8D4B2427}"/>
              </a:ext>
            </a:extLst>
          </p:cNvPr>
          <p:cNvSpPr txBox="1">
            <a:spLocks/>
          </p:cNvSpPr>
          <p:nvPr/>
        </p:nvSpPr>
        <p:spPr>
          <a:xfrm>
            <a:off x="381114" y="1501794"/>
            <a:ext cx="2365610" cy="1323439"/>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b="1" dirty="0">
                <a:latin typeface="Montserrat" pitchFamily="2" charset="77"/>
              </a:rPr>
              <a:t>Nivel 1</a:t>
            </a:r>
            <a:r>
              <a:rPr lang="es-CO" dirty="0">
                <a:latin typeface="Montserrat" pitchFamily="2" charset="77"/>
              </a:rPr>
              <a:t>: </a:t>
            </a:r>
            <a:r>
              <a:rPr lang="es-CO" dirty="0">
                <a:solidFill>
                  <a:schemeClr val="accent5"/>
                </a:solidFill>
                <a:latin typeface="Montserrat" pitchFamily="2" charset="77"/>
              </a:rPr>
              <a:t>Habi</a:t>
            </a:r>
            <a:r>
              <a:rPr lang="es-CO" b="1" dirty="0">
                <a:solidFill>
                  <a:schemeClr val="accent5"/>
                </a:solidFill>
                <a:latin typeface="Montserrat" pitchFamily="2" charset="77"/>
              </a:rPr>
              <a:t>litadores de</a:t>
            </a:r>
            <a:r>
              <a:rPr lang="es-CO" dirty="0">
                <a:solidFill>
                  <a:schemeClr val="accent5"/>
                </a:solidFill>
                <a:latin typeface="Montserrat" pitchFamily="2" charset="77"/>
              </a:rPr>
              <a:t> la </a:t>
            </a:r>
            <a:r>
              <a:rPr lang="es-CO" b="1" dirty="0">
                <a:solidFill>
                  <a:schemeClr val="accent5"/>
                </a:solidFill>
                <a:latin typeface="Montserrat" pitchFamily="2" charset="77"/>
              </a:rPr>
              <a:t>gestión institucional</a:t>
            </a:r>
          </a:p>
        </p:txBody>
      </p:sp>
      <p:sp>
        <p:nvSpPr>
          <p:cNvPr id="2" name="2.2 Articulación  interinstitucional">
            <a:extLst>
              <a:ext uri="{FF2B5EF4-FFF2-40B4-BE49-F238E27FC236}">
                <a16:creationId xmlns:a16="http://schemas.microsoft.com/office/drawing/2014/main" id="{AF2646F1-7F99-469C-273C-B936C705DC8B}"/>
              </a:ext>
            </a:extLst>
          </p:cNvPr>
          <p:cNvSpPr txBox="1"/>
          <p:nvPr/>
        </p:nvSpPr>
        <p:spPr>
          <a:xfrm>
            <a:off x="2158998" y="1357163"/>
            <a:ext cx="194491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r>
              <a:rPr lang="es-ES" sz="1400" b="1" dirty="0">
                <a:latin typeface="Montserrat Medium" panose="00000600000000000000" pitchFamily="2" charset="0"/>
              </a:rPr>
              <a:t>1.3</a:t>
            </a:r>
            <a:r>
              <a:rPr sz="1400" b="1" dirty="0">
                <a:latin typeface="Montserrat Medium" panose="00000600000000000000" pitchFamily="2" charset="0"/>
              </a:rPr>
              <a:t> </a:t>
            </a:r>
            <a:r>
              <a:rPr lang="es-ES" sz="1400" b="1" dirty="0">
                <a:latin typeface="Montserrat Medium" panose="00000600000000000000" pitchFamily="2" charset="0"/>
              </a:rPr>
              <a:t>Administrativa y financiera</a:t>
            </a:r>
            <a:endParaRPr sz="1400" b="1" dirty="0">
              <a:latin typeface="Montserrat Medium" panose="00000600000000000000" pitchFamily="2" charset="0"/>
            </a:endParaRPr>
          </a:p>
        </p:txBody>
      </p:sp>
      <p:sp>
        <p:nvSpPr>
          <p:cNvPr id="3" name="2.2 Articulación  interinstitucional">
            <a:extLst>
              <a:ext uri="{FF2B5EF4-FFF2-40B4-BE49-F238E27FC236}">
                <a16:creationId xmlns:a16="http://schemas.microsoft.com/office/drawing/2014/main" id="{6EF7C7A9-A858-6F1F-E3C5-A8120B71E39A}"/>
              </a:ext>
            </a:extLst>
          </p:cNvPr>
          <p:cNvSpPr txBox="1"/>
          <p:nvPr/>
        </p:nvSpPr>
        <p:spPr>
          <a:xfrm>
            <a:off x="6939525" y="5664672"/>
            <a:ext cx="160402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r>
              <a:rPr lang="es-ES" sz="1400" b="1" dirty="0">
                <a:latin typeface="Montserrat Medium" panose="00000600000000000000" pitchFamily="2" charset="0"/>
              </a:rPr>
              <a:t>1.1</a:t>
            </a:r>
            <a:r>
              <a:rPr sz="1400" b="1" dirty="0">
                <a:latin typeface="Montserrat Medium" panose="00000600000000000000" pitchFamily="2" charset="0"/>
              </a:rPr>
              <a:t> </a:t>
            </a:r>
            <a:r>
              <a:rPr lang="es-ES" sz="1400" b="1" dirty="0">
                <a:latin typeface="Montserrat Medium" panose="00000600000000000000" pitchFamily="2" charset="0"/>
              </a:rPr>
              <a:t>Talento humano</a:t>
            </a:r>
            <a:endParaRPr sz="1400" b="1" dirty="0">
              <a:latin typeface="Montserrat Medium" panose="00000600000000000000" pitchFamily="2" charset="0"/>
            </a:endParaRPr>
          </a:p>
        </p:txBody>
      </p:sp>
      <p:sp>
        <p:nvSpPr>
          <p:cNvPr id="5" name="2.2 Articulación  interinstitucional">
            <a:extLst>
              <a:ext uri="{FF2B5EF4-FFF2-40B4-BE49-F238E27FC236}">
                <a16:creationId xmlns:a16="http://schemas.microsoft.com/office/drawing/2014/main" id="{94CE6656-20A6-6275-E739-1389856EE59A}"/>
              </a:ext>
            </a:extLst>
          </p:cNvPr>
          <p:cNvSpPr txBox="1"/>
          <p:nvPr/>
        </p:nvSpPr>
        <p:spPr>
          <a:xfrm>
            <a:off x="1471716" y="3922805"/>
            <a:ext cx="1944916"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r>
              <a:rPr lang="es-ES" sz="1400" b="1" dirty="0">
                <a:latin typeface="Montserrat Medium" panose="00000600000000000000" pitchFamily="2" charset="0"/>
              </a:rPr>
              <a:t>1.2</a:t>
            </a:r>
            <a:r>
              <a:rPr sz="1400" b="1" dirty="0">
                <a:latin typeface="Montserrat Medium" panose="00000600000000000000" pitchFamily="2" charset="0"/>
              </a:rPr>
              <a:t> </a:t>
            </a:r>
            <a:r>
              <a:rPr lang="es-ES" sz="1400" b="1" dirty="0">
                <a:latin typeface="Montserrat Medium" panose="00000600000000000000" pitchFamily="2" charset="0"/>
              </a:rPr>
              <a:t>Transformación digital</a:t>
            </a:r>
            <a:endParaRPr sz="1400" b="1" dirty="0">
              <a:latin typeface="Montserrat Medium" panose="00000600000000000000" pitchFamily="2" charset="0"/>
            </a:endParaRPr>
          </a:p>
        </p:txBody>
      </p:sp>
      <p:sp>
        <p:nvSpPr>
          <p:cNvPr id="10" name="CuadroTexto 9">
            <a:extLst>
              <a:ext uri="{FF2B5EF4-FFF2-40B4-BE49-F238E27FC236}">
                <a16:creationId xmlns:a16="http://schemas.microsoft.com/office/drawing/2014/main" id="{7758E54A-3BE1-7D3D-512F-65156933318C}"/>
              </a:ext>
            </a:extLst>
          </p:cNvPr>
          <p:cNvSpPr txBox="1"/>
          <p:nvPr/>
        </p:nvSpPr>
        <p:spPr>
          <a:xfrm>
            <a:off x="3491541" y="446331"/>
            <a:ext cx="581871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Mapa de objetivos estratégicos UNP </a:t>
            </a:r>
            <a:endParaRPr lang="es-CO" sz="2200" dirty="0">
              <a:solidFill>
                <a:srgbClr val="51515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7184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igura">
            <a:extLst>
              <a:ext uri="{FF2B5EF4-FFF2-40B4-BE49-F238E27FC236}">
                <a16:creationId xmlns:a16="http://schemas.microsoft.com/office/drawing/2014/main" id="{33BA51CC-1F46-3720-9B67-C5AE90237BEA}"/>
              </a:ext>
            </a:extLst>
          </p:cNvPr>
          <p:cNvSpPr/>
          <p:nvPr/>
        </p:nvSpPr>
        <p:spPr>
          <a:xfrm>
            <a:off x="6437089" y="2749328"/>
            <a:ext cx="709464" cy="645251"/>
          </a:xfrm>
          <a:custGeom>
            <a:avLst/>
            <a:gdLst/>
            <a:ahLst/>
            <a:cxnLst>
              <a:cxn ang="0">
                <a:pos x="wd2" y="hd2"/>
              </a:cxn>
              <a:cxn ang="5400000">
                <a:pos x="wd2" y="hd2"/>
              </a:cxn>
              <a:cxn ang="10800000">
                <a:pos x="wd2" y="hd2"/>
              </a:cxn>
              <a:cxn ang="16200000">
                <a:pos x="wd2" y="hd2"/>
              </a:cxn>
            </a:cxnLst>
            <a:rect l="0" t="0" r="r" b="b"/>
            <a:pathLst>
              <a:path w="21600" h="21600" extrusionOk="0">
                <a:moveTo>
                  <a:pt x="13651" y="0"/>
                </a:moveTo>
                <a:lnTo>
                  <a:pt x="0" y="15037"/>
                </a:lnTo>
                <a:cubicBezTo>
                  <a:pt x="759" y="15998"/>
                  <a:pt x="1449" y="17022"/>
                  <a:pt x="2065" y="18100"/>
                </a:cubicBezTo>
                <a:cubicBezTo>
                  <a:pt x="2700" y="19209"/>
                  <a:pt x="3257" y="20379"/>
                  <a:pt x="3730" y="21600"/>
                </a:cubicBezTo>
                <a:lnTo>
                  <a:pt x="21600" y="13461"/>
                </a:lnTo>
                <a:cubicBezTo>
                  <a:pt x="20642" y="10939"/>
                  <a:pt x="19480" y="8535"/>
                  <a:pt x="18139" y="6273"/>
                </a:cubicBezTo>
                <a:cubicBezTo>
                  <a:pt x="16815" y="4039"/>
                  <a:pt x="15309" y="1937"/>
                  <a:pt x="13651" y="0"/>
                </a:cubicBezTo>
                <a:close/>
              </a:path>
            </a:pathLst>
          </a:custGeom>
          <a:solidFill>
            <a:srgbClr val="B9B9B9">
              <a:alpha val="63499"/>
            </a:srgbClr>
          </a:solidFill>
          <a:ln w="12700">
            <a:miter lim="400000"/>
          </a:ln>
        </p:spPr>
        <p:txBody>
          <a:bodyPr lIns="38100" tIns="38100" rIns="38100" bIns="38100" anchor="ctr"/>
          <a:lstStyle/>
          <a:p>
            <a:endParaRPr/>
          </a:p>
        </p:txBody>
      </p:sp>
      <p:sp>
        <p:nvSpPr>
          <p:cNvPr id="7" name="Figura">
            <a:extLst>
              <a:ext uri="{FF2B5EF4-FFF2-40B4-BE49-F238E27FC236}">
                <a16:creationId xmlns:a16="http://schemas.microsoft.com/office/drawing/2014/main" id="{EAAFF289-8821-CA58-DDA6-042870BF79CB}"/>
              </a:ext>
            </a:extLst>
          </p:cNvPr>
          <p:cNvSpPr/>
          <p:nvPr/>
        </p:nvSpPr>
        <p:spPr>
          <a:xfrm>
            <a:off x="6228357" y="2466753"/>
            <a:ext cx="647590" cy="724757"/>
          </a:xfrm>
          <a:custGeom>
            <a:avLst/>
            <a:gdLst/>
            <a:ahLst/>
            <a:cxnLst>
              <a:cxn ang="0">
                <a:pos x="wd2" y="hd2"/>
              </a:cxn>
              <a:cxn ang="5400000">
                <a:pos x="wd2" y="hd2"/>
              </a:cxn>
              <a:cxn ang="10800000">
                <a:pos x="wd2" y="hd2"/>
              </a:cxn>
              <a:cxn ang="16200000">
                <a:pos x="wd2" y="hd2"/>
              </a:cxn>
            </a:cxnLst>
            <a:rect l="0" t="0" r="r" b="b"/>
            <a:pathLst>
              <a:path w="21600" h="21600" extrusionOk="0">
                <a:moveTo>
                  <a:pt x="6621" y="21600"/>
                </a:moveTo>
                <a:lnTo>
                  <a:pt x="21600" y="8216"/>
                </a:lnTo>
                <a:cubicBezTo>
                  <a:pt x="19684" y="6484"/>
                  <a:pt x="17583" y="4916"/>
                  <a:pt x="15325" y="3538"/>
                </a:cubicBezTo>
                <a:cubicBezTo>
                  <a:pt x="13068" y="2160"/>
                  <a:pt x="10653" y="972"/>
                  <a:pt x="8110" y="0"/>
                </a:cubicBezTo>
                <a:lnTo>
                  <a:pt x="0" y="17494"/>
                </a:lnTo>
                <a:cubicBezTo>
                  <a:pt x="1249" y="17986"/>
                  <a:pt x="2434" y="18582"/>
                  <a:pt x="3542" y="19271"/>
                </a:cubicBezTo>
                <a:cubicBezTo>
                  <a:pt x="4650" y="19959"/>
                  <a:pt x="5681" y="20739"/>
                  <a:pt x="6621" y="21600"/>
                </a:cubicBezTo>
                <a:close/>
              </a:path>
            </a:pathLst>
          </a:custGeom>
          <a:solidFill>
            <a:srgbClr val="B9B9B9">
              <a:alpha val="63499"/>
            </a:srgbClr>
          </a:solidFill>
          <a:ln w="12700">
            <a:miter lim="400000"/>
          </a:ln>
        </p:spPr>
        <p:txBody>
          <a:bodyPr lIns="38100" tIns="38100" rIns="38100" bIns="38100" anchor="ctr"/>
          <a:lstStyle/>
          <a:p>
            <a:endParaRPr/>
          </a:p>
        </p:txBody>
      </p:sp>
      <p:sp>
        <p:nvSpPr>
          <p:cNvPr id="8" name="Figura">
            <a:extLst>
              <a:ext uri="{FF2B5EF4-FFF2-40B4-BE49-F238E27FC236}">
                <a16:creationId xmlns:a16="http://schemas.microsoft.com/office/drawing/2014/main" id="{4FD1416A-C5C4-C423-A317-0D6C255CA0C3}"/>
              </a:ext>
            </a:extLst>
          </p:cNvPr>
          <p:cNvSpPr/>
          <p:nvPr/>
        </p:nvSpPr>
        <p:spPr>
          <a:xfrm>
            <a:off x="5974357" y="2365153"/>
            <a:ext cx="480928" cy="683655"/>
          </a:xfrm>
          <a:custGeom>
            <a:avLst/>
            <a:gdLst/>
            <a:ahLst/>
            <a:cxnLst>
              <a:cxn ang="0">
                <a:pos x="wd2" y="hd2"/>
              </a:cxn>
              <a:cxn ang="5400000">
                <a:pos x="wd2" y="hd2"/>
              </a:cxn>
              <a:cxn ang="10800000">
                <a:pos x="wd2" y="hd2"/>
              </a:cxn>
              <a:cxn ang="16200000">
                <a:pos x="wd2" y="hd2"/>
              </a:cxn>
            </a:cxnLst>
            <a:rect l="0" t="0" r="r" b="b"/>
            <a:pathLst>
              <a:path w="21600" h="21600" extrusionOk="0">
                <a:moveTo>
                  <a:pt x="0" y="20065"/>
                </a:moveTo>
                <a:cubicBezTo>
                  <a:pt x="1891" y="20078"/>
                  <a:pt x="3739" y="20221"/>
                  <a:pt x="5525" y="20480"/>
                </a:cubicBezTo>
                <a:cubicBezTo>
                  <a:pt x="7311" y="20740"/>
                  <a:pt x="9036" y="21117"/>
                  <a:pt x="10683" y="21600"/>
                </a:cubicBezTo>
                <a:lnTo>
                  <a:pt x="21600" y="3060"/>
                </a:lnTo>
                <a:cubicBezTo>
                  <a:pt x="18272" y="2086"/>
                  <a:pt x="14784" y="1328"/>
                  <a:pt x="11173" y="809"/>
                </a:cubicBezTo>
                <a:cubicBezTo>
                  <a:pt x="7561" y="291"/>
                  <a:pt x="3825" y="13"/>
                  <a:pt x="0" y="0"/>
                </a:cubicBezTo>
                <a:lnTo>
                  <a:pt x="0" y="20065"/>
                </a:lnTo>
                <a:close/>
              </a:path>
            </a:pathLst>
          </a:custGeom>
          <a:solidFill>
            <a:srgbClr val="B9B9B9">
              <a:alpha val="63499"/>
            </a:srgbClr>
          </a:solidFill>
          <a:ln w="12700">
            <a:miter lim="400000"/>
          </a:ln>
        </p:spPr>
        <p:txBody>
          <a:bodyPr lIns="38100" tIns="38100" rIns="38100" bIns="38100" anchor="ctr"/>
          <a:lstStyle/>
          <a:p>
            <a:endParaRPr/>
          </a:p>
        </p:txBody>
      </p:sp>
      <p:sp>
        <p:nvSpPr>
          <p:cNvPr id="9" name="Figura">
            <a:extLst>
              <a:ext uri="{FF2B5EF4-FFF2-40B4-BE49-F238E27FC236}">
                <a16:creationId xmlns:a16="http://schemas.microsoft.com/office/drawing/2014/main" id="{341BE6FB-0370-E37C-0A6F-3E57DE1E6769}"/>
              </a:ext>
            </a:extLst>
          </p:cNvPr>
          <p:cNvSpPr/>
          <p:nvPr/>
        </p:nvSpPr>
        <p:spPr>
          <a:xfrm>
            <a:off x="5059957" y="2466753"/>
            <a:ext cx="647577" cy="724763"/>
          </a:xfrm>
          <a:custGeom>
            <a:avLst/>
            <a:gdLst/>
            <a:ahLst/>
            <a:cxnLst>
              <a:cxn ang="0">
                <a:pos x="wd2" y="hd2"/>
              </a:cxn>
              <a:cxn ang="5400000">
                <a:pos x="wd2" y="hd2"/>
              </a:cxn>
              <a:cxn ang="10800000">
                <a:pos x="wd2" y="hd2"/>
              </a:cxn>
              <a:cxn ang="16200000">
                <a:pos x="wd2" y="hd2"/>
              </a:cxn>
            </a:cxnLst>
            <a:rect l="0" t="0" r="r" b="b"/>
            <a:pathLst>
              <a:path w="21600" h="21600" extrusionOk="0">
                <a:moveTo>
                  <a:pt x="14979" y="21600"/>
                </a:moveTo>
                <a:cubicBezTo>
                  <a:pt x="15919" y="20739"/>
                  <a:pt x="16950" y="19959"/>
                  <a:pt x="18058" y="19270"/>
                </a:cubicBezTo>
                <a:cubicBezTo>
                  <a:pt x="19166" y="18582"/>
                  <a:pt x="20351" y="17986"/>
                  <a:pt x="21600" y="17494"/>
                </a:cubicBezTo>
                <a:lnTo>
                  <a:pt x="13490" y="0"/>
                </a:lnTo>
                <a:cubicBezTo>
                  <a:pt x="10947" y="972"/>
                  <a:pt x="8532" y="2160"/>
                  <a:pt x="6274" y="3538"/>
                </a:cubicBezTo>
                <a:cubicBezTo>
                  <a:pt x="4016" y="4916"/>
                  <a:pt x="1915" y="6484"/>
                  <a:pt x="0" y="8216"/>
                </a:cubicBezTo>
                <a:lnTo>
                  <a:pt x="14979" y="21600"/>
                </a:lnTo>
                <a:close/>
              </a:path>
            </a:pathLst>
          </a:custGeom>
          <a:solidFill>
            <a:schemeClr val="bg1"/>
          </a:solidFill>
          <a:ln w="12700">
            <a:miter lim="400000"/>
          </a:ln>
        </p:spPr>
        <p:txBody>
          <a:bodyPr lIns="38100" tIns="38100" rIns="38100" bIns="38100" anchor="ctr"/>
          <a:lstStyle/>
          <a:p>
            <a:endParaRPr/>
          </a:p>
        </p:txBody>
      </p:sp>
      <p:sp>
        <p:nvSpPr>
          <p:cNvPr id="10" name="Figura">
            <a:extLst>
              <a:ext uri="{FF2B5EF4-FFF2-40B4-BE49-F238E27FC236}">
                <a16:creationId xmlns:a16="http://schemas.microsoft.com/office/drawing/2014/main" id="{B10CA689-4B72-071F-B4D2-15B9B87D6931}"/>
              </a:ext>
            </a:extLst>
          </p:cNvPr>
          <p:cNvSpPr/>
          <p:nvPr/>
        </p:nvSpPr>
        <p:spPr>
          <a:xfrm>
            <a:off x="6409332" y="3901853"/>
            <a:ext cx="717266" cy="631391"/>
          </a:xfrm>
          <a:custGeom>
            <a:avLst/>
            <a:gdLst/>
            <a:ahLst/>
            <a:cxnLst>
              <a:cxn ang="0">
                <a:pos x="wd2" y="hd2"/>
              </a:cxn>
              <a:cxn ang="5400000">
                <a:pos x="wd2" y="hd2"/>
              </a:cxn>
              <a:cxn ang="10800000">
                <a:pos x="wd2" y="hd2"/>
              </a:cxn>
              <a:cxn ang="16200000">
                <a:pos x="wd2" y="hd2"/>
              </a:cxn>
            </a:cxnLst>
            <a:rect l="0" t="0" r="r" b="b"/>
            <a:pathLst>
              <a:path w="21600" h="21600" extrusionOk="0">
                <a:moveTo>
                  <a:pt x="3919" y="0"/>
                </a:moveTo>
                <a:cubicBezTo>
                  <a:pt x="3432" y="1216"/>
                  <a:pt x="2844" y="2370"/>
                  <a:pt x="2166" y="3446"/>
                </a:cubicBezTo>
                <a:cubicBezTo>
                  <a:pt x="1522" y="4468"/>
                  <a:pt x="797" y="5421"/>
                  <a:pt x="0" y="6293"/>
                </a:cubicBezTo>
                <a:lnTo>
                  <a:pt x="13570" y="21600"/>
                </a:lnTo>
                <a:cubicBezTo>
                  <a:pt x="15232" y="19741"/>
                  <a:pt x="16736" y="17710"/>
                  <a:pt x="18064" y="15532"/>
                </a:cubicBezTo>
                <a:cubicBezTo>
                  <a:pt x="19439" y="13277"/>
                  <a:pt x="20627" y="10863"/>
                  <a:pt x="21600" y="8319"/>
                </a:cubicBezTo>
                <a:lnTo>
                  <a:pt x="3919" y="0"/>
                </a:lnTo>
                <a:close/>
              </a:path>
            </a:pathLst>
          </a:custGeom>
          <a:solidFill>
            <a:srgbClr val="B9B9B9">
              <a:alpha val="45479"/>
            </a:srgbClr>
          </a:solidFill>
          <a:ln w="12700">
            <a:miter lim="400000"/>
          </a:ln>
        </p:spPr>
        <p:txBody>
          <a:bodyPr lIns="38100" tIns="38100" rIns="38100" bIns="38100" anchor="ctr"/>
          <a:lstStyle/>
          <a:p>
            <a:endParaRPr/>
          </a:p>
        </p:txBody>
      </p:sp>
      <p:sp>
        <p:nvSpPr>
          <p:cNvPr id="11" name="Figura">
            <a:extLst>
              <a:ext uri="{FF2B5EF4-FFF2-40B4-BE49-F238E27FC236}">
                <a16:creationId xmlns:a16="http://schemas.microsoft.com/office/drawing/2014/main" id="{AF8ED1FF-1978-2C5A-6190-FAC89E49D570}"/>
              </a:ext>
            </a:extLst>
          </p:cNvPr>
          <p:cNvSpPr/>
          <p:nvPr/>
        </p:nvSpPr>
        <p:spPr>
          <a:xfrm>
            <a:off x="4691657" y="3165978"/>
            <a:ext cx="674181" cy="482238"/>
          </a:xfrm>
          <a:custGeom>
            <a:avLst/>
            <a:gdLst/>
            <a:ahLst/>
            <a:cxnLst>
              <a:cxn ang="0">
                <a:pos x="wd2" y="hd2"/>
              </a:cxn>
              <a:cxn ang="5400000">
                <a:pos x="wd2" y="hd2"/>
              </a:cxn>
              <a:cxn ang="10800000">
                <a:pos x="wd2" y="hd2"/>
              </a:cxn>
              <a:cxn ang="16200000">
                <a:pos x="wd2" y="hd2"/>
              </a:cxn>
            </a:cxnLst>
            <a:rect l="0" t="0" r="r" b="b"/>
            <a:pathLst>
              <a:path w="21600" h="21600" extrusionOk="0">
                <a:moveTo>
                  <a:pt x="20345" y="20976"/>
                </a:moveTo>
                <a:cubicBezTo>
                  <a:pt x="20343" y="17424"/>
                  <a:pt x="20789" y="14022"/>
                  <a:pt x="21600" y="10875"/>
                </a:cubicBezTo>
                <a:lnTo>
                  <a:pt x="2792" y="0"/>
                </a:lnTo>
                <a:cubicBezTo>
                  <a:pt x="991" y="6492"/>
                  <a:pt x="0" y="13569"/>
                  <a:pt x="0" y="20976"/>
                </a:cubicBezTo>
                <a:cubicBezTo>
                  <a:pt x="0" y="21184"/>
                  <a:pt x="3" y="21392"/>
                  <a:pt x="6" y="21600"/>
                </a:cubicBezTo>
                <a:lnTo>
                  <a:pt x="20356" y="21600"/>
                </a:lnTo>
                <a:cubicBezTo>
                  <a:pt x="20350" y="21392"/>
                  <a:pt x="20345" y="21184"/>
                  <a:pt x="20345" y="20976"/>
                </a:cubicBezTo>
                <a:close/>
              </a:path>
            </a:pathLst>
          </a:custGeom>
          <a:solidFill>
            <a:srgbClr val="B9B9B9"/>
          </a:solidFill>
          <a:ln w="12700">
            <a:miter lim="400000"/>
          </a:ln>
        </p:spPr>
        <p:txBody>
          <a:bodyPr lIns="38100" tIns="38100" rIns="38100" bIns="38100" anchor="ctr"/>
          <a:lstStyle/>
          <a:p>
            <a:endParaRPr/>
          </a:p>
        </p:txBody>
      </p:sp>
      <p:sp>
        <p:nvSpPr>
          <p:cNvPr id="12" name="Figura">
            <a:extLst>
              <a:ext uri="{FF2B5EF4-FFF2-40B4-BE49-F238E27FC236}">
                <a16:creationId xmlns:a16="http://schemas.microsoft.com/office/drawing/2014/main" id="{538D046E-84CA-A77D-F42A-0519F429D28E}"/>
              </a:ext>
            </a:extLst>
          </p:cNvPr>
          <p:cNvSpPr/>
          <p:nvPr/>
        </p:nvSpPr>
        <p:spPr>
          <a:xfrm>
            <a:off x="5479057" y="2365153"/>
            <a:ext cx="480952" cy="683661"/>
          </a:xfrm>
          <a:custGeom>
            <a:avLst/>
            <a:gdLst/>
            <a:ahLst/>
            <a:cxnLst>
              <a:cxn ang="0">
                <a:pos x="wd2" y="hd2"/>
              </a:cxn>
              <a:cxn ang="5400000">
                <a:pos x="wd2" y="hd2"/>
              </a:cxn>
              <a:cxn ang="10800000">
                <a:pos x="wd2" y="hd2"/>
              </a:cxn>
              <a:cxn ang="16200000">
                <a:pos x="wd2" y="hd2"/>
              </a:cxn>
            </a:cxnLst>
            <a:rect l="0" t="0" r="r" b="b"/>
            <a:pathLst>
              <a:path w="21600" h="21600" extrusionOk="0">
                <a:moveTo>
                  <a:pt x="10916" y="21600"/>
                </a:moveTo>
                <a:cubicBezTo>
                  <a:pt x="12563" y="21117"/>
                  <a:pt x="14288" y="20740"/>
                  <a:pt x="16075" y="20480"/>
                </a:cubicBezTo>
                <a:cubicBezTo>
                  <a:pt x="17861" y="20220"/>
                  <a:pt x="19708" y="20078"/>
                  <a:pt x="21600" y="20065"/>
                </a:cubicBezTo>
                <a:lnTo>
                  <a:pt x="21600" y="0"/>
                </a:lnTo>
                <a:cubicBezTo>
                  <a:pt x="17775" y="13"/>
                  <a:pt x="14039" y="291"/>
                  <a:pt x="10427" y="809"/>
                </a:cubicBezTo>
                <a:cubicBezTo>
                  <a:pt x="6816" y="1328"/>
                  <a:pt x="3328" y="2086"/>
                  <a:pt x="0" y="3060"/>
                </a:cubicBezTo>
                <a:lnTo>
                  <a:pt x="10916" y="21600"/>
                </a:lnTo>
                <a:close/>
              </a:path>
            </a:pathLst>
          </a:custGeom>
          <a:solidFill>
            <a:schemeClr val="bg1"/>
          </a:solidFill>
          <a:ln w="12700">
            <a:miter lim="400000"/>
          </a:ln>
        </p:spPr>
        <p:txBody>
          <a:bodyPr lIns="38100" tIns="38100" rIns="38100" bIns="38100" anchor="ctr"/>
          <a:lstStyle/>
          <a:p>
            <a:endParaRPr/>
          </a:p>
        </p:txBody>
      </p:sp>
      <p:sp>
        <p:nvSpPr>
          <p:cNvPr id="13" name="Figura">
            <a:extLst>
              <a:ext uri="{FF2B5EF4-FFF2-40B4-BE49-F238E27FC236}">
                <a16:creationId xmlns:a16="http://schemas.microsoft.com/office/drawing/2014/main" id="{55DF0182-402A-C154-0987-3514DE68F3E4}"/>
              </a:ext>
            </a:extLst>
          </p:cNvPr>
          <p:cNvSpPr/>
          <p:nvPr/>
        </p:nvSpPr>
        <p:spPr>
          <a:xfrm>
            <a:off x="4805957" y="3901853"/>
            <a:ext cx="720429" cy="637735"/>
          </a:xfrm>
          <a:custGeom>
            <a:avLst/>
            <a:gdLst/>
            <a:ahLst/>
            <a:cxnLst>
              <a:cxn ang="0">
                <a:pos x="wd2" y="hd2"/>
              </a:cxn>
              <a:cxn ang="5400000">
                <a:pos x="wd2" y="hd2"/>
              </a:cxn>
              <a:cxn ang="10800000">
                <a:pos x="wd2" y="hd2"/>
              </a:cxn>
              <a:cxn ang="16200000">
                <a:pos x="wd2" y="hd2"/>
              </a:cxn>
            </a:cxnLst>
            <a:rect l="0" t="0" r="r" b="b"/>
            <a:pathLst>
              <a:path w="21600" h="21600" extrusionOk="0">
                <a:moveTo>
                  <a:pt x="17603" y="0"/>
                </a:moveTo>
                <a:lnTo>
                  <a:pt x="0" y="8237"/>
                </a:lnTo>
                <a:cubicBezTo>
                  <a:pt x="975" y="10752"/>
                  <a:pt x="2156" y="13141"/>
                  <a:pt x="3520" y="15378"/>
                </a:cubicBezTo>
                <a:cubicBezTo>
                  <a:pt x="4884" y="17614"/>
                  <a:pt x="6431" y="19697"/>
                  <a:pt x="8136" y="21600"/>
                </a:cubicBezTo>
                <a:lnTo>
                  <a:pt x="21600" y="6390"/>
                </a:lnTo>
                <a:cubicBezTo>
                  <a:pt x="20772" y="5477"/>
                  <a:pt x="20018" y="4480"/>
                  <a:pt x="19349" y="3411"/>
                </a:cubicBezTo>
                <a:cubicBezTo>
                  <a:pt x="18679" y="2342"/>
                  <a:pt x="18094" y="1201"/>
                  <a:pt x="17603" y="0"/>
                </a:cubicBezTo>
                <a:close/>
              </a:path>
            </a:pathLst>
          </a:custGeom>
          <a:solidFill>
            <a:schemeClr val="bg1">
              <a:alpha val="25402"/>
            </a:schemeClr>
          </a:solidFill>
          <a:ln w="12700">
            <a:miter lim="400000"/>
          </a:ln>
        </p:spPr>
        <p:txBody>
          <a:bodyPr lIns="38100" tIns="38100" rIns="38100" bIns="38100" anchor="ctr"/>
          <a:lstStyle/>
          <a:p>
            <a:endParaRPr/>
          </a:p>
        </p:txBody>
      </p:sp>
      <p:sp>
        <p:nvSpPr>
          <p:cNvPr id="14" name="Figura">
            <a:extLst>
              <a:ext uri="{FF2B5EF4-FFF2-40B4-BE49-F238E27FC236}">
                <a16:creationId xmlns:a16="http://schemas.microsoft.com/office/drawing/2014/main" id="{70A1C8BE-4913-AE97-F753-63E3432814D8}"/>
              </a:ext>
            </a:extLst>
          </p:cNvPr>
          <p:cNvSpPr/>
          <p:nvPr/>
        </p:nvSpPr>
        <p:spPr>
          <a:xfrm>
            <a:off x="4793257" y="2755678"/>
            <a:ext cx="709465" cy="642076"/>
          </a:xfrm>
          <a:custGeom>
            <a:avLst/>
            <a:gdLst/>
            <a:ahLst/>
            <a:cxnLst>
              <a:cxn ang="0">
                <a:pos x="wd2" y="hd2"/>
              </a:cxn>
              <a:cxn ang="5400000">
                <a:pos x="wd2" y="hd2"/>
              </a:cxn>
              <a:cxn ang="10800000">
                <a:pos x="wd2" y="hd2"/>
              </a:cxn>
              <a:cxn ang="16200000">
                <a:pos x="wd2" y="hd2"/>
              </a:cxn>
            </a:cxnLst>
            <a:rect l="0" t="0" r="r" b="b"/>
            <a:pathLst>
              <a:path w="21600" h="21600" extrusionOk="0">
                <a:moveTo>
                  <a:pt x="17871" y="21600"/>
                </a:moveTo>
                <a:cubicBezTo>
                  <a:pt x="18309" y="20321"/>
                  <a:pt x="18869" y="19108"/>
                  <a:pt x="19535" y="17976"/>
                </a:cubicBezTo>
                <a:cubicBezTo>
                  <a:pt x="20138" y="16950"/>
                  <a:pt x="20830" y="15990"/>
                  <a:pt x="21600" y="15111"/>
                </a:cubicBezTo>
                <a:lnTo>
                  <a:pt x="7924" y="0"/>
                </a:lnTo>
                <a:cubicBezTo>
                  <a:pt x="6266" y="1862"/>
                  <a:pt x="4767" y="3905"/>
                  <a:pt x="3461" y="6090"/>
                </a:cubicBezTo>
                <a:cubicBezTo>
                  <a:pt x="2092" y="8382"/>
                  <a:pt x="928" y="10836"/>
                  <a:pt x="0" y="13421"/>
                </a:cubicBezTo>
                <a:lnTo>
                  <a:pt x="17871" y="21600"/>
                </a:lnTo>
                <a:close/>
              </a:path>
            </a:pathLst>
          </a:custGeom>
          <a:solidFill>
            <a:srgbClr val="B9B9B9"/>
          </a:solidFill>
          <a:ln w="12700">
            <a:miter lim="400000"/>
          </a:ln>
        </p:spPr>
        <p:txBody>
          <a:bodyPr lIns="38100" tIns="38100" rIns="38100" bIns="38100" anchor="ctr"/>
          <a:lstStyle/>
          <a:p>
            <a:endParaRPr/>
          </a:p>
        </p:txBody>
      </p:sp>
      <p:sp>
        <p:nvSpPr>
          <p:cNvPr id="15" name="Figura">
            <a:extLst>
              <a:ext uri="{FF2B5EF4-FFF2-40B4-BE49-F238E27FC236}">
                <a16:creationId xmlns:a16="http://schemas.microsoft.com/office/drawing/2014/main" id="{F73A8698-924B-5152-EC5D-012EB50487D9}"/>
              </a:ext>
            </a:extLst>
          </p:cNvPr>
          <p:cNvSpPr/>
          <p:nvPr/>
        </p:nvSpPr>
        <p:spPr>
          <a:xfrm>
            <a:off x="6545857" y="3660553"/>
            <a:ext cx="687712" cy="470967"/>
          </a:xfrm>
          <a:custGeom>
            <a:avLst/>
            <a:gdLst/>
            <a:ahLst/>
            <a:cxnLst>
              <a:cxn ang="0">
                <a:pos x="wd2" y="hd2"/>
              </a:cxn>
              <a:cxn ang="5400000">
                <a:pos x="wd2" y="hd2"/>
              </a:cxn>
              <a:cxn ang="10800000">
                <a:pos x="wd2" y="hd2"/>
              </a:cxn>
              <a:cxn ang="16200000">
                <a:pos x="wd2" y="hd2"/>
              </a:cxn>
            </a:cxnLst>
            <a:rect l="0" t="0" r="r" b="b"/>
            <a:pathLst>
              <a:path w="21600" h="21600" extrusionOk="0">
                <a:moveTo>
                  <a:pt x="1645" y="0"/>
                </a:moveTo>
                <a:cubicBezTo>
                  <a:pt x="1593" y="1852"/>
                  <a:pt x="1423" y="3659"/>
                  <a:pt x="1145" y="5406"/>
                </a:cubicBezTo>
                <a:cubicBezTo>
                  <a:pt x="868" y="7152"/>
                  <a:pt x="482" y="8838"/>
                  <a:pt x="0" y="10449"/>
                </a:cubicBezTo>
                <a:lnTo>
                  <a:pt x="18436" y="21600"/>
                </a:lnTo>
                <a:cubicBezTo>
                  <a:pt x="19407" y="18272"/>
                  <a:pt x="20171" y="14786"/>
                  <a:pt x="20706" y="11174"/>
                </a:cubicBezTo>
                <a:cubicBezTo>
                  <a:pt x="21241" y="7563"/>
                  <a:pt x="21547" y="3827"/>
                  <a:pt x="21600" y="0"/>
                </a:cubicBezTo>
                <a:lnTo>
                  <a:pt x="1645" y="0"/>
                </a:lnTo>
                <a:close/>
              </a:path>
            </a:pathLst>
          </a:custGeom>
          <a:solidFill>
            <a:srgbClr val="B9B9B9">
              <a:alpha val="45479"/>
            </a:srgbClr>
          </a:solidFill>
          <a:ln w="12700">
            <a:miter lim="400000"/>
          </a:ln>
        </p:spPr>
        <p:txBody>
          <a:bodyPr lIns="38100" tIns="38100" rIns="38100" bIns="38100" anchor="ctr"/>
          <a:lstStyle/>
          <a:p>
            <a:endParaRPr/>
          </a:p>
        </p:txBody>
      </p:sp>
      <p:sp>
        <p:nvSpPr>
          <p:cNvPr id="16" name="Figura">
            <a:extLst>
              <a:ext uri="{FF2B5EF4-FFF2-40B4-BE49-F238E27FC236}">
                <a16:creationId xmlns:a16="http://schemas.microsoft.com/office/drawing/2014/main" id="{3700A9BF-33F6-1222-FFE0-6F5FF07CF224}"/>
              </a:ext>
            </a:extLst>
          </p:cNvPr>
          <p:cNvSpPr/>
          <p:nvPr/>
        </p:nvSpPr>
        <p:spPr>
          <a:xfrm>
            <a:off x="6206132" y="4092353"/>
            <a:ext cx="638375" cy="706189"/>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cubicBezTo>
                  <a:pt x="5462" y="804"/>
                  <a:pt x="4440" y="1527"/>
                  <a:pt x="3350" y="2157"/>
                </a:cubicBezTo>
                <a:cubicBezTo>
                  <a:pt x="2295" y="2767"/>
                  <a:pt x="1175" y="3293"/>
                  <a:pt x="0" y="3722"/>
                </a:cubicBezTo>
                <a:lnTo>
                  <a:pt x="8225" y="21600"/>
                </a:lnTo>
                <a:cubicBezTo>
                  <a:pt x="10714" y="20711"/>
                  <a:pt x="13084" y="19604"/>
                  <a:pt x="15303" y="18303"/>
                </a:cubicBezTo>
                <a:cubicBezTo>
                  <a:pt x="17566" y="16976"/>
                  <a:pt x="19679" y="15443"/>
                  <a:pt x="21600" y="13739"/>
                </a:cubicBezTo>
                <a:lnTo>
                  <a:pt x="6401" y="0"/>
                </a:lnTo>
                <a:close/>
              </a:path>
            </a:pathLst>
          </a:custGeom>
          <a:solidFill>
            <a:schemeClr val="bg1">
              <a:alpha val="45479"/>
            </a:schemeClr>
          </a:solidFill>
          <a:ln w="12700">
            <a:miter lim="400000"/>
          </a:ln>
        </p:spPr>
        <p:txBody>
          <a:bodyPr lIns="38100" tIns="38100" rIns="38100" bIns="38100" anchor="ctr"/>
          <a:lstStyle/>
          <a:p>
            <a:endParaRPr/>
          </a:p>
        </p:txBody>
      </p:sp>
      <p:sp>
        <p:nvSpPr>
          <p:cNvPr id="17" name="Figura">
            <a:extLst>
              <a:ext uri="{FF2B5EF4-FFF2-40B4-BE49-F238E27FC236}">
                <a16:creationId xmlns:a16="http://schemas.microsoft.com/office/drawing/2014/main" id="{A85955F3-FE18-C7B3-ECD1-AF7F1A8F4E69}"/>
              </a:ext>
            </a:extLst>
          </p:cNvPr>
          <p:cNvSpPr/>
          <p:nvPr/>
        </p:nvSpPr>
        <p:spPr>
          <a:xfrm>
            <a:off x="6558557" y="3165253"/>
            <a:ext cx="674181" cy="482963"/>
          </a:xfrm>
          <a:custGeom>
            <a:avLst/>
            <a:gdLst/>
            <a:ahLst/>
            <a:cxnLst>
              <a:cxn ang="0">
                <a:pos x="wd2" y="hd2"/>
              </a:cxn>
              <a:cxn ang="5400000">
                <a:pos x="wd2" y="hd2"/>
              </a:cxn>
              <a:cxn ang="10800000">
                <a:pos x="wd2" y="hd2"/>
              </a:cxn>
              <a:cxn ang="16200000">
                <a:pos x="wd2" y="hd2"/>
              </a:cxn>
            </a:cxnLst>
            <a:rect l="0" t="0" r="r" b="b"/>
            <a:pathLst>
              <a:path w="21600" h="21600" extrusionOk="0">
                <a:moveTo>
                  <a:pt x="18809" y="0"/>
                </a:moveTo>
                <a:lnTo>
                  <a:pt x="0" y="11017"/>
                </a:lnTo>
                <a:cubicBezTo>
                  <a:pt x="811" y="14123"/>
                  <a:pt x="1255" y="17480"/>
                  <a:pt x="1255" y="20984"/>
                </a:cubicBezTo>
                <a:cubicBezTo>
                  <a:pt x="1255" y="21191"/>
                  <a:pt x="1247" y="21395"/>
                  <a:pt x="1244" y="21600"/>
                </a:cubicBezTo>
                <a:lnTo>
                  <a:pt x="21594" y="21600"/>
                </a:lnTo>
                <a:cubicBezTo>
                  <a:pt x="21596" y="21395"/>
                  <a:pt x="21600" y="21190"/>
                  <a:pt x="21600" y="20984"/>
                </a:cubicBezTo>
                <a:cubicBezTo>
                  <a:pt x="21600" y="13579"/>
                  <a:pt x="20610" y="6502"/>
                  <a:pt x="18809" y="0"/>
                </a:cubicBezTo>
                <a:close/>
              </a:path>
            </a:pathLst>
          </a:custGeom>
          <a:solidFill>
            <a:schemeClr val="bg1">
              <a:alpha val="63499"/>
            </a:schemeClr>
          </a:solidFill>
          <a:ln w="12700">
            <a:miter lim="400000"/>
          </a:ln>
        </p:spPr>
        <p:txBody>
          <a:bodyPr lIns="38100" tIns="38100" rIns="38100" bIns="38100" anchor="ctr"/>
          <a:lstStyle/>
          <a:p>
            <a:endParaRPr/>
          </a:p>
        </p:txBody>
      </p:sp>
      <p:sp>
        <p:nvSpPr>
          <p:cNvPr id="18" name="Figura">
            <a:extLst>
              <a:ext uri="{FF2B5EF4-FFF2-40B4-BE49-F238E27FC236}">
                <a16:creationId xmlns:a16="http://schemas.microsoft.com/office/drawing/2014/main" id="{18BA1508-37E5-C7C1-7A8F-79F6AF3E7473}"/>
              </a:ext>
            </a:extLst>
          </p:cNvPr>
          <p:cNvSpPr/>
          <p:nvPr/>
        </p:nvSpPr>
        <p:spPr>
          <a:xfrm>
            <a:off x="5974357" y="4221709"/>
            <a:ext cx="460451" cy="675694"/>
          </a:xfrm>
          <a:custGeom>
            <a:avLst/>
            <a:gdLst/>
            <a:ahLst/>
            <a:cxnLst>
              <a:cxn ang="0">
                <a:pos x="wd2" y="hd2"/>
              </a:cxn>
              <a:cxn ang="5400000">
                <a:pos x="wd2" y="hd2"/>
              </a:cxn>
              <a:cxn ang="10800000">
                <a:pos x="wd2" y="hd2"/>
              </a:cxn>
              <a:cxn ang="16200000">
                <a:pos x="wd2" y="hd2"/>
              </a:cxn>
            </a:cxnLst>
            <a:rect l="0" t="0" r="r" b="b"/>
            <a:pathLst>
              <a:path w="21600" h="21600" extrusionOk="0">
                <a:moveTo>
                  <a:pt x="10343" y="0"/>
                </a:moveTo>
                <a:cubicBezTo>
                  <a:pt x="8755" y="396"/>
                  <a:pt x="7107" y="707"/>
                  <a:pt x="5411" y="926"/>
                </a:cubicBezTo>
                <a:cubicBezTo>
                  <a:pt x="3656" y="1153"/>
                  <a:pt x="1849" y="1280"/>
                  <a:pt x="0" y="1298"/>
                </a:cubicBezTo>
                <a:lnTo>
                  <a:pt x="0" y="21600"/>
                </a:lnTo>
                <a:cubicBezTo>
                  <a:pt x="3867" y="21575"/>
                  <a:pt x="7647" y="21311"/>
                  <a:pt x="11311" y="20830"/>
                </a:cubicBezTo>
                <a:cubicBezTo>
                  <a:pt x="14857" y="20364"/>
                  <a:pt x="18296" y="19695"/>
                  <a:pt x="21600" y="18840"/>
                </a:cubicBezTo>
                <a:lnTo>
                  <a:pt x="10343" y="0"/>
                </a:lnTo>
                <a:close/>
              </a:path>
            </a:pathLst>
          </a:custGeom>
          <a:solidFill>
            <a:schemeClr val="bg1">
              <a:alpha val="45479"/>
            </a:schemeClr>
          </a:solidFill>
          <a:ln w="12700">
            <a:miter lim="400000"/>
          </a:ln>
        </p:spPr>
        <p:txBody>
          <a:bodyPr lIns="38100" tIns="38100" rIns="38100" bIns="38100" anchor="ctr"/>
          <a:lstStyle/>
          <a:p>
            <a:endParaRPr/>
          </a:p>
        </p:txBody>
      </p:sp>
      <p:sp>
        <p:nvSpPr>
          <p:cNvPr id="19" name="Figura">
            <a:extLst>
              <a:ext uri="{FF2B5EF4-FFF2-40B4-BE49-F238E27FC236}">
                <a16:creationId xmlns:a16="http://schemas.microsoft.com/office/drawing/2014/main" id="{8568C799-5B3F-C7BB-2526-4FAA2CABEFDF}"/>
              </a:ext>
            </a:extLst>
          </p:cNvPr>
          <p:cNvSpPr/>
          <p:nvPr/>
        </p:nvSpPr>
        <p:spPr>
          <a:xfrm>
            <a:off x="4691657" y="3660553"/>
            <a:ext cx="687712" cy="470955"/>
          </a:xfrm>
          <a:custGeom>
            <a:avLst/>
            <a:gdLst/>
            <a:ahLst/>
            <a:cxnLst>
              <a:cxn ang="0">
                <a:pos x="wd2" y="hd2"/>
              </a:cxn>
              <a:cxn ang="5400000">
                <a:pos x="wd2" y="hd2"/>
              </a:cxn>
              <a:cxn ang="10800000">
                <a:pos x="wd2" y="hd2"/>
              </a:cxn>
              <a:cxn ang="16200000">
                <a:pos x="wd2" y="hd2"/>
              </a:cxn>
            </a:cxnLst>
            <a:rect l="0" t="0" r="r" b="b"/>
            <a:pathLst>
              <a:path w="21600" h="21600" extrusionOk="0">
                <a:moveTo>
                  <a:pt x="21600" y="10449"/>
                </a:moveTo>
                <a:cubicBezTo>
                  <a:pt x="21118" y="8838"/>
                  <a:pt x="20732" y="7152"/>
                  <a:pt x="20454" y="5405"/>
                </a:cubicBezTo>
                <a:cubicBezTo>
                  <a:pt x="20177" y="3659"/>
                  <a:pt x="20006" y="1852"/>
                  <a:pt x="19955" y="0"/>
                </a:cubicBezTo>
                <a:lnTo>
                  <a:pt x="0" y="0"/>
                </a:lnTo>
                <a:cubicBezTo>
                  <a:pt x="53" y="3827"/>
                  <a:pt x="359" y="7563"/>
                  <a:pt x="894" y="11174"/>
                </a:cubicBezTo>
                <a:cubicBezTo>
                  <a:pt x="1429" y="14785"/>
                  <a:pt x="2194" y="18272"/>
                  <a:pt x="3164" y="21600"/>
                </a:cubicBezTo>
                <a:lnTo>
                  <a:pt x="21600" y="10449"/>
                </a:lnTo>
                <a:close/>
              </a:path>
            </a:pathLst>
          </a:custGeom>
          <a:solidFill>
            <a:schemeClr val="bg1">
              <a:alpha val="25402"/>
            </a:schemeClr>
          </a:solidFill>
          <a:ln w="12700">
            <a:miter lim="400000"/>
          </a:ln>
        </p:spPr>
        <p:txBody>
          <a:bodyPr lIns="38100" tIns="38100" rIns="38100" bIns="38100" anchor="ctr"/>
          <a:lstStyle/>
          <a:p>
            <a:endParaRPr/>
          </a:p>
        </p:txBody>
      </p:sp>
      <p:sp>
        <p:nvSpPr>
          <p:cNvPr id="20" name="Figura">
            <a:extLst>
              <a:ext uri="{FF2B5EF4-FFF2-40B4-BE49-F238E27FC236}">
                <a16:creationId xmlns:a16="http://schemas.microsoft.com/office/drawing/2014/main" id="{1FD2EC38-3D4E-CF6F-F946-B057382D9747}"/>
              </a:ext>
            </a:extLst>
          </p:cNvPr>
          <p:cNvSpPr/>
          <p:nvPr/>
        </p:nvSpPr>
        <p:spPr>
          <a:xfrm>
            <a:off x="5091707" y="4098703"/>
            <a:ext cx="628843" cy="699852"/>
          </a:xfrm>
          <a:custGeom>
            <a:avLst/>
            <a:gdLst/>
            <a:ahLst/>
            <a:cxnLst>
              <a:cxn ang="0">
                <a:pos x="wd2" y="hd2"/>
              </a:cxn>
              <a:cxn ang="5400000">
                <a:pos x="wd2" y="hd2"/>
              </a:cxn>
              <a:cxn ang="10800000">
                <a:pos x="wd2" y="hd2"/>
              </a:cxn>
              <a:cxn ang="16200000">
                <a:pos x="wd2" y="hd2"/>
              </a:cxn>
            </a:cxnLst>
            <a:rect l="0" t="0" r="r" b="b"/>
            <a:pathLst>
              <a:path w="21600" h="21600" extrusionOk="0">
                <a:moveTo>
                  <a:pt x="21600" y="3731"/>
                </a:moveTo>
                <a:cubicBezTo>
                  <a:pt x="20469" y="3187"/>
                  <a:pt x="19372" y="2602"/>
                  <a:pt x="18308" y="1981"/>
                </a:cubicBezTo>
                <a:cubicBezTo>
                  <a:pt x="17246" y="1360"/>
                  <a:pt x="16212" y="699"/>
                  <a:pt x="15211" y="0"/>
                </a:cubicBezTo>
                <a:lnTo>
                  <a:pt x="0" y="13765"/>
                </a:lnTo>
                <a:cubicBezTo>
                  <a:pt x="1878" y="15449"/>
                  <a:pt x="3950" y="16963"/>
                  <a:pt x="6174" y="18272"/>
                </a:cubicBezTo>
                <a:cubicBezTo>
                  <a:pt x="8421" y="19595"/>
                  <a:pt x="10827" y="20714"/>
                  <a:pt x="13360" y="21600"/>
                </a:cubicBezTo>
                <a:lnTo>
                  <a:pt x="21600" y="3731"/>
                </a:lnTo>
                <a:close/>
              </a:path>
            </a:pathLst>
          </a:custGeom>
          <a:solidFill>
            <a:schemeClr val="bg1">
              <a:alpha val="25402"/>
            </a:schemeClr>
          </a:solidFill>
          <a:ln w="12700">
            <a:miter lim="400000"/>
          </a:ln>
        </p:spPr>
        <p:txBody>
          <a:bodyPr lIns="38100" tIns="38100" rIns="38100" bIns="38100" anchor="ctr"/>
          <a:lstStyle/>
          <a:p>
            <a:endParaRPr/>
          </a:p>
        </p:txBody>
      </p:sp>
      <p:sp>
        <p:nvSpPr>
          <p:cNvPr id="21" name="Figura">
            <a:extLst>
              <a:ext uri="{FF2B5EF4-FFF2-40B4-BE49-F238E27FC236}">
                <a16:creationId xmlns:a16="http://schemas.microsoft.com/office/drawing/2014/main" id="{7FED1EAC-3ADB-B1EA-F756-AC09FA71F605}"/>
              </a:ext>
            </a:extLst>
          </p:cNvPr>
          <p:cNvSpPr/>
          <p:nvPr/>
        </p:nvSpPr>
        <p:spPr>
          <a:xfrm>
            <a:off x="5491757" y="4219353"/>
            <a:ext cx="466832" cy="678061"/>
          </a:xfrm>
          <a:custGeom>
            <a:avLst/>
            <a:gdLst/>
            <a:ahLst/>
            <a:cxnLst>
              <a:cxn ang="0">
                <a:pos x="wd2" y="hd2"/>
              </a:cxn>
              <a:cxn ang="5400000">
                <a:pos x="wd2" y="hd2"/>
              </a:cxn>
              <a:cxn ang="10800000">
                <a:pos x="wd2" y="hd2"/>
              </a:cxn>
              <a:cxn ang="16200000">
                <a:pos x="wd2" y="hd2"/>
              </a:cxn>
            </a:cxnLst>
            <a:rect l="0" t="0" r="r" b="b"/>
            <a:pathLst>
              <a:path w="21600" h="21600" extrusionOk="0">
                <a:moveTo>
                  <a:pt x="21600" y="1369"/>
                </a:moveTo>
                <a:cubicBezTo>
                  <a:pt x="19776" y="1357"/>
                  <a:pt x="17992" y="1230"/>
                  <a:pt x="16262" y="998"/>
                </a:cubicBezTo>
                <a:cubicBezTo>
                  <a:pt x="14533" y="767"/>
                  <a:pt x="12857" y="430"/>
                  <a:pt x="11250" y="0"/>
                </a:cubicBezTo>
                <a:lnTo>
                  <a:pt x="0" y="18699"/>
                </a:lnTo>
                <a:cubicBezTo>
                  <a:pt x="3340" y="19623"/>
                  <a:pt x="6832" y="20342"/>
                  <a:pt x="10443" y="20833"/>
                </a:cubicBezTo>
                <a:cubicBezTo>
                  <a:pt x="14054" y="21324"/>
                  <a:pt x="17784" y="21587"/>
                  <a:pt x="21600" y="21600"/>
                </a:cubicBezTo>
                <a:lnTo>
                  <a:pt x="21600" y="1369"/>
                </a:lnTo>
                <a:close/>
              </a:path>
            </a:pathLst>
          </a:custGeom>
          <a:solidFill>
            <a:srgbClr val="B9B9B9">
              <a:alpha val="25402"/>
            </a:srgbClr>
          </a:solidFill>
          <a:ln w="12700">
            <a:miter lim="400000"/>
          </a:ln>
        </p:spPr>
        <p:txBody>
          <a:bodyPr lIns="38100" tIns="38100" rIns="38100" bIns="38100" anchor="ctr"/>
          <a:lstStyle/>
          <a:p>
            <a:endParaRPr/>
          </a:p>
        </p:txBody>
      </p:sp>
      <p:sp>
        <p:nvSpPr>
          <p:cNvPr id="23" name="Figura">
            <a:extLst>
              <a:ext uri="{FF2B5EF4-FFF2-40B4-BE49-F238E27FC236}">
                <a16:creationId xmlns:a16="http://schemas.microsoft.com/office/drawing/2014/main" id="{771F6E6E-7047-DC08-D5C3-CAE11BD601E7}"/>
              </a:ext>
            </a:extLst>
          </p:cNvPr>
          <p:cNvSpPr/>
          <p:nvPr/>
        </p:nvSpPr>
        <p:spPr>
          <a:xfrm>
            <a:off x="5974357" y="1095153"/>
            <a:ext cx="967037" cy="780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583"/>
                </a:lnTo>
                <a:cubicBezTo>
                  <a:pt x="2864" y="17595"/>
                  <a:pt x="5661" y="17957"/>
                  <a:pt x="8365" y="18638"/>
                </a:cubicBezTo>
                <a:cubicBezTo>
                  <a:pt x="11069" y="19318"/>
                  <a:pt x="13680" y="20317"/>
                  <a:pt x="16171" y="21600"/>
                </a:cubicBezTo>
                <a:lnTo>
                  <a:pt x="21600" y="5352"/>
                </a:lnTo>
                <a:cubicBezTo>
                  <a:pt x="18272" y="3639"/>
                  <a:pt x="14785" y="2307"/>
                  <a:pt x="11173" y="1400"/>
                </a:cubicBezTo>
                <a:cubicBezTo>
                  <a:pt x="7562" y="493"/>
                  <a:pt x="3825" y="12"/>
                  <a:pt x="0" y="0"/>
                </a:cubicBezTo>
                <a:close/>
              </a:path>
            </a:pathLst>
          </a:custGeom>
          <a:solidFill>
            <a:srgbClr val="FFFFFF"/>
          </a:solidFill>
          <a:ln w="12700">
            <a:miter lim="400000"/>
          </a:ln>
        </p:spPr>
        <p:txBody>
          <a:bodyPr lIns="38100" tIns="38100" rIns="38100" bIns="38100" anchor="ctr"/>
          <a:lstStyle/>
          <a:p>
            <a:endParaRPr/>
          </a:p>
        </p:txBody>
      </p:sp>
      <p:sp>
        <p:nvSpPr>
          <p:cNvPr id="36" name="Figura">
            <a:extLst>
              <a:ext uri="{FF2B5EF4-FFF2-40B4-BE49-F238E27FC236}">
                <a16:creationId xmlns:a16="http://schemas.microsoft.com/office/drawing/2014/main" id="{AA6A05D0-AB82-23C5-5722-7DB3F495F229}"/>
              </a:ext>
            </a:extLst>
          </p:cNvPr>
          <p:cNvSpPr/>
          <p:nvPr/>
        </p:nvSpPr>
        <p:spPr>
          <a:xfrm>
            <a:off x="5237757" y="1730153"/>
            <a:ext cx="724007" cy="731844"/>
          </a:xfrm>
          <a:custGeom>
            <a:avLst/>
            <a:gdLst/>
            <a:ahLst/>
            <a:cxnLst>
              <a:cxn ang="0">
                <a:pos x="wd2" y="hd2"/>
              </a:cxn>
              <a:cxn ang="5400000">
                <a:pos x="wd2" y="hd2"/>
              </a:cxn>
              <a:cxn ang="10800000">
                <a:pos x="wd2" y="hd2"/>
              </a:cxn>
              <a:cxn ang="16200000">
                <a:pos x="wd2" y="hd2"/>
              </a:cxn>
            </a:cxnLst>
            <a:rect l="0" t="0" r="r" b="b"/>
            <a:pathLst>
              <a:path w="21600" h="21600" extrusionOk="0">
                <a:moveTo>
                  <a:pt x="7251" y="21600"/>
                </a:moveTo>
                <a:cubicBezTo>
                  <a:pt x="9462" y="20690"/>
                  <a:pt x="11779" y="19982"/>
                  <a:pt x="14178" y="19498"/>
                </a:cubicBezTo>
                <a:cubicBezTo>
                  <a:pt x="16577" y="19014"/>
                  <a:pt x="19059" y="18754"/>
                  <a:pt x="21600" y="18742"/>
                </a:cubicBezTo>
                <a:lnTo>
                  <a:pt x="21600" y="0"/>
                </a:lnTo>
                <a:cubicBezTo>
                  <a:pt x="17775" y="12"/>
                  <a:pt x="14039" y="399"/>
                  <a:pt x="10427" y="1124"/>
                </a:cubicBezTo>
                <a:cubicBezTo>
                  <a:pt x="6815" y="1849"/>
                  <a:pt x="3328" y="2914"/>
                  <a:pt x="0" y="4281"/>
                </a:cubicBezTo>
                <a:lnTo>
                  <a:pt x="7251" y="21600"/>
                </a:lnTo>
                <a:close/>
              </a:path>
            </a:pathLst>
          </a:custGeom>
          <a:solidFill>
            <a:schemeClr val="bg1"/>
          </a:solidFill>
          <a:ln w="12700">
            <a:miter lim="400000"/>
          </a:ln>
        </p:spPr>
        <p:txBody>
          <a:bodyPr lIns="38100" tIns="38100" rIns="38100" bIns="38100" anchor="ctr"/>
          <a:lstStyle/>
          <a:p>
            <a:endParaRPr/>
          </a:p>
        </p:txBody>
      </p:sp>
      <p:sp>
        <p:nvSpPr>
          <p:cNvPr id="37" name="Figura">
            <a:extLst>
              <a:ext uri="{FF2B5EF4-FFF2-40B4-BE49-F238E27FC236}">
                <a16:creationId xmlns:a16="http://schemas.microsoft.com/office/drawing/2014/main" id="{2FB3E77C-CAB4-33F7-04C9-529F73AA400C}"/>
              </a:ext>
            </a:extLst>
          </p:cNvPr>
          <p:cNvSpPr/>
          <p:nvPr/>
        </p:nvSpPr>
        <p:spPr>
          <a:xfrm>
            <a:off x="5974357" y="1730153"/>
            <a:ext cx="723988" cy="73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742"/>
                </a:lnTo>
                <a:cubicBezTo>
                  <a:pt x="2541" y="18754"/>
                  <a:pt x="5023" y="19014"/>
                  <a:pt x="7422" y="19498"/>
                </a:cubicBezTo>
                <a:cubicBezTo>
                  <a:pt x="9821" y="19982"/>
                  <a:pt x="12137" y="20690"/>
                  <a:pt x="14348" y="21600"/>
                </a:cubicBezTo>
                <a:lnTo>
                  <a:pt x="21600" y="4281"/>
                </a:lnTo>
                <a:cubicBezTo>
                  <a:pt x="18272" y="2913"/>
                  <a:pt x="14785" y="1849"/>
                  <a:pt x="11173" y="1124"/>
                </a:cubicBezTo>
                <a:cubicBezTo>
                  <a:pt x="7561" y="399"/>
                  <a:pt x="3825" y="12"/>
                  <a:pt x="0" y="0"/>
                </a:cubicBezTo>
                <a:close/>
              </a:path>
            </a:pathLst>
          </a:custGeom>
          <a:solidFill>
            <a:srgbClr val="B9B9B9">
              <a:alpha val="63499"/>
            </a:srgbClr>
          </a:solidFill>
          <a:ln w="12700">
            <a:miter lim="400000"/>
          </a:ln>
        </p:spPr>
        <p:txBody>
          <a:bodyPr lIns="38100" tIns="38100" rIns="38100" bIns="38100" anchor="ctr"/>
          <a:lstStyle/>
          <a:p>
            <a:endParaRPr/>
          </a:p>
        </p:txBody>
      </p:sp>
      <p:sp>
        <p:nvSpPr>
          <p:cNvPr id="38" name="Figura">
            <a:extLst>
              <a:ext uri="{FF2B5EF4-FFF2-40B4-BE49-F238E27FC236}">
                <a16:creationId xmlns:a16="http://schemas.microsoft.com/office/drawing/2014/main" id="{9BF43DF1-D30C-D2DD-31E1-AD15283570D1}"/>
              </a:ext>
            </a:extLst>
          </p:cNvPr>
          <p:cNvSpPr/>
          <p:nvPr/>
        </p:nvSpPr>
        <p:spPr>
          <a:xfrm>
            <a:off x="4056657" y="3660553"/>
            <a:ext cx="735745" cy="714034"/>
          </a:xfrm>
          <a:custGeom>
            <a:avLst/>
            <a:gdLst/>
            <a:ahLst/>
            <a:cxnLst>
              <a:cxn ang="0">
                <a:pos x="wd2" y="hd2"/>
              </a:cxn>
              <a:cxn ang="5400000">
                <a:pos x="wd2" y="hd2"/>
              </a:cxn>
              <a:cxn ang="10800000">
                <a:pos x="wd2" y="hd2"/>
              </a:cxn>
              <a:cxn ang="16200000">
                <a:pos x="wd2" y="hd2"/>
              </a:cxn>
            </a:cxnLst>
            <a:rect l="0" t="0" r="r" b="b"/>
            <a:pathLst>
              <a:path w="21600" h="21600" extrusionOk="0">
                <a:moveTo>
                  <a:pt x="21600" y="14247"/>
                </a:moveTo>
                <a:cubicBezTo>
                  <a:pt x="20693" y="12052"/>
                  <a:pt x="19978" y="9752"/>
                  <a:pt x="19478" y="7370"/>
                </a:cubicBezTo>
                <a:cubicBezTo>
                  <a:pt x="18978" y="4988"/>
                  <a:pt x="18692" y="2524"/>
                  <a:pt x="18642" y="0"/>
                </a:cubicBezTo>
                <a:lnTo>
                  <a:pt x="0" y="0"/>
                </a:lnTo>
                <a:cubicBezTo>
                  <a:pt x="50" y="3826"/>
                  <a:pt x="461" y="7563"/>
                  <a:pt x="1201" y="11174"/>
                </a:cubicBezTo>
                <a:cubicBezTo>
                  <a:pt x="1940" y="14786"/>
                  <a:pt x="3008" y="18273"/>
                  <a:pt x="4371" y="21600"/>
                </a:cubicBezTo>
                <a:lnTo>
                  <a:pt x="21600" y="14247"/>
                </a:lnTo>
                <a:close/>
              </a:path>
            </a:pathLst>
          </a:custGeom>
          <a:solidFill>
            <a:schemeClr val="bg1">
              <a:alpha val="25402"/>
            </a:schemeClr>
          </a:solidFill>
          <a:ln w="12700">
            <a:miter lim="400000"/>
          </a:ln>
        </p:spPr>
        <p:txBody>
          <a:bodyPr lIns="38100" tIns="38100" rIns="38100" bIns="38100" anchor="ctr"/>
          <a:lstStyle/>
          <a:p>
            <a:endParaRPr/>
          </a:p>
        </p:txBody>
      </p:sp>
      <p:sp>
        <p:nvSpPr>
          <p:cNvPr id="39" name="Figura">
            <a:extLst>
              <a:ext uri="{FF2B5EF4-FFF2-40B4-BE49-F238E27FC236}">
                <a16:creationId xmlns:a16="http://schemas.microsoft.com/office/drawing/2014/main" id="{F06D4CC5-9F0D-3C34-A871-BCB630B94CFA}"/>
              </a:ext>
            </a:extLst>
          </p:cNvPr>
          <p:cNvSpPr/>
          <p:nvPr/>
        </p:nvSpPr>
        <p:spPr>
          <a:xfrm>
            <a:off x="4196357" y="2301653"/>
            <a:ext cx="852588" cy="848674"/>
          </a:xfrm>
          <a:custGeom>
            <a:avLst/>
            <a:gdLst/>
            <a:ahLst/>
            <a:cxnLst>
              <a:cxn ang="0">
                <a:pos x="wd2" y="hd2"/>
              </a:cxn>
              <a:cxn ang="5400000">
                <a:pos x="wd2" y="hd2"/>
              </a:cxn>
              <a:cxn ang="10800000">
                <a:pos x="wd2" y="hd2"/>
              </a:cxn>
              <a:cxn ang="16200000">
                <a:pos x="wd2" y="hd2"/>
              </a:cxn>
            </a:cxnLst>
            <a:rect l="0" t="0" r="r" b="b"/>
            <a:pathLst>
              <a:path w="21600" h="21600" extrusionOk="0">
                <a:moveTo>
                  <a:pt x="0" y="15397"/>
                </a:moveTo>
                <a:lnTo>
                  <a:pt x="14866" y="21600"/>
                </a:lnTo>
                <a:cubicBezTo>
                  <a:pt x="15649" y="19670"/>
                  <a:pt x="16617" y="17833"/>
                  <a:pt x="17746" y="16111"/>
                </a:cubicBezTo>
                <a:cubicBezTo>
                  <a:pt x="18873" y="14392"/>
                  <a:pt x="20167" y="12782"/>
                  <a:pt x="21600" y="11311"/>
                </a:cubicBezTo>
                <a:lnTo>
                  <a:pt x="10224" y="0"/>
                </a:lnTo>
                <a:cubicBezTo>
                  <a:pt x="8055" y="2211"/>
                  <a:pt x="6094" y="4626"/>
                  <a:pt x="4375" y="7214"/>
                </a:cubicBezTo>
                <a:cubicBezTo>
                  <a:pt x="2669" y="9781"/>
                  <a:pt x="1200" y="12520"/>
                  <a:pt x="0" y="15397"/>
                </a:cubicBezTo>
                <a:close/>
              </a:path>
            </a:pathLst>
          </a:custGeom>
          <a:solidFill>
            <a:srgbClr val="B9B9B9"/>
          </a:solidFill>
          <a:ln w="12700">
            <a:miter lim="400000"/>
          </a:ln>
        </p:spPr>
        <p:txBody>
          <a:bodyPr lIns="38100" tIns="38100" rIns="38100" bIns="38100" anchor="ctr"/>
          <a:lstStyle/>
          <a:p>
            <a:endParaRPr/>
          </a:p>
        </p:txBody>
      </p:sp>
      <p:sp>
        <p:nvSpPr>
          <p:cNvPr id="40" name="Figura">
            <a:extLst>
              <a:ext uri="{FF2B5EF4-FFF2-40B4-BE49-F238E27FC236}">
                <a16:creationId xmlns:a16="http://schemas.microsoft.com/office/drawing/2014/main" id="{8592308F-9060-5E0D-CF15-24F522AEA7CD}"/>
              </a:ext>
            </a:extLst>
          </p:cNvPr>
          <p:cNvSpPr/>
          <p:nvPr/>
        </p:nvSpPr>
        <p:spPr>
          <a:xfrm>
            <a:off x="4221757" y="4143153"/>
            <a:ext cx="855056" cy="838027"/>
          </a:xfrm>
          <a:custGeom>
            <a:avLst/>
            <a:gdLst/>
            <a:ahLst/>
            <a:cxnLst>
              <a:cxn ang="0">
                <a:pos x="wd2" y="hd2"/>
              </a:cxn>
              <a:cxn ang="5400000">
                <a:pos x="wd2" y="hd2"/>
              </a:cxn>
              <a:cxn ang="10800000">
                <a:pos x="wd2" y="hd2"/>
              </a:cxn>
              <a:cxn ang="16200000">
                <a:pos x="wd2" y="hd2"/>
              </a:cxn>
            </a:cxnLst>
            <a:rect l="0" t="0" r="r" b="b"/>
            <a:pathLst>
              <a:path w="21600" h="21600" extrusionOk="0">
                <a:moveTo>
                  <a:pt x="14825" y="0"/>
                </a:moveTo>
                <a:lnTo>
                  <a:pt x="0" y="6266"/>
                </a:lnTo>
                <a:cubicBezTo>
                  <a:pt x="1222" y="9183"/>
                  <a:pt x="2719" y="11952"/>
                  <a:pt x="4458" y="14538"/>
                </a:cubicBezTo>
                <a:cubicBezTo>
                  <a:pt x="6168" y="17080"/>
                  <a:pt x="8111" y="19444"/>
                  <a:pt x="10257" y="21600"/>
                </a:cubicBezTo>
                <a:lnTo>
                  <a:pt x="21600" y="10109"/>
                </a:lnTo>
                <a:cubicBezTo>
                  <a:pt x="20193" y="8672"/>
                  <a:pt x="18918" y="7108"/>
                  <a:pt x="17792" y="5434"/>
                </a:cubicBezTo>
                <a:cubicBezTo>
                  <a:pt x="16645" y="3731"/>
                  <a:pt x="15649" y="1913"/>
                  <a:pt x="14825" y="0"/>
                </a:cubicBezTo>
                <a:close/>
              </a:path>
            </a:pathLst>
          </a:custGeom>
          <a:solidFill>
            <a:schemeClr val="bg1">
              <a:alpha val="25402"/>
            </a:schemeClr>
          </a:solidFill>
          <a:ln w="12700">
            <a:miter lim="400000"/>
          </a:ln>
        </p:spPr>
        <p:txBody>
          <a:bodyPr lIns="38100" tIns="38100" rIns="38100" bIns="38100" anchor="ctr"/>
          <a:lstStyle/>
          <a:p>
            <a:endParaRPr/>
          </a:p>
        </p:txBody>
      </p:sp>
      <p:sp>
        <p:nvSpPr>
          <p:cNvPr id="41" name="Figura">
            <a:extLst>
              <a:ext uri="{FF2B5EF4-FFF2-40B4-BE49-F238E27FC236}">
                <a16:creationId xmlns:a16="http://schemas.microsoft.com/office/drawing/2014/main" id="{DE3AA135-6A82-507A-90E9-A45FB87C2E92}"/>
              </a:ext>
            </a:extLst>
          </p:cNvPr>
          <p:cNvSpPr/>
          <p:nvPr/>
        </p:nvSpPr>
        <p:spPr>
          <a:xfrm>
            <a:off x="6863357" y="4143153"/>
            <a:ext cx="858243" cy="843559"/>
          </a:xfrm>
          <a:custGeom>
            <a:avLst/>
            <a:gdLst/>
            <a:ahLst/>
            <a:cxnLst>
              <a:cxn ang="0">
                <a:pos x="wd2" y="hd2"/>
              </a:cxn>
              <a:cxn ang="5400000">
                <a:pos x="wd2" y="hd2"/>
              </a:cxn>
              <a:cxn ang="10800000">
                <a:pos x="wd2" y="hd2"/>
              </a:cxn>
              <a:cxn ang="16200000">
                <a:pos x="wd2" y="hd2"/>
              </a:cxn>
            </a:cxnLst>
            <a:rect l="0" t="0" r="r" b="b"/>
            <a:pathLst>
              <a:path w="21600" h="21600" extrusionOk="0">
                <a:moveTo>
                  <a:pt x="6830" y="0"/>
                </a:moveTo>
                <a:cubicBezTo>
                  <a:pt x="6012" y="1899"/>
                  <a:pt x="5021" y="3705"/>
                  <a:pt x="3875" y="5399"/>
                </a:cubicBezTo>
                <a:cubicBezTo>
                  <a:pt x="2731" y="7087"/>
                  <a:pt x="1434" y="8662"/>
                  <a:pt x="0" y="10103"/>
                </a:cubicBezTo>
                <a:lnTo>
                  <a:pt x="11301" y="21600"/>
                </a:lnTo>
                <a:cubicBezTo>
                  <a:pt x="13468" y="19413"/>
                  <a:pt x="15431" y="17017"/>
                  <a:pt x="17158" y="14443"/>
                </a:cubicBezTo>
                <a:cubicBezTo>
                  <a:pt x="18885" y="11870"/>
                  <a:pt x="20376" y="9120"/>
                  <a:pt x="21600" y="6225"/>
                </a:cubicBezTo>
                <a:lnTo>
                  <a:pt x="6830" y="0"/>
                </a:lnTo>
                <a:close/>
              </a:path>
            </a:pathLst>
          </a:custGeom>
          <a:solidFill>
            <a:srgbClr val="B9B9B9">
              <a:alpha val="45479"/>
            </a:srgbClr>
          </a:solidFill>
          <a:ln w="12700">
            <a:miter lim="400000"/>
          </a:ln>
        </p:spPr>
        <p:txBody>
          <a:bodyPr lIns="38100" tIns="38100" rIns="38100" bIns="38100" anchor="ctr"/>
          <a:lstStyle/>
          <a:p>
            <a:endParaRPr/>
          </a:p>
        </p:txBody>
      </p:sp>
      <p:sp>
        <p:nvSpPr>
          <p:cNvPr id="42" name="Figura">
            <a:extLst>
              <a:ext uri="{FF2B5EF4-FFF2-40B4-BE49-F238E27FC236}">
                <a16:creationId xmlns:a16="http://schemas.microsoft.com/office/drawing/2014/main" id="{CB54A8BC-200B-695A-A7D3-5B672BBBA053}"/>
              </a:ext>
            </a:extLst>
          </p:cNvPr>
          <p:cNvSpPr/>
          <p:nvPr/>
        </p:nvSpPr>
        <p:spPr>
          <a:xfrm>
            <a:off x="4056657" y="2912484"/>
            <a:ext cx="717403" cy="735732"/>
          </a:xfrm>
          <a:custGeom>
            <a:avLst/>
            <a:gdLst/>
            <a:ahLst/>
            <a:cxnLst>
              <a:cxn ang="0">
                <a:pos x="wd2" y="hd2"/>
              </a:cxn>
              <a:cxn ang="5400000">
                <a:pos x="wd2" y="hd2"/>
              </a:cxn>
              <a:cxn ang="10800000">
                <a:pos x="wd2" y="hd2"/>
              </a:cxn>
              <a:cxn ang="16200000">
                <a:pos x="wd2" y="hd2"/>
              </a:cxn>
            </a:cxnLst>
            <a:rect l="0" t="0" r="r" b="b"/>
            <a:pathLst>
              <a:path w="21598" h="21600" extrusionOk="0">
                <a:moveTo>
                  <a:pt x="19117" y="21189"/>
                </a:moveTo>
                <a:cubicBezTo>
                  <a:pt x="19115" y="16318"/>
                  <a:pt x="19994" y="11656"/>
                  <a:pt x="21598" y="7351"/>
                </a:cubicBezTo>
                <a:lnTo>
                  <a:pt x="3930" y="0"/>
                </a:lnTo>
                <a:cubicBezTo>
                  <a:pt x="1393" y="6570"/>
                  <a:pt x="-2" y="13714"/>
                  <a:pt x="0" y="21189"/>
                </a:cubicBezTo>
                <a:cubicBezTo>
                  <a:pt x="0" y="21326"/>
                  <a:pt x="3" y="21463"/>
                  <a:pt x="5" y="21600"/>
                </a:cubicBezTo>
                <a:lnTo>
                  <a:pt x="19122" y="21600"/>
                </a:lnTo>
                <a:cubicBezTo>
                  <a:pt x="19120" y="21463"/>
                  <a:pt x="19117" y="21326"/>
                  <a:pt x="19117" y="21189"/>
                </a:cubicBezTo>
                <a:close/>
              </a:path>
            </a:pathLst>
          </a:custGeom>
          <a:solidFill>
            <a:srgbClr val="B9B9B9"/>
          </a:solidFill>
          <a:ln w="12700">
            <a:miter lim="400000"/>
          </a:ln>
        </p:spPr>
        <p:txBody>
          <a:bodyPr lIns="38100" tIns="38100" rIns="38100" bIns="38100" anchor="ctr"/>
          <a:lstStyle/>
          <a:p>
            <a:endParaRPr/>
          </a:p>
        </p:txBody>
      </p:sp>
      <p:sp>
        <p:nvSpPr>
          <p:cNvPr id="43" name="Figura">
            <a:extLst>
              <a:ext uri="{FF2B5EF4-FFF2-40B4-BE49-F238E27FC236}">
                <a16:creationId xmlns:a16="http://schemas.microsoft.com/office/drawing/2014/main" id="{1B8859C7-9D41-43B5-F4D8-D2BC48FBF22D}"/>
              </a:ext>
            </a:extLst>
          </p:cNvPr>
          <p:cNvSpPr/>
          <p:nvPr/>
        </p:nvSpPr>
        <p:spPr>
          <a:xfrm>
            <a:off x="6879232" y="2309540"/>
            <a:ext cx="849438" cy="849600"/>
          </a:xfrm>
          <a:custGeom>
            <a:avLst/>
            <a:gdLst/>
            <a:ahLst/>
            <a:cxnLst>
              <a:cxn ang="0">
                <a:pos x="wd2" y="hd2"/>
              </a:cxn>
              <a:cxn ang="5400000">
                <a:pos x="wd2" y="hd2"/>
              </a:cxn>
              <a:cxn ang="10800000">
                <a:pos x="wd2" y="hd2"/>
              </a:cxn>
              <a:cxn ang="16200000">
                <a:pos x="wd2" y="hd2"/>
              </a:cxn>
            </a:cxnLst>
            <a:rect l="0" t="0" r="r" b="b"/>
            <a:pathLst>
              <a:path w="21600" h="21600" extrusionOk="0">
                <a:moveTo>
                  <a:pt x="11418" y="0"/>
                </a:moveTo>
                <a:lnTo>
                  <a:pt x="0" y="11416"/>
                </a:lnTo>
                <a:cubicBezTo>
                  <a:pt x="1410" y="12832"/>
                  <a:pt x="2682" y="14390"/>
                  <a:pt x="3788" y="16060"/>
                </a:cubicBezTo>
                <a:cubicBezTo>
                  <a:pt x="4934" y="17791"/>
                  <a:pt x="5906" y="19646"/>
                  <a:pt x="6679" y="21600"/>
                </a:cubicBezTo>
                <a:lnTo>
                  <a:pt x="21600" y="15421"/>
                </a:lnTo>
                <a:cubicBezTo>
                  <a:pt x="20418" y="12480"/>
                  <a:pt x="18942" y="9687"/>
                  <a:pt x="17208" y="7080"/>
                </a:cubicBezTo>
                <a:cubicBezTo>
                  <a:pt x="15513" y="4531"/>
                  <a:pt x="13571" y="2160"/>
                  <a:pt x="11418" y="0"/>
                </a:cubicBezTo>
                <a:close/>
              </a:path>
            </a:pathLst>
          </a:custGeom>
          <a:solidFill>
            <a:srgbClr val="B9B9B9">
              <a:alpha val="63499"/>
            </a:srgbClr>
          </a:solidFill>
          <a:ln w="12700">
            <a:miter lim="400000"/>
          </a:ln>
        </p:spPr>
        <p:txBody>
          <a:bodyPr lIns="38100" tIns="38100" rIns="38100" bIns="38100" anchor="ctr"/>
          <a:lstStyle/>
          <a:p>
            <a:endParaRPr/>
          </a:p>
        </p:txBody>
      </p:sp>
      <p:sp>
        <p:nvSpPr>
          <p:cNvPr id="44" name="Figura">
            <a:extLst>
              <a:ext uri="{FF2B5EF4-FFF2-40B4-BE49-F238E27FC236}">
                <a16:creationId xmlns:a16="http://schemas.microsoft.com/office/drawing/2014/main" id="{37178C2A-BE4A-4253-A743-98DC98AD5F9A}"/>
              </a:ext>
            </a:extLst>
          </p:cNvPr>
          <p:cNvSpPr/>
          <p:nvPr/>
        </p:nvSpPr>
        <p:spPr>
          <a:xfrm>
            <a:off x="5263157" y="4803553"/>
            <a:ext cx="698074" cy="726071"/>
          </a:xfrm>
          <a:custGeom>
            <a:avLst/>
            <a:gdLst/>
            <a:ahLst/>
            <a:cxnLst>
              <a:cxn ang="0">
                <a:pos x="wd2" y="hd2"/>
              </a:cxn>
              <a:cxn ang="5400000">
                <a:pos x="wd2" y="hd2"/>
              </a:cxn>
              <a:cxn ang="10800000">
                <a:pos x="wd2" y="hd2"/>
              </a:cxn>
              <a:cxn ang="16200000">
                <a:pos x="wd2" y="hd2"/>
              </a:cxn>
            </a:cxnLst>
            <a:rect l="0" t="0" r="r" b="b"/>
            <a:pathLst>
              <a:path w="21600" h="21600" extrusionOk="0">
                <a:moveTo>
                  <a:pt x="21600" y="2709"/>
                </a:moveTo>
                <a:cubicBezTo>
                  <a:pt x="19091" y="2697"/>
                  <a:pt x="16638" y="2451"/>
                  <a:pt x="14263" y="1993"/>
                </a:cubicBezTo>
                <a:cubicBezTo>
                  <a:pt x="11889" y="1534"/>
                  <a:pt x="9592" y="863"/>
                  <a:pt x="7396" y="0"/>
                </a:cubicBezTo>
                <a:lnTo>
                  <a:pt x="0" y="17456"/>
                </a:lnTo>
                <a:cubicBezTo>
                  <a:pt x="3336" y="18781"/>
                  <a:pt x="6826" y="19810"/>
                  <a:pt x="10437" y="20512"/>
                </a:cubicBezTo>
                <a:cubicBezTo>
                  <a:pt x="14049" y="21214"/>
                  <a:pt x="17781" y="21588"/>
                  <a:pt x="21600" y="21600"/>
                </a:cubicBezTo>
                <a:lnTo>
                  <a:pt x="21600" y="2709"/>
                </a:lnTo>
                <a:close/>
              </a:path>
            </a:pathLst>
          </a:custGeom>
          <a:solidFill>
            <a:srgbClr val="B9B9B9">
              <a:alpha val="25402"/>
            </a:srgbClr>
          </a:solidFill>
          <a:ln w="12700">
            <a:miter lim="400000"/>
          </a:ln>
        </p:spPr>
        <p:txBody>
          <a:bodyPr lIns="38100" tIns="38100" rIns="38100" bIns="38100" anchor="ctr"/>
          <a:lstStyle/>
          <a:p>
            <a:endParaRPr/>
          </a:p>
        </p:txBody>
      </p:sp>
      <p:sp>
        <p:nvSpPr>
          <p:cNvPr id="45" name="Figura">
            <a:extLst>
              <a:ext uri="{FF2B5EF4-FFF2-40B4-BE49-F238E27FC236}">
                <a16:creationId xmlns:a16="http://schemas.microsoft.com/office/drawing/2014/main" id="{0761242B-04B9-2AB1-0EA9-1BB04030834D}"/>
              </a:ext>
            </a:extLst>
          </p:cNvPr>
          <p:cNvSpPr/>
          <p:nvPr/>
        </p:nvSpPr>
        <p:spPr>
          <a:xfrm>
            <a:off x="7155457" y="2923953"/>
            <a:ext cx="722129" cy="724263"/>
          </a:xfrm>
          <a:custGeom>
            <a:avLst/>
            <a:gdLst/>
            <a:ahLst/>
            <a:cxnLst>
              <a:cxn ang="0">
                <a:pos x="wd2" y="hd2"/>
              </a:cxn>
              <a:cxn ang="5400000">
                <a:pos x="wd2" y="hd2"/>
              </a:cxn>
              <a:cxn ang="10800000">
                <a:pos x="wd2" y="hd2"/>
              </a:cxn>
              <a:cxn ang="16200000">
                <a:pos x="wd2" y="hd2"/>
              </a:cxn>
            </a:cxnLst>
            <a:rect l="0" t="0" r="r" b="b"/>
            <a:pathLst>
              <a:path w="21600" h="21600" extrusionOk="0">
                <a:moveTo>
                  <a:pt x="17553" y="0"/>
                </a:moveTo>
                <a:lnTo>
                  <a:pt x="0" y="7294"/>
                </a:lnTo>
                <a:cubicBezTo>
                  <a:pt x="1682" y="11600"/>
                  <a:pt x="2606" y="16288"/>
                  <a:pt x="2606" y="21192"/>
                </a:cubicBezTo>
                <a:cubicBezTo>
                  <a:pt x="2606" y="21328"/>
                  <a:pt x="2602" y="21464"/>
                  <a:pt x="2601" y="21600"/>
                </a:cubicBezTo>
                <a:lnTo>
                  <a:pt x="21595" y="21600"/>
                </a:lnTo>
                <a:cubicBezTo>
                  <a:pt x="21596" y="21464"/>
                  <a:pt x="21600" y="21328"/>
                  <a:pt x="21600" y="21192"/>
                </a:cubicBezTo>
                <a:cubicBezTo>
                  <a:pt x="21600" y="13704"/>
                  <a:pt x="20163" y="6554"/>
                  <a:pt x="17553" y="0"/>
                </a:cubicBezTo>
                <a:close/>
              </a:path>
            </a:pathLst>
          </a:custGeom>
          <a:solidFill>
            <a:schemeClr val="bg1">
              <a:alpha val="63499"/>
            </a:schemeClr>
          </a:solidFill>
          <a:ln w="12700">
            <a:miter lim="400000"/>
          </a:ln>
        </p:spPr>
        <p:txBody>
          <a:bodyPr lIns="38100" tIns="38100" rIns="38100" bIns="38100" anchor="ctr"/>
          <a:lstStyle/>
          <a:p>
            <a:endParaRPr/>
          </a:p>
        </p:txBody>
      </p:sp>
      <p:sp>
        <p:nvSpPr>
          <p:cNvPr id="46" name="Figura">
            <a:extLst>
              <a:ext uri="{FF2B5EF4-FFF2-40B4-BE49-F238E27FC236}">
                <a16:creationId xmlns:a16="http://schemas.microsoft.com/office/drawing/2014/main" id="{AB103621-F17D-4F40-4D32-65FD7E743717}"/>
              </a:ext>
            </a:extLst>
          </p:cNvPr>
          <p:cNvSpPr/>
          <p:nvPr/>
        </p:nvSpPr>
        <p:spPr>
          <a:xfrm>
            <a:off x="4643313" y="4536853"/>
            <a:ext cx="845023" cy="848519"/>
          </a:xfrm>
          <a:custGeom>
            <a:avLst/>
            <a:gdLst/>
            <a:ahLst/>
            <a:cxnLst>
              <a:cxn ang="0">
                <a:pos x="wd2" y="hd2"/>
              </a:cxn>
              <a:cxn ang="5400000">
                <a:pos x="wd2" y="hd2"/>
              </a:cxn>
              <a:cxn ang="10800000">
                <a:pos x="wd2" y="hd2"/>
              </a:cxn>
              <a:cxn ang="16200000">
                <a:pos x="wd2" y="hd2"/>
              </a:cxn>
            </a:cxnLst>
            <a:rect l="0" t="0" r="r" b="b"/>
            <a:pathLst>
              <a:path w="21600" h="21600" extrusionOk="0">
                <a:moveTo>
                  <a:pt x="21600" y="6663"/>
                </a:moveTo>
                <a:cubicBezTo>
                  <a:pt x="19686" y="5890"/>
                  <a:pt x="17869" y="4928"/>
                  <a:pt x="16171" y="3798"/>
                </a:cubicBezTo>
                <a:cubicBezTo>
                  <a:pt x="14503" y="2688"/>
                  <a:pt x="12948" y="1413"/>
                  <a:pt x="11535" y="0"/>
                </a:cubicBezTo>
                <a:lnTo>
                  <a:pt x="0" y="11511"/>
                </a:lnTo>
                <a:cubicBezTo>
                  <a:pt x="2193" y="13631"/>
                  <a:pt x="4584" y="15548"/>
                  <a:pt x="7143" y="17233"/>
                </a:cubicBezTo>
                <a:cubicBezTo>
                  <a:pt x="9730" y="18936"/>
                  <a:pt x="12488" y="20402"/>
                  <a:pt x="15387" y="21600"/>
                </a:cubicBezTo>
                <a:lnTo>
                  <a:pt x="21600" y="6663"/>
                </a:lnTo>
                <a:close/>
              </a:path>
            </a:pathLst>
          </a:custGeom>
          <a:solidFill>
            <a:schemeClr val="bg1">
              <a:alpha val="25402"/>
            </a:schemeClr>
          </a:solidFill>
          <a:ln w="12700">
            <a:miter lim="400000"/>
          </a:ln>
        </p:spPr>
        <p:txBody>
          <a:bodyPr lIns="38100" tIns="38100" rIns="38100" bIns="38100" anchor="ctr"/>
          <a:lstStyle/>
          <a:p>
            <a:endParaRPr/>
          </a:p>
        </p:txBody>
      </p:sp>
      <p:sp>
        <p:nvSpPr>
          <p:cNvPr id="47" name="Figura">
            <a:extLst>
              <a:ext uri="{FF2B5EF4-FFF2-40B4-BE49-F238E27FC236}">
                <a16:creationId xmlns:a16="http://schemas.microsoft.com/office/drawing/2014/main" id="{BBB5E794-C64E-2246-A70E-A02F97CE45C2}"/>
              </a:ext>
            </a:extLst>
          </p:cNvPr>
          <p:cNvSpPr/>
          <p:nvPr/>
        </p:nvSpPr>
        <p:spPr>
          <a:xfrm>
            <a:off x="4621807" y="1882553"/>
            <a:ext cx="847113" cy="862571"/>
          </a:xfrm>
          <a:custGeom>
            <a:avLst/>
            <a:gdLst/>
            <a:ahLst/>
            <a:cxnLst>
              <a:cxn ang="0">
                <a:pos x="wd2" y="hd2"/>
              </a:cxn>
              <a:cxn ang="5400000">
                <a:pos x="wd2" y="hd2"/>
              </a:cxn>
              <a:cxn ang="10800000">
                <a:pos x="wd2" y="hd2"/>
              </a:cxn>
              <a:cxn ang="16200000">
                <a:pos x="wd2" y="hd2"/>
              </a:cxn>
            </a:cxnLst>
            <a:rect l="0" t="0" r="r" b="b"/>
            <a:pathLst>
              <a:path w="21600" h="21600" extrusionOk="0">
                <a:moveTo>
                  <a:pt x="11287" y="21600"/>
                </a:moveTo>
                <a:cubicBezTo>
                  <a:pt x="12752" y="20144"/>
                  <a:pt x="14360" y="18825"/>
                  <a:pt x="16084" y="17669"/>
                </a:cubicBezTo>
                <a:cubicBezTo>
                  <a:pt x="17810" y="16511"/>
                  <a:pt x="19656" y="15513"/>
                  <a:pt x="21600" y="14696"/>
                </a:cubicBezTo>
                <a:lnTo>
                  <a:pt x="15401" y="0"/>
                </a:lnTo>
                <a:cubicBezTo>
                  <a:pt x="12461" y="1206"/>
                  <a:pt x="9674" y="2702"/>
                  <a:pt x="7077" y="4452"/>
                </a:cubicBezTo>
                <a:cubicBezTo>
                  <a:pt x="4521" y="6173"/>
                  <a:pt x="2151" y="8140"/>
                  <a:pt x="0" y="10317"/>
                </a:cubicBezTo>
                <a:lnTo>
                  <a:pt x="11287" y="21600"/>
                </a:lnTo>
                <a:close/>
              </a:path>
            </a:pathLst>
          </a:custGeom>
          <a:solidFill>
            <a:schemeClr val="bg1"/>
          </a:solidFill>
          <a:ln w="12700">
            <a:miter lim="400000"/>
          </a:ln>
        </p:spPr>
        <p:txBody>
          <a:bodyPr lIns="38100" tIns="38100" rIns="38100" bIns="38100" anchor="ctr"/>
          <a:lstStyle/>
          <a:p>
            <a:endParaRPr/>
          </a:p>
        </p:txBody>
      </p:sp>
      <p:sp>
        <p:nvSpPr>
          <p:cNvPr id="48" name="Figura">
            <a:extLst>
              <a:ext uri="{FF2B5EF4-FFF2-40B4-BE49-F238E27FC236}">
                <a16:creationId xmlns:a16="http://schemas.microsoft.com/office/drawing/2014/main" id="{99071C26-1BC9-38E7-6437-CF2CD3BFF24B}"/>
              </a:ext>
            </a:extLst>
          </p:cNvPr>
          <p:cNvSpPr/>
          <p:nvPr/>
        </p:nvSpPr>
        <p:spPr>
          <a:xfrm>
            <a:off x="6469657" y="1882553"/>
            <a:ext cx="853469" cy="862559"/>
          </a:xfrm>
          <a:custGeom>
            <a:avLst/>
            <a:gdLst/>
            <a:ahLst/>
            <a:cxnLst>
              <a:cxn ang="0">
                <a:pos x="wd2" y="hd2"/>
              </a:cxn>
              <a:cxn ang="5400000">
                <a:pos x="wd2" y="hd2"/>
              </a:cxn>
              <a:cxn ang="10800000">
                <a:pos x="wd2" y="hd2"/>
              </a:cxn>
              <a:cxn ang="16200000">
                <a:pos x="wd2" y="hd2"/>
              </a:cxn>
            </a:cxnLst>
            <a:rect l="0" t="0" r="r" b="b"/>
            <a:pathLst>
              <a:path w="21600" h="21600" extrusionOk="0">
                <a:moveTo>
                  <a:pt x="0" y="14696"/>
                </a:moveTo>
                <a:cubicBezTo>
                  <a:pt x="1930" y="15513"/>
                  <a:pt x="3762" y="16511"/>
                  <a:pt x="5475" y="17669"/>
                </a:cubicBezTo>
                <a:cubicBezTo>
                  <a:pt x="7188" y="18827"/>
                  <a:pt x="8783" y="20144"/>
                  <a:pt x="10236" y="21600"/>
                </a:cubicBezTo>
                <a:lnTo>
                  <a:pt x="21600" y="10356"/>
                </a:lnTo>
                <a:cubicBezTo>
                  <a:pt x="19406" y="8168"/>
                  <a:pt x="17000" y="6189"/>
                  <a:pt x="14415" y="4452"/>
                </a:cubicBezTo>
                <a:cubicBezTo>
                  <a:pt x="11829" y="2715"/>
                  <a:pt x="9064" y="1220"/>
                  <a:pt x="6152" y="0"/>
                </a:cubicBezTo>
                <a:lnTo>
                  <a:pt x="0" y="14696"/>
                </a:lnTo>
                <a:close/>
              </a:path>
            </a:pathLst>
          </a:custGeom>
          <a:solidFill>
            <a:srgbClr val="B9B9B9">
              <a:alpha val="63499"/>
            </a:srgbClr>
          </a:solidFill>
          <a:ln w="12700">
            <a:miter lim="400000"/>
          </a:ln>
        </p:spPr>
        <p:txBody>
          <a:bodyPr lIns="38100" tIns="38100" rIns="38100" bIns="38100" anchor="ctr"/>
          <a:lstStyle/>
          <a:p>
            <a:endParaRPr/>
          </a:p>
        </p:txBody>
      </p:sp>
      <p:sp>
        <p:nvSpPr>
          <p:cNvPr id="49" name="Figura">
            <a:extLst>
              <a:ext uri="{FF2B5EF4-FFF2-40B4-BE49-F238E27FC236}">
                <a16:creationId xmlns:a16="http://schemas.microsoft.com/office/drawing/2014/main" id="{B0A27580-3FB6-E719-EB79-F5670696D591}"/>
              </a:ext>
            </a:extLst>
          </p:cNvPr>
          <p:cNvSpPr/>
          <p:nvPr/>
        </p:nvSpPr>
        <p:spPr>
          <a:xfrm>
            <a:off x="5974357" y="4816253"/>
            <a:ext cx="709850" cy="726058"/>
          </a:xfrm>
          <a:custGeom>
            <a:avLst/>
            <a:gdLst/>
            <a:ahLst/>
            <a:cxnLst>
              <a:cxn ang="0">
                <a:pos x="wd2" y="hd2"/>
              </a:cxn>
              <a:cxn ang="5400000">
                <a:pos x="wd2" y="hd2"/>
              </a:cxn>
              <a:cxn ang="10800000">
                <a:pos x="wd2" y="hd2"/>
              </a:cxn>
              <a:cxn ang="16200000">
                <a:pos x="wd2" y="hd2"/>
              </a:cxn>
            </a:cxnLst>
            <a:rect l="0" t="0" r="r" b="b"/>
            <a:pathLst>
              <a:path w="21600" h="21600" extrusionOk="0">
                <a:moveTo>
                  <a:pt x="14204" y="0"/>
                </a:moveTo>
                <a:cubicBezTo>
                  <a:pt x="12008" y="863"/>
                  <a:pt x="9711" y="1534"/>
                  <a:pt x="7337" y="1993"/>
                </a:cubicBezTo>
                <a:cubicBezTo>
                  <a:pt x="4962" y="2451"/>
                  <a:pt x="2509" y="2697"/>
                  <a:pt x="0" y="2709"/>
                </a:cubicBezTo>
                <a:lnTo>
                  <a:pt x="0" y="21600"/>
                </a:lnTo>
                <a:cubicBezTo>
                  <a:pt x="3819" y="21588"/>
                  <a:pt x="7551" y="21214"/>
                  <a:pt x="11163" y="20512"/>
                </a:cubicBezTo>
                <a:cubicBezTo>
                  <a:pt x="14774" y="19811"/>
                  <a:pt x="18264" y="18781"/>
                  <a:pt x="21600" y="17457"/>
                </a:cubicBezTo>
                <a:lnTo>
                  <a:pt x="14204" y="0"/>
                </a:lnTo>
                <a:close/>
              </a:path>
            </a:pathLst>
          </a:custGeom>
          <a:solidFill>
            <a:schemeClr val="bg1">
              <a:alpha val="45479"/>
            </a:schemeClr>
          </a:solidFill>
          <a:ln w="12700">
            <a:miter lim="400000"/>
          </a:ln>
        </p:spPr>
        <p:txBody>
          <a:bodyPr lIns="38100" tIns="38100" rIns="38100" bIns="38100" anchor="ctr"/>
          <a:lstStyle/>
          <a:p>
            <a:endParaRPr/>
          </a:p>
        </p:txBody>
      </p:sp>
      <p:sp>
        <p:nvSpPr>
          <p:cNvPr id="50" name="Figura">
            <a:extLst>
              <a:ext uri="{FF2B5EF4-FFF2-40B4-BE49-F238E27FC236}">
                <a16:creationId xmlns:a16="http://schemas.microsoft.com/office/drawing/2014/main" id="{32C45273-C927-BBFD-A638-BE6E2B71424B}"/>
              </a:ext>
            </a:extLst>
          </p:cNvPr>
          <p:cNvSpPr/>
          <p:nvPr/>
        </p:nvSpPr>
        <p:spPr>
          <a:xfrm>
            <a:off x="6456957" y="4549553"/>
            <a:ext cx="847490" cy="848507"/>
          </a:xfrm>
          <a:custGeom>
            <a:avLst/>
            <a:gdLst/>
            <a:ahLst/>
            <a:cxnLst>
              <a:cxn ang="0">
                <a:pos x="wd2" y="hd2"/>
              </a:cxn>
              <a:cxn ang="5400000">
                <a:pos x="wd2" y="hd2"/>
              </a:cxn>
              <a:cxn ang="10800000">
                <a:pos x="wd2" y="hd2"/>
              </a:cxn>
              <a:cxn ang="16200000">
                <a:pos x="wd2" y="hd2"/>
              </a:cxn>
            </a:cxnLst>
            <a:rect l="0" t="0" r="r" b="b"/>
            <a:pathLst>
              <a:path w="21600" h="21600" extrusionOk="0">
                <a:moveTo>
                  <a:pt x="10156" y="0"/>
                </a:moveTo>
                <a:cubicBezTo>
                  <a:pt x="8700" y="1408"/>
                  <a:pt x="7112" y="2681"/>
                  <a:pt x="5413" y="3798"/>
                </a:cubicBezTo>
                <a:cubicBezTo>
                  <a:pt x="3714" y="4915"/>
                  <a:pt x="1903" y="5877"/>
                  <a:pt x="0" y="6663"/>
                </a:cubicBezTo>
                <a:lnTo>
                  <a:pt x="6195" y="21600"/>
                </a:lnTo>
                <a:cubicBezTo>
                  <a:pt x="9086" y="20405"/>
                  <a:pt x="11837" y="18938"/>
                  <a:pt x="14415" y="17233"/>
                </a:cubicBezTo>
                <a:cubicBezTo>
                  <a:pt x="16993" y="15528"/>
                  <a:pt x="19399" y="13583"/>
                  <a:pt x="21600" y="11430"/>
                </a:cubicBezTo>
                <a:lnTo>
                  <a:pt x="10156" y="0"/>
                </a:lnTo>
                <a:close/>
              </a:path>
            </a:pathLst>
          </a:custGeom>
          <a:solidFill>
            <a:schemeClr val="bg1">
              <a:alpha val="45479"/>
            </a:schemeClr>
          </a:solidFill>
          <a:ln w="12700">
            <a:miter lim="400000"/>
          </a:ln>
        </p:spPr>
        <p:txBody>
          <a:bodyPr lIns="38100" tIns="38100" rIns="38100" bIns="38100" anchor="ctr"/>
          <a:lstStyle/>
          <a:p>
            <a:endParaRPr/>
          </a:p>
        </p:txBody>
      </p:sp>
      <p:sp>
        <p:nvSpPr>
          <p:cNvPr id="51" name="Figura">
            <a:extLst>
              <a:ext uri="{FF2B5EF4-FFF2-40B4-BE49-F238E27FC236}">
                <a16:creationId xmlns:a16="http://schemas.microsoft.com/office/drawing/2014/main" id="{BDE6C3CC-795E-D819-A0CC-5D085FFC13BE}"/>
              </a:ext>
            </a:extLst>
          </p:cNvPr>
          <p:cNvSpPr/>
          <p:nvPr/>
        </p:nvSpPr>
        <p:spPr>
          <a:xfrm>
            <a:off x="7130057" y="3660553"/>
            <a:ext cx="735745" cy="714053"/>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cubicBezTo>
                  <a:pt x="2908" y="2524"/>
                  <a:pt x="2622" y="4988"/>
                  <a:pt x="2122" y="7370"/>
                </a:cubicBezTo>
                <a:cubicBezTo>
                  <a:pt x="1622" y="9752"/>
                  <a:pt x="907" y="12052"/>
                  <a:pt x="0" y="14247"/>
                </a:cubicBezTo>
                <a:lnTo>
                  <a:pt x="17229" y="21600"/>
                </a:lnTo>
                <a:cubicBezTo>
                  <a:pt x="18592" y="18273"/>
                  <a:pt x="19660" y="14786"/>
                  <a:pt x="20399" y="11174"/>
                </a:cubicBezTo>
                <a:cubicBezTo>
                  <a:pt x="21139" y="7563"/>
                  <a:pt x="21550" y="3826"/>
                  <a:pt x="21600" y="0"/>
                </a:cubicBezTo>
                <a:lnTo>
                  <a:pt x="2958" y="0"/>
                </a:lnTo>
                <a:close/>
              </a:path>
            </a:pathLst>
          </a:custGeom>
          <a:solidFill>
            <a:srgbClr val="B9B9B9">
              <a:alpha val="45479"/>
            </a:srgbClr>
          </a:solidFill>
          <a:ln w="12700">
            <a:miter lim="400000"/>
          </a:ln>
        </p:spPr>
        <p:txBody>
          <a:bodyPr lIns="38100" tIns="38100" rIns="38100" bIns="38100" anchor="ctr"/>
          <a:lstStyle/>
          <a:p>
            <a:endParaRPr/>
          </a:p>
        </p:txBody>
      </p:sp>
      <p:sp>
        <p:nvSpPr>
          <p:cNvPr id="53" name="Figura">
            <a:extLst>
              <a:ext uri="{FF2B5EF4-FFF2-40B4-BE49-F238E27FC236}">
                <a16:creationId xmlns:a16="http://schemas.microsoft.com/office/drawing/2014/main" id="{8D6C16B9-4B42-5693-A40B-13A94EC260E5}"/>
              </a:ext>
            </a:extLst>
          </p:cNvPr>
          <p:cNvSpPr/>
          <p:nvPr/>
        </p:nvSpPr>
        <p:spPr>
          <a:xfrm>
            <a:off x="3421657" y="1082453"/>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 name="Figura">
            <a:extLst>
              <a:ext uri="{FF2B5EF4-FFF2-40B4-BE49-F238E27FC236}">
                <a16:creationId xmlns:a16="http://schemas.microsoft.com/office/drawing/2014/main" id="{3C59A703-9778-FC88-50D9-ABE2EE837B38}"/>
              </a:ext>
            </a:extLst>
          </p:cNvPr>
          <p:cNvSpPr/>
          <p:nvPr/>
        </p:nvSpPr>
        <p:spPr>
          <a:xfrm>
            <a:off x="3419733" y="1072384"/>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Título 1">
            <a:extLst>
              <a:ext uri="{FF2B5EF4-FFF2-40B4-BE49-F238E27FC236}">
                <a16:creationId xmlns:a16="http://schemas.microsoft.com/office/drawing/2014/main" id="{27D7862E-FDE0-1A46-3BDE-B41970F91DA3}"/>
              </a:ext>
            </a:extLst>
          </p:cNvPr>
          <p:cNvSpPr txBox="1">
            <a:spLocks/>
          </p:cNvSpPr>
          <p:nvPr/>
        </p:nvSpPr>
        <p:spPr>
          <a:xfrm>
            <a:off x="330103" y="1435731"/>
            <a:ext cx="2676945" cy="1323439"/>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b="1" dirty="0">
                <a:latin typeface="Montserrat" pitchFamily="2" charset="77"/>
              </a:rPr>
              <a:t>Nivel 2</a:t>
            </a:r>
            <a:r>
              <a:rPr lang="es-CO" dirty="0">
                <a:latin typeface="Montserrat" pitchFamily="2" charset="77"/>
              </a:rPr>
              <a:t>: </a:t>
            </a:r>
            <a:r>
              <a:rPr lang="es-CO" dirty="0">
                <a:solidFill>
                  <a:schemeClr val="bg1">
                    <a:lumMod val="50000"/>
                  </a:schemeClr>
                </a:solidFill>
                <a:latin typeface="Montserrat" pitchFamily="2" charset="77"/>
              </a:rPr>
              <a:t>R</a:t>
            </a:r>
            <a:r>
              <a:rPr lang="es-CO" b="1" dirty="0">
                <a:solidFill>
                  <a:schemeClr val="bg1">
                    <a:lumMod val="50000"/>
                  </a:schemeClr>
                </a:solidFill>
                <a:latin typeface="Montserrat" pitchFamily="2" charset="77"/>
              </a:rPr>
              <a:t>ealización </a:t>
            </a:r>
            <a:r>
              <a:rPr lang="es-CO" dirty="0">
                <a:solidFill>
                  <a:schemeClr val="bg1">
                    <a:lumMod val="50000"/>
                  </a:schemeClr>
                </a:solidFill>
                <a:latin typeface="Montserrat" pitchFamily="2" charset="77"/>
              </a:rPr>
              <a:t>de la</a:t>
            </a:r>
            <a:r>
              <a:rPr lang="es-CO" b="1" dirty="0">
                <a:solidFill>
                  <a:schemeClr val="bg1">
                    <a:lumMod val="50000"/>
                  </a:schemeClr>
                </a:solidFill>
                <a:latin typeface="Montserrat" pitchFamily="2" charset="77"/>
              </a:rPr>
              <a:t> </a:t>
            </a:r>
          </a:p>
          <a:p>
            <a:r>
              <a:rPr lang="es-CO" b="1" dirty="0">
                <a:solidFill>
                  <a:schemeClr val="bg1">
                    <a:lumMod val="50000"/>
                  </a:schemeClr>
                </a:solidFill>
                <a:latin typeface="Montserrat" pitchFamily="2" charset="77"/>
              </a:rPr>
              <a:t>Protección Humana</a:t>
            </a:r>
          </a:p>
        </p:txBody>
      </p:sp>
      <p:sp>
        <p:nvSpPr>
          <p:cNvPr id="2" name="2.1 Procesos misionales">
            <a:extLst>
              <a:ext uri="{FF2B5EF4-FFF2-40B4-BE49-F238E27FC236}">
                <a16:creationId xmlns:a16="http://schemas.microsoft.com/office/drawing/2014/main" id="{66E1412B-F58E-458A-C404-597C2B885F4F}"/>
              </a:ext>
            </a:extLst>
          </p:cNvPr>
          <p:cNvSpPr txBox="1"/>
          <p:nvPr/>
        </p:nvSpPr>
        <p:spPr>
          <a:xfrm>
            <a:off x="7160814" y="1516071"/>
            <a:ext cx="1251709" cy="53347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2.1 </a:t>
            </a:r>
            <a:r>
              <a:rPr lang="es-CO" sz="1400" b="1" dirty="0">
                <a:latin typeface="Montserrat Medium" panose="00000600000000000000" pitchFamily="2" charset="0"/>
              </a:rPr>
              <a:t>Procesos misionales</a:t>
            </a:r>
          </a:p>
        </p:txBody>
      </p:sp>
      <p:sp>
        <p:nvSpPr>
          <p:cNvPr id="4" name="2.2 Articulación  interinstitucional">
            <a:extLst>
              <a:ext uri="{FF2B5EF4-FFF2-40B4-BE49-F238E27FC236}">
                <a16:creationId xmlns:a16="http://schemas.microsoft.com/office/drawing/2014/main" id="{59890FFA-3F82-869A-ABB4-33D2653CE72C}"/>
              </a:ext>
            </a:extLst>
          </p:cNvPr>
          <p:cNvSpPr txBox="1"/>
          <p:nvPr/>
        </p:nvSpPr>
        <p:spPr>
          <a:xfrm>
            <a:off x="7895208" y="4091154"/>
            <a:ext cx="1825267" cy="53347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2.2 </a:t>
            </a:r>
            <a:r>
              <a:rPr lang="es-CO" sz="1400" b="1" dirty="0">
                <a:latin typeface="Montserrat Medium" panose="00000600000000000000" pitchFamily="2" charset="0"/>
              </a:rPr>
              <a:t>Articulación  interinstitucional</a:t>
            </a:r>
          </a:p>
        </p:txBody>
      </p:sp>
      <p:sp>
        <p:nvSpPr>
          <p:cNvPr id="5" name="2. Aspectos jurídicos">
            <a:extLst>
              <a:ext uri="{FF2B5EF4-FFF2-40B4-BE49-F238E27FC236}">
                <a16:creationId xmlns:a16="http://schemas.microsoft.com/office/drawing/2014/main" id="{FE2C6530-9FB8-BC44-3611-34ACB8B289C2}"/>
              </a:ext>
            </a:extLst>
          </p:cNvPr>
          <p:cNvSpPr txBox="1"/>
          <p:nvPr/>
        </p:nvSpPr>
        <p:spPr>
          <a:xfrm>
            <a:off x="4664715" y="5474146"/>
            <a:ext cx="1307718" cy="53347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a:t>
            </a:r>
            <a:r>
              <a:rPr lang="es-ES" sz="1400" b="1" dirty="0">
                <a:latin typeface="Montserrat Medium" panose="00000600000000000000" pitchFamily="2" charset="0"/>
              </a:rPr>
              <a:t>3</a:t>
            </a:r>
            <a:r>
              <a:rPr sz="1400" b="1" dirty="0">
                <a:latin typeface="Montserrat Medium" panose="00000600000000000000" pitchFamily="2" charset="0"/>
              </a:rPr>
              <a:t> </a:t>
            </a:r>
            <a:r>
              <a:rPr lang="es-CO" sz="1400" b="1" dirty="0">
                <a:latin typeface="Montserrat Medium" panose="00000600000000000000" pitchFamily="2" charset="0"/>
              </a:rPr>
              <a:t>Aspectos jurídicos </a:t>
            </a:r>
          </a:p>
        </p:txBody>
      </p:sp>
      <p:sp>
        <p:nvSpPr>
          <p:cNvPr id="22" name="2.1 Relacionamiento con  comunidad">
            <a:extLst>
              <a:ext uri="{FF2B5EF4-FFF2-40B4-BE49-F238E27FC236}">
                <a16:creationId xmlns:a16="http://schemas.microsoft.com/office/drawing/2014/main" id="{5C792E86-AD96-FF8A-78E2-A7DEEEC1BD99}"/>
              </a:ext>
            </a:extLst>
          </p:cNvPr>
          <p:cNvSpPr txBox="1"/>
          <p:nvPr/>
        </p:nvSpPr>
        <p:spPr>
          <a:xfrm>
            <a:off x="2077563" y="2549492"/>
            <a:ext cx="1927967" cy="74892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r>
              <a:rPr sz="1400" b="1" dirty="0">
                <a:latin typeface="Montserrat Medium" panose="00000600000000000000" pitchFamily="2" charset="0"/>
              </a:rPr>
              <a:t>2.</a:t>
            </a:r>
            <a:r>
              <a:rPr lang="es-ES" sz="1400" b="1" dirty="0">
                <a:latin typeface="Montserrat Medium" panose="00000600000000000000" pitchFamily="2" charset="0"/>
              </a:rPr>
              <a:t>4</a:t>
            </a:r>
            <a:r>
              <a:rPr sz="1400" b="1" dirty="0">
                <a:latin typeface="Montserrat Medium" panose="00000600000000000000" pitchFamily="2" charset="0"/>
              </a:rPr>
              <a:t> </a:t>
            </a:r>
            <a:endParaRPr lang="es-CO" sz="1400" b="1" dirty="0">
              <a:latin typeface="Montserrat Medium" panose="00000600000000000000" pitchFamily="2" charset="0"/>
            </a:endParaRPr>
          </a:p>
          <a:p>
            <a:r>
              <a:rPr lang="es-CO" sz="1400" b="1" dirty="0">
                <a:latin typeface="Montserrat Medium" panose="00000600000000000000" pitchFamily="2" charset="0"/>
              </a:rPr>
              <a:t>Relacionamiento con comunidad</a:t>
            </a:r>
          </a:p>
        </p:txBody>
      </p:sp>
      <p:sp>
        <p:nvSpPr>
          <p:cNvPr id="26" name="CuadroTexto 25">
            <a:extLst>
              <a:ext uri="{FF2B5EF4-FFF2-40B4-BE49-F238E27FC236}">
                <a16:creationId xmlns:a16="http://schemas.microsoft.com/office/drawing/2014/main" id="{E20B125A-66D0-4B4E-96AE-AA043574070E}"/>
              </a:ext>
            </a:extLst>
          </p:cNvPr>
          <p:cNvSpPr txBox="1"/>
          <p:nvPr/>
        </p:nvSpPr>
        <p:spPr>
          <a:xfrm>
            <a:off x="3491541" y="446331"/>
            <a:ext cx="581871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Mapa de objetivos estratégicos UNP </a:t>
            </a:r>
            <a:endParaRPr lang="es-CO" sz="2200" dirty="0">
              <a:solidFill>
                <a:srgbClr val="51515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15503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igura">
            <a:extLst>
              <a:ext uri="{FF2B5EF4-FFF2-40B4-BE49-F238E27FC236}">
                <a16:creationId xmlns:a16="http://schemas.microsoft.com/office/drawing/2014/main" id="{8D6C16B9-4B42-5693-A40B-13A94EC260E5}"/>
              </a:ext>
            </a:extLst>
          </p:cNvPr>
          <p:cNvSpPr/>
          <p:nvPr/>
        </p:nvSpPr>
        <p:spPr>
          <a:xfrm>
            <a:off x="3421657" y="1082453"/>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Figura">
            <a:extLst>
              <a:ext uri="{FF2B5EF4-FFF2-40B4-BE49-F238E27FC236}">
                <a16:creationId xmlns:a16="http://schemas.microsoft.com/office/drawing/2014/main" id="{A2268FD1-AAD1-5269-74A7-A7991B800B90}"/>
              </a:ext>
            </a:extLst>
          </p:cNvPr>
          <p:cNvSpPr/>
          <p:nvPr/>
        </p:nvSpPr>
        <p:spPr>
          <a:xfrm>
            <a:off x="5985133" y="3040884"/>
            <a:ext cx="436304" cy="574067"/>
          </a:xfrm>
          <a:custGeom>
            <a:avLst/>
            <a:gdLst/>
            <a:ahLst/>
            <a:cxnLst>
              <a:cxn ang="0">
                <a:pos x="wd2" y="hd2"/>
              </a:cxn>
              <a:cxn ang="5400000">
                <a:pos x="wd2" y="hd2"/>
              </a:cxn>
              <a:cxn ang="10800000">
                <a:pos x="wd2" y="hd2"/>
              </a:cxn>
              <a:cxn ang="16200000">
                <a:pos x="wd2" y="hd2"/>
              </a:cxn>
            </a:cxnLst>
            <a:rect l="0" t="0" r="r" b="b"/>
            <a:pathLst>
              <a:path w="21600" h="21600" extrusionOk="0">
                <a:moveTo>
                  <a:pt x="21600" y="5184"/>
                </a:moveTo>
                <a:cubicBezTo>
                  <a:pt x="20205" y="4097"/>
                  <a:pt x="18674" y="3112"/>
                  <a:pt x="17030" y="2243"/>
                </a:cubicBezTo>
                <a:cubicBezTo>
                  <a:pt x="15385" y="1374"/>
                  <a:pt x="13626" y="621"/>
                  <a:pt x="11772" y="0"/>
                </a:cubicBezTo>
                <a:lnTo>
                  <a:pt x="0" y="21600"/>
                </a:lnTo>
                <a:lnTo>
                  <a:pt x="21600" y="5184"/>
                </a:lnTo>
                <a:close/>
              </a:path>
            </a:pathLst>
          </a:custGeom>
          <a:solidFill>
            <a:schemeClr val="accent4"/>
          </a:solidFill>
          <a:ln w="12700">
            <a:miter lim="400000"/>
          </a:ln>
        </p:spPr>
        <p:txBody>
          <a:bodyPr lIns="38100" tIns="38100" rIns="38100" bIns="38100" anchor="ctr"/>
          <a:lstStyle/>
          <a:p>
            <a:endParaRPr/>
          </a:p>
        </p:txBody>
      </p:sp>
      <p:sp>
        <p:nvSpPr>
          <p:cNvPr id="62" name="Figura">
            <a:extLst>
              <a:ext uri="{FF2B5EF4-FFF2-40B4-BE49-F238E27FC236}">
                <a16:creationId xmlns:a16="http://schemas.microsoft.com/office/drawing/2014/main" id="{B6F2E098-FC1B-9F16-CA88-B33C36C0BDC6}"/>
              </a:ext>
            </a:extLst>
          </p:cNvPr>
          <p:cNvSpPr/>
          <p:nvPr/>
        </p:nvSpPr>
        <p:spPr>
          <a:xfrm>
            <a:off x="5993121" y="3193284"/>
            <a:ext cx="559309" cy="429736"/>
          </a:xfrm>
          <a:custGeom>
            <a:avLst/>
            <a:gdLst/>
            <a:ahLst/>
            <a:cxnLst>
              <a:cxn ang="0">
                <a:pos x="wd2" y="hd2"/>
              </a:cxn>
              <a:cxn ang="5400000">
                <a:pos x="wd2" y="hd2"/>
              </a:cxn>
              <a:cxn ang="10800000">
                <a:pos x="wd2" y="hd2"/>
              </a:cxn>
              <a:cxn ang="16200000">
                <a:pos x="wd2" y="hd2"/>
              </a:cxn>
            </a:cxnLst>
            <a:rect l="0" t="0" r="r" b="b"/>
            <a:pathLst>
              <a:path w="21600" h="21600" extrusionOk="0">
                <a:moveTo>
                  <a:pt x="17023" y="0"/>
                </a:moveTo>
                <a:lnTo>
                  <a:pt x="0" y="21600"/>
                </a:lnTo>
                <a:lnTo>
                  <a:pt x="21600" y="9459"/>
                </a:lnTo>
                <a:cubicBezTo>
                  <a:pt x="21135" y="7812"/>
                  <a:pt x="20550" y="6239"/>
                  <a:pt x="19857" y="4759"/>
                </a:cubicBezTo>
                <a:cubicBezTo>
                  <a:pt x="19052" y="3040"/>
                  <a:pt x="18102" y="1443"/>
                  <a:pt x="17023" y="0"/>
                </a:cubicBezTo>
                <a:close/>
              </a:path>
            </a:pathLst>
          </a:custGeom>
          <a:solidFill>
            <a:schemeClr val="accent4"/>
          </a:solidFill>
          <a:ln w="12700">
            <a:miter lim="400000"/>
          </a:ln>
        </p:spPr>
        <p:txBody>
          <a:bodyPr lIns="38100" tIns="38100" rIns="38100" bIns="38100" anchor="ctr"/>
          <a:lstStyle/>
          <a:p>
            <a:endParaRPr/>
          </a:p>
        </p:txBody>
      </p:sp>
      <p:sp>
        <p:nvSpPr>
          <p:cNvPr id="63" name="Figura">
            <a:extLst>
              <a:ext uri="{FF2B5EF4-FFF2-40B4-BE49-F238E27FC236}">
                <a16:creationId xmlns:a16="http://schemas.microsoft.com/office/drawing/2014/main" id="{A4CA6EC5-3A6B-F441-B7E1-1E66F2402956}"/>
              </a:ext>
            </a:extLst>
          </p:cNvPr>
          <p:cNvSpPr/>
          <p:nvPr/>
        </p:nvSpPr>
        <p:spPr>
          <a:xfrm>
            <a:off x="5997833" y="3396484"/>
            <a:ext cx="603103" cy="242026"/>
          </a:xfrm>
          <a:custGeom>
            <a:avLst/>
            <a:gdLst/>
            <a:ahLst/>
            <a:cxnLst>
              <a:cxn ang="0">
                <a:pos x="wd2" y="hd2"/>
              </a:cxn>
              <a:cxn ang="5400000">
                <a:pos x="wd2" y="hd2"/>
              </a:cxn>
              <a:cxn ang="10800000">
                <a:pos x="wd2" y="hd2"/>
              </a:cxn>
              <a:cxn ang="16200000">
                <a:pos x="wd2" y="hd2"/>
              </a:cxn>
            </a:cxnLst>
            <a:rect l="0" t="0" r="r" b="b"/>
            <a:pathLst>
              <a:path w="21600" h="21600" extrusionOk="0">
                <a:moveTo>
                  <a:pt x="20197" y="0"/>
                </a:moveTo>
                <a:lnTo>
                  <a:pt x="0" y="21600"/>
                </a:lnTo>
                <a:lnTo>
                  <a:pt x="21588" y="21600"/>
                </a:lnTo>
                <a:cubicBezTo>
                  <a:pt x="21591" y="21181"/>
                  <a:pt x="21600" y="20765"/>
                  <a:pt x="21600" y="20343"/>
                </a:cubicBezTo>
                <a:cubicBezTo>
                  <a:pt x="21600" y="13191"/>
                  <a:pt x="21103" y="6339"/>
                  <a:pt x="20197" y="0"/>
                </a:cubicBezTo>
                <a:close/>
              </a:path>
            </a:pathLst>
          </a:custGeom>
          <a:solidFill>
            <a:schemeClr val="accent4"/>
          </a:solidFill>
          <a:ln w="12700">
            <a:miter lim="400000"/>
          </a:ln>
        </p:spPr>
        <p:txBody>
          <a:bodyPr lIns="38100" tIns="38100" rIns="38100" bIns="38100" anchor="ctr"/>
          <a:lstStyle/>
          <a:p>
            <a:endParaRPr/>
          </a:p>
        </p:txBody>
      </p:sp>
      <p:sp>
        <p:nvSpPr>
          <p:cNvPr id="64" name="Figura">
            <a:extLst>
              <a:ext uri="{FF2B5EF4-FFF2-40B4-BE49-F238E27FC236}">
                <a16:creationId xmlns:a16="http://schemas.microsoft.com/office/drawing/2014/main" id="{3C59A703-9778-FC88-50D9-ABE2EE837B38}"/>
              </a:ext>
            </a:extLst>
          </p:cNvPr>
          <p:cNvSpPr/>
          <p:nvPr/>
        </p:nvSpPr>
        <p:spPr>
          <a:xfrm>
            <a:off x="3419733" y="1072384"/>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 name="Figura">
            <a:extLst>
              <a:ext uri="{FF2B5EF4-FFF2-40B4-BE49-F238E27FC236}">
                <a16:creationId xmlns:a16="http://schemas.microsoft.com/office/drawing/2014/main" id="{898EBD47-7383-3705-3356-88464046A9FF}"/>
              </a:ext>
            </a:extLst>
          </p:cNvPr>
          <p:cNvSpPr/>
          <p:nvPr/>
        </p:nvSpPr>
        <p:spPr>
          <a:xfrm>
            <a:off x="5716761" y="2996210"/>
            <a:ext cx="237885" cy="6228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776" y="14"/>
                  <a:pt x="14040" y="170"/>
                  <a:pt x="10429" y="455"/>
                </a:cubicBezTo>
                <a:cubicBezTo>
                  <a:pt x="6818" y="740"/>
                  <a:pt x="3330" y="1154"/>
                  <a:pt x="0" y="1685"/>
                </a:cubicBezTo>
                <a:lnTo>
                  <a:pt x="21600" y="21600"/>
                </a:lnTo>
                <a:lnTo>
                  <a:pt x="21600" y="0"/>
                </a:lnTo>
                <a:close/>
              </a:path>
            </a:pathLst>
          </a:custGeom>
          <a:solidFill>
            <a:schemeClr val="accent4"/>
          </a:solidFill>
          <a:ln w="12700">
            <a:miter lim="400000"/>
          </a:ln>
        </p:spPr>
        <p:txBody>
          <a:bodyPr lIns="38100" tIns="38100" rIns="38100" bIns="38100" anchor="ctr"/>
          <a:lstStyle/>
          <a:p>
            <a:endParaRPr/>
          </a:p>
        </p:txBody>
      </p:sp>
      <p:sp>
        <p:nvSpPr>
          <p:cNvPr id="66" name="Figura">
            <a:extLst>
              <a:ext uri="{FF2B5EF4-FFF2-40B4-BE49-F238E27FC236}">
                <a16:creationId xmlns:a16="http://schemas.microsoft.com/office/drawing/2014/main" id="{365DF9F3-C07B-F76F-9E5E-A281FECE0FD6}"/>
              </a:ext>
            </a:extLst>
          </p:cNvPr>
          <p:cNvSpPr/>
          <p:nvPr/>
        </p:nvSpPr>
        <p:spPr>
          <a:xfrm>
            <a:off x="5970761" y="2996210"/>
            <a:ext cx="237866" cy="622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5"/>
                </a:lnTo>
                <a:cubicBezTo>
                  <a:pt x="18270" y="1154"/>
                  <a:pt x="14782" y="740"/>
                  <a:pt x="11171" y="455"/>
                </a:cubicBezTo>
                <a:cubicBezTo>
                  <a:pt x="7559" y="170"/>
                  <a:pt x="3824" y="14"/>
                  <a:pt x="0" y="0"/>
                </a:cubicBezTo>
                <a:lnTo>
                  <a:pt x="0" y="21600"/>
                </a:lnTo>
                <a:close/>
              </a:path>
            </a:pathLst>
          </a:custGeom>
          <a:solidFill>
            <a:schemeClr val="accent4"/>
          </a:solidFill>
          <a:ln w="12700">
            <a:miter lim="400000"/>
          </a:ln>
        </p:spPr>
        <p:txBody>
          <a:bodyPr lIns="38100" tIns="38100" rIns="38100" bIns="38100" anchor="ctr"/>
          <a:lstStyle/>
          <a:p>
            <a:endParaRPr/>
          </a:p>
        </p:txBody>
      </p:sp>
      <p:sp>
        <p:nvSpPr>
          <p:cNvPr id="67" name="Figura">
            <a:extLst>
              <a:ext uri="{FF2B5EF4-FFF2-40B4-BE49-F238E27FC236}">
                <a16:creationId xmlns:a16="http://schemas.microsoft.com/office/drawing/2014/main" id="{586785A8-6F72-8718-AE46-60E01BB7357F}"/>
              </a:ext>
            </a:extLst>
          </p:cNvPr>
          <p:cNvSpPr/>
          <p:nvPr/>
        </p:nvSpPr>
        <p:spPr>
          <a:xfrm>
            <a:off x="5513561" y="3058903"/>
            <a:ext cx="436303" cy="5693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9513" y="0"/>
                </a:lnTo>
                <a:cubicBezTo>
                  <a:pt x="7766" y="448"/>
                  <a:pt x="6107" y="1058"/>
                  <a:pt x="4570" y="1810"/>
                </a:cubicBezTo>
                <a:cubicBezTo>
                  <a:pt x="2880" y="2638"/>
                  <a:pt x="1343" y="3635"/>
                  <a:pt x="0" y="4776"/>
                </a:cubicBezTo>
                <a:lnTo>
                  <a:pt x="21600" y="21600"/>
                </a:lnTo>
                <a:close/>
              </a:path>
            </a:pathLst>
          </a:custGeom>
          <a:solidFill>
            <a:schemeClr val="accent4"/>
          </a:solidFill>
          <a:ln w="12700">
            <a:miter lim="400000"/>
          </a:ln>
        </p:spPr>
        <p:txBody>
          <a:bodyPr lIns="38100" tIns="38100" rIns="38100" bIns="38100" anchor="ctr"/>
          <a:lstStyle/>
          <a:p>
            <a:endParaRPr/>
          </a:p>
        </p:txBody>
      </p:sp>
      <p:sp>
        <p:nvSpPr>
          <p:cNvPr id="68" name="Figura">
            <a:extLst>
              <a:ext uri="{FF2B5EF4-FFF2-40B4-BE49-F238E27FC236}">
                <a16:creationId xmlns:a16="http://schemas.microsoft.com/office/drawing/2014/main" id="{63148712-4447-DF60-0BCF-D1ECA402C474}"/>
              </a:ext>
            </a:extLst>
          </p:cNvPr>
          <p:cNvSpPr/>
          <p:nvPr/>
        </p:nvSpPr>
        <p:spPr>
          <a:xfrm>
            <a:off x="5333221" y="3402610"/>
            <a:ext cx="603066" cy="241663"/>
          </a:xfrm>
          <a:custGeom>
            <a:avLst/>
            <a:gdLst/>
            <a:ahLst/>
            <a:cxnLst>
              <a:cxn ang="0">
                <a:pos x="wd2" y="hd2"/>
              </a:cxn>
              <a:cxn ang="5400000">
                <a:pos x="wd2" y="hd2"/>
              </a:cxn>
              <a:cxn ang="10800000">
                <a:pos x="wd2" y="hd2"/>
              </a:cxn>
              <a:cxn ang="16200000">
                <a:pos x="wd2" y="hd2"/>
              </a:cxn>
            </a:cxnLst>
            <a:rect l="0" t="0" r="r" b="b"/>
            <a:pathLst>
              <a:path w="21600" h="21600" extrusionOk="0">
                <a:moveTo>
                  <a:pt x="1403" y="0"/>
                </a:moveTo>
                <a:cubicBezTo>
                  <a:pt x="496" y="6339"/>
                  <a:pt x="0" y="13191"/>
                  <a:pt x="0" y="20343"/>
                </a:cubicBezTo>
                <a:cubicBezTo>
                  <a:pt x="0" y="20764"/>
                  <a:pt x="9" y="21180"/>
                  <a:pt x="12" y="21600"/>
                </a:cubicBezTo>
                <a:lnTo>
                  <a:pt x="21600" y="21600"/>
                </a:lnTo>
                <a:lnTo>
                  <a:pt x="1403" y="0"/>
                </a:lnTo>
                <a:close/>
              </a:path>
            </a:pathLst>
          </a:custGeom>
          <a:solidFill>
            <a:schemeClr val="accent4"/>
          </a:solidFill>
          <a:ln w="12700">
            <a:miter lim="400000"/>
          </a:ln>
        </p:spPr>
        <p:txBody>
          <a:bodyPr lIns="38100" tIns="38100" rIns="38100" bIns="38100" anchor="ctr"/>
          <a:lstStyle/>
          <a:p>
            <a:endParaRPr/>
          </a:p>
        </p:txBody>
      </p:sp>
      <p:sp>
        <p:nvSpPr>
          <p:cNvPr id="69" name="Figura">
            <a:extLst>
              <a:ext uri="{FF2B5EF4-FFF2-40B4-BE49-F238E27FC236}">
                <a16:creationId xmlns:a16="http://schemas.microsoft.com/office/drawing/2014/main" id="{094295D1-C69D-B0FD-899B-9FA1E89BE5FE}"/>
              </a:ext>
            </a:extLst>
          </p:cNvPr>
          <p:cNvSpPr/>
          <p:nvPr/>
        </p:nvSpPr>
        <p:spPr>
          <a:xfrm>
            <a:off x="5379393" y="3199410"/>
            <a:ext cx="564090" cy="4328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690" y="0"/>
                </a:lnTo>
                <a:cubicBezTo>
                  <a:pt x="3621" y="1433"/>
                  <a:pt x="2679" y="3018"/>
                  <a:pt x="1881" y="4725"/>
                </a:cubicBezTo>
                <a:cubicBezTo>
                  <a:pt x="1116" y="6361"/>
                  <a:pt x="483" y="8109"/>
                  <a:pt x="0" y="9942"/>
                </a:cubicBezTo>
                <a:lnTo>
                  <a:pt x="21600" y="21600"/>
                </a:lnTo>
                <a:close/>
              </a:path>
            </a:pathLst>
          </a:custGeom>
          <a:solidFill>
            <a:schemeClr val="accent4"/>
          </a:solidFill>
          <a:ln w="12700">
            <a:miter lim="400000"/>
          </a:ln>
        </p:spPr>
        <p:txBody>
          <a:bodyPr lIns="38100" tIns="38100" rIns="38100" bIns="38100" anchor="ctr"/>
          <a:lstStyle/>
          <a:p>
            <a:endParaRPr/>
          </a:p>
        </p:txBody>
      </p:sp>
      <p:sp>
        <p:nvSpPr>
          <p:cNvPr id="71" name="Figura">
            <a:extLst>
              <a:ext uri="{FF2B5EF4-FFF2-40B4-BE49-F238E27FC236}">
                <a16:creationId xmlns:a16="http://schemas.microsoft.com/office/drawing/2014/main" id="{0689F566-1A27-CC4A-DBC8-749177259AB4}"/>
              </a:ext>
            </a:extLst>
          </p:cNvPr>
          <p:cNvSpPr/>
          <p:nvPr/>
        </p:nvSpPr>
        <p:spPr>
          <a:xfrm>
            <a:off x="5391171" y="3666263"/>
            <a:ext cx="552811" cy="419509"/>
          </a:xfrm>
          <a:custGeom>
            <a:avLst/>
            <a:gdLst/>
            <a:ahLst/>
            <a:cxnLst>
              <a:cxn ang="0">
                <a:pos x="wd2" y="hd2"/>
              </a:cxn>
              <a:cxn ang="5400000">
                <a:pos x="wd2" y="hd2"/>
              </a:cxn>
              <a:cxn ang="10800000">
                <a:pos x="wd2" y="hd2"/>
              </a:cxn>
              <a:cxn ang="16200000">
                <a:pos x="wd2" y="hd2"/>
              </a:cxn>
            </a:cxnLst>
            <a:rect l="0" t="0" r="r" b="b"/>
            <a:pathLst>
              <a:path w="21600" h="21600" extrusionOk="0">
                <a:moveTo>
                  <a:pt x="0" y="11886"/>
                </a:moveTo>
                <a:cubicBezTo>
                  <a:pt x="639" y="13711"/>
                  <a:pt x="1403" y="15446"/>
                  <a:pt x="2275" y="17071"/>
                </a:cubicBezTo>
                <a:cubicBezTo>
                  <a:pt x="3147" y="18695"/>
                  <a:pt x="4129" y="20211"/>
                  <a:pt x="5209" y="21600"/>
                </a:cubicBezTo>
                <a:lnTo>
                  <a:pt x="21600" y="0"/>
                </a:lnTo>
                <a:lnTo>
                  <a:pt x="0" y="11886"/>
                </a:lnTo>
                <a:close/>
              </a:path>
            </a:pathLst>
          </a:custGeom>
          <a:solidFill>
            <a:schemeClr val="accent4"/>
          </a:solidFill>
          <a:ln w="12700">
            <a:miter lim="400000"/>
          </a:ln>
        </p:spPr>
        <p:txBody>
          <a:bodyPr lIns="38100" tIns="38100" rIns="38100" bIns="38100" anchor="ctr"/>
          <a:lstStyle/>
          <a:p>
            <a:endParaRPr/>
          </a:p>
        </p:txBody>
      </p:sp>
      <p:sp>
        <p:nvSpPr>
          <p:cNvPr id="72" name="Figura">
            <a:extLst>
              <a:ext uri="{FF2B5EF4-FFF2-40B4-BE49-F238E27FC236}">
                <a16:creationId xmlns:a16="http://schemas.microsoft.com/office/drawing/2014/main" id="{6A3CECDA-7EAF-D4A1-A369-687EE5F5A185}"/>
              </a:ext>
            </a:extLst>
          </p:cNvPr>
          <p:cNvSpPr/>
          <p:nvPr/>
        </p:nvSpPr>
        <p:spPr>
          <a:xfrm>
            <a:off x="6000771" y="3669438"/>
            <a:ext cx="549661" cy="413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61" y="21600"/>
                </a:lnTo>
                <a:cubicBezTo>
                  <a:pt x="17452" y="20256"/>
                  <a:pt x="18440" y="18772"/>
                  <a:pt x="19312" y="17168"/>
                </a:cubicBezTo>
                <a:cubicBezTo>
                  <a:pt x="20203" y="15529"/>
                  <a:pt x="20971" y="13766"/>
                  <a:pt x="21600" y="11903"/>
                </a:cubicBezTo>
                <a:lnTo>
                  <a:pt x="0" y="0"/>
                </a:lnTo>
                <a:close/>
              </a:path>
            </a:pathLst>
          </a:custGeom>
          <a:solidFill>
            <a:schemeClr val="accent4"/>
          </a:solidFill>
          <a:ln w="12700">
            <a:miter lim="400000"/>
          </a:ln>
        </p:spPr>
        <p:txBody>
          <a:bodyPr lIns="38100" tIns="38100" rIns="38100" bIns="38100" anchor="ctr"/>
          <a:lstStyle/>
          <a:p>
            <a:endParaRPr/>
          </a:p>
        </p:txBody>
      </p:sp>
      <p:sp>
        <p:nvSpPr>
          <p:cNvPr id="73" name="Figura">
            <a:extLst>
              <a:ext uri="{FF2B5EF4-FFF2-40B4-BE49-F238E27FC236}">
                <a16:creationId xmlns:a16="http://schemas.microsoft.com/office/drawing/2014/main" id="{A37BB657-2DEF-EE47-50D1-A3A958BE8568}"/>
              </a:ext>
            </a:extLst>
          </p:cNvPr>
          <p:cNvSpPr/>
          <p:nvPr/>
        </p:nvSpPr>
        <p:spPr>
          <a:xfrm>
            <a:off x="5988071" y="3669438"/>
            <a:ext cx="412937" cy="5401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04" y="21600"/>
                </a:lnTo>
                <a:cubicBezTo>
                  <a:pt x="13573" y="21001"/>
                  <a:pt x="15360" y="20283"/>
                  <a:pt x="17049" y="19459"/>
                </a:cubicBezTo>
                <a:cubicBezTo>
                  <a:pt x="18656" y="18676"/>
                  <a:pt x="20178" y="17796"/>
                  <a:pt x="21600" y="16828"/>
                </a:cubicBezTo>
                <a:lnTo>
                  <a:pt x="0" y="0"/>
                </a:lnTo>
                <a:close/>
              </a:path>
            </a:pathLst>
          </a:custGeom>
          <a:solidFill>
            <a:schemeClr val="accent4"/>
          </a:solidFill>
          <a:ln w="12700">
            <a:miter lim="400000"/>
          </a:ln>
        </p:spPr>
        <p:txBody>
          <a:bodyPr lIns="38100" tIns="38100" rIns="38100" bIns="38100" anchor="ctr"/>
          <a:lstStyle/>
          <a:p>
            <a:endParaRPr/>
          </a:p>
        </p:txBody>
      </p:sp>
      <p:sp>
        <p:nvSpPr>
          <p:cNvPr id="74" name="Figura">
            <a:extLst>
              <a:ext uri="{FF2B5EF4-FFF2-40B4-BE49-F238E27FC236}">
                <a16:creationId xmlns:a16="http://schemas.microsoft.com/office/drawing/2014/main" id="{751DA1CD-F978-C900-9CDA-FCFD6B9C357E}"/>
              </a:ext>
            </a:extLst>
          </p:cNvPr>
          <p:cNvSpPr/>
          <p:nvPr/>
        </p:nvSpPr>
        <p:spPr>
          <a:xfrm>
            <a:off x="6000771" y="3656738"/>
            <a:ext cx="602421" cy="2278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22" y="21600"/>
                </a:lnTo>
                <a:cubicBezTo>
                  <a:pt x="20273" y="18271"/>
                  <a:pt x="20713" y="14785"/>
                  <a:pt x="21030" y="11174"/>
                </a:cubicBezTo>
                <a:cubicBezTo>
                  <a:pt x="21347" y="7564"/>
                  <a:pt x="21541" y="3828"/>
                  <a:pt x="21600" y="0"/>
                </a:cubicBezTo>
                <a:lnTo>
                  <a:pt x="0" y="0"/>
                </a:lnTo>
                <a:close/>
              </a:path>
            </a:pathLst>
          </a:custGeom>
          <a:solidFill>
            <a:schemeClr val="accent4"/>
          </a:solidFill>
          <a:ln w="12700">
            <a:miter lim="400000"/>
          </a:ln>
        </p:spPr>
        <p:txBody>
          <a:bodyPr lIns="38100" tIns="38100" rIns="38100" bIns="38100" anchor="ctr"/>
          <a:lstStyle/>
          <a:p>
            <a:endParaRPr/>
          </a:p>
        </p:txBody>
      </p:sp>
      <p:sp>
        <p:nvSpPr>
          <p:cNvPr id="75" name="Figura">
            <a:extLst>
              <a:ext uri="{FF2B5EF4-FFF2-40B4-BE49-F238E27FC236}">
                <a16:creationId xmlns:a16="http://schemas.microsoft.com/office/drawing/2014/main" id="{551AE668-48DE-B104-6066-B9A6E7A222F5}"/>
              </a:ext>
            </a:extLst>
          </p:cNvPr>
          <p:cNvSpPr/>
          <p:nvPr/>
        </p:nvSpPr>
        <p:spPr>
          <a:xfrm>
            <a:off x="5975371" y="3682138"/>
            <a:ext cx="223665" cy="5829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3807" y="21586"/>
                  <a:pt x="7530" y="21438"/>
                  <a:pt x="11139" y="21169"/>
                </a:cubicBezTo>
                <a:cubicBezTo>
                  <a:pt x="14749" y="20899"/>
                  <a:pt x="18245" y="20508"/>
                  <a:pt x="21600" y="20008"/>
                </a:cubicBezTo>
                <a:lnTo>
                  <a:pt x="0" y="0"/>
                </a:lnTo>
                <a:close/>
              </a:path>
            </a:pathLst>
          </a:custGeom>
          <a:solidFill>
            <a:schemeClr val="accent4"/>
          </a:solidFill>
          <a:ln w="12700">
            <a:miter lim="400000"/>
          </a:ln>
        </p:spPr>
        <p:txBody>
          <a:bodyPr lIns="38100" tIns="38100" rIns="38100" bIns="38100" anchor="ctr"/>
          <a:lstStyle/>
          <a:p>
            <a:endParaRPr/>
          </a:p>
        </p:txBody>
      </p:sp>
      <p:sp>
        <p:nvSpPr>
          <p:cNvPr id="76" name="Figura">
            <a:extLst>
              <a:ext uri="{FF2B5EF4-FFF2-40B4-BE49-F238E27FC236}">
                <a16:creationId xmlns:a16="http://schemas.microsoft.com/office/drawing/2014/main" id="{5F3DE0B9-DFCF-5709-355B-384DEDDEEB86}"/>
              </a:ext>
            </a:extLst>
          </p:cNvPr>
          <p:cNvSpPr/>
          <p:nvPr/>
        </p:nvSpPr>
        <p:spPr>
          <a:xfrm>
            <a:off x="5734071" y="3677412"/>
            <a:ext cx="229222" cy="5877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020"/>
                </a:lnTo>
                <a:cubicBezTo>
                  <a:pt x="3274" y="20517"/>
                  <a:pt x="6686" y="20905"/>
                  <a:pt x="10208" y="21172"/>
                </a:cubicBezTo>
                <a:cubicBezTo>
                  <a:pt x="13731" y="21439"/>
                  <a:pt x="17363" y="21586"/>
                  <a:pt x="21079" y="21600"/>
                </a:cubicBezTo>
                <a:lnTo>
                  <a:pt x="21600" y="0"/>
                </a:lnTo>
                <a:close/>
              </a:path>
            </a:pathLst>
          </a:custGeom>
          <a:solidFill>
            <a:schemeClr val="accent4"/>
          </a:solidFill>
          <a:ln w="12700">
            <a:miter lim="400000"/>
          </a:ln>
        </p:spPr>
        <p:txBody>
          <a:bodyPr lIns="38100" tIns="38100" rIns="38100" bIns="38100" anchor="ctr"/>
          <a:lstStyle/>
          <a:p>
            <a:endParaRPr/>
          </a:p>
        </p:txBody>
      </p:sp>
      <p:sp>
        <p:nvSpPr>
          <p:cNvPr id="77" name="Figura">
            <a:extLst>
              <a:ext uri="{FF2B5EF4-FFF2-40B4-BE49-F238E27FC236}">
                <a16:creationId xmlns:a16="http://schemas.microsoft.com/office/drawing/2014/main" id="{F9B05DB5-600A-9D91-9D26-8C4756D8F019}"/>
              </a:ext>
            </a:extLst>
          </p:cNvPr>
          <p:cNvSpPr/>
          <p:nvPr/>
        </p:nvSpPr>
        <p:spPr>
          <a:xfrm>
            <a:off x="5327671" y="3656738"/>
            <a:ext cx="602389" cy="2278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59" y="3828"/>
                  <a:pt x="253" y="7563"/>
                  <a:pt x="570" y="11174"/>
                </a:cubicBezTo>
                <a:cubicBezTo>
                  <a:pt x="888" y="14785"/>
                  <a:pt x="1328" y="18270"/>
                  <a:pt x="1878" y="21600"/>
                </a:cubicBezTo>
                <a:lnTo>
                  <a:pt x="21600" y="0"/>
                </a:lnTo>
                <a:close/>
              </a:path>
            </a:pathLst>
          </a:custGeom>
          <a:solidFill>
            <a:schemeClr val="accent4"/>
          </a:solidFill>
          <a:ln w="12700">
            <a:miter lim="400000"/>
          </a:ln>
        </p:spPr>
        <p:txBody>
          <a:bodyPr lIns="38100" tIns="38100" rIns="38100" bIns="38100" anchor="ctr"/>
          <a:lstStyle/>
          <a:p>
            <a:endParaRPr/>
          </a:p>
        </p:txBody>
      </p:sp>
      <p:sp>
        <p:nvSpPr>
          <p:cNvPr id="78" name="Figura">
            <a:extLst>
              <a:ext uri="{FF2B5EF4-FFF2-40B4-BE49-F238E27FC236}">
                <a16:creationId xmlns:a16="http://schemas.microsoft.com/office/drawing/2014/main" id="{9878503C-0058-5EF8-EDCB-92E97B5394B0}"/>
              </a:ext>
            </a:extLst>
          </p:cNvPr>
          <p:cNvSpPr/>
          <p:nvPr/>
        </p:nvSpPr>
        <p:spPr>
          <a:xfrm>
            <a:off x="5538759" y="3669438"/>
            <a:ext cx="415288" cy="5401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860"/>
                </a:lnTo>
                <a:cubicBezTo>
                  <a:pt x="1324" y="17822"/>
                  <a:pt x="2756" y="18692"/>
                  <a:pt x="4280" y="19459"/>
                </a:cubicBezTo>
                <a:cubicBezTo>
                  <a:pt x="5947" y="20299"/>
                  <a:pt x="7725" y="21018"/>
                  <a:pt x="9595" y="21600"/>
                </a:cubicBezTo>
                <a:lnTo>
                  <a:pt x="21600" y="0"/>
                </a:lnTo>
                <a:close/>
              </a:path>
            </a:pathLst>
          </a:custGeom>
          <a:solidFill>
            <a:schemeClr val="accent4"/>
          </a:solidFill>
          <a:ln w="12700">
            <a:miter lim="400000"/>
          </a:ln>
        </p:spPr>
        <p:txBody>
          <a:bodyPr lIns="38100" tIns="38100" rIns="38100" bIns="38100" anchor="ctr"/>
          <a:lstStyle/>
          <a:p>
            <a:endParaRPr/>
          </a:p>
        </p:txBody>
      </p:sp>
      <p:sp>
        <p:nvSpPr>
          <p:cNvPr id="3" name="Título 1">
            <a:extLst>
              <a:ext uri="{FF2B5EF4-FFF2-40B4-BE49-F238E27FC236}">
                <a16:creationId xmlns:a16="http://schemas.microsoft.com/office/drawing/2014/main" id="{0DBCBBF1-262A-2A4A-D443-ABCB12FFC2C2}"/>
              </a:ext>
            </a:extLst>
          </p:cNvPr>
          <p:cNvSpPr txBox="1">
            <a:spLocks/>
          </p:cNvSpPr>
          <p:nvPr/>
        </p:nvSpPr>
        <p:spPr>
          <a:xfrm>
            <a:off x="465448" y="1942802"/>
            <a:ext cx="2894663" cy="1015663"/>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b="1" dirty="0">
                <a:latin typeface="Montserrat" pitchFamily="2" charset="77"/>
              </a:rPr>
              <a:t>Nivel 3</a:t>
            </a:r>
            <a:r>
              <a:rPr lang="es-CO" dirty="0">
                <a:latin typeface="Montserrat" pitchFamily="2" charset="77"/>
              </a:rPr>
              <a:t>: </a:t>
            </a:r>
            <a:r>
              <a:rPr lang="es-CO" dirty="0">
                <a:solidFill>
                  <a:schemeClr val="accent4"/>
                </a:solidFill>
                <a:latin typeface="Montserrat" pitchFamily="2" charset="77"/>
              </a:rPr>
              <a:t>Con</a:t>
            </a:r>
            <a:r>
              <a:rPr lang="es-CO" b="1" dirty="0">
                <a:solidFill>
                  <a:schemeClr val="accent4"/>
                </a:solidFill>
                <a:latin typeface="Montserrat" pitchFamily="2" charset="77"/>
              </a:rPr>
              <a:t>tribución </a:t>
            </a:r>
            <a:r>
              <a:rPr lang="es-CO" dirty="0">
                <a:solidFill>
                  <a:schemeClr val="accent4"/>
                </a:solidFill>
                <a:latin typeface="Montserrat" pitchFamily="2" charset="77"/>
              </a:rPr>
              <a:t>a la </a:t>
            </a:r>
          </a:p>
          <a:p>
            <a:r>
              <a:rPr lang="es-CO" b="1" dirty="0">
                <a:solidFill>
                  <a:schemeClr val="accent4"/>
                </a:solidFill>
                <a:latin typeface="Montserrat" pitchFamily="2" charset="77"/>
              </a:rPr>
              <a:t>Seguridad Humana</a:t>
            </a:r>
          </a:p>
        </p:txBody>
      </p:sp>
      <p:sp>
        <p:nvSpPr>
          <p:cNvPr id="2" name="1.1 Valor público  y satisfacción">
            <a:extLst>
              <a:ext uri="{FF2B5EF4-FFF2-40B4-BE49-F238E27FC236}">
                <a16:creationId xmlns:a16="http://schemas.microsoft.com/office/drawing/2014/main" id="{92B6FFC8-6715-CF22-B16E-6254D527F07A}"/>
              </a:ext>
            </a:extLst>
          </p:cNvPr>
          <p:cNvSpPr txBox="1"/>
          <p:nvPr/>
        </p:nvSpPr>
        <p:spPr>
          <a:xfrm>
            <a:off x="6574790" y="2621749"/>
            <a:ext cx="1999190" cy="748923"/>
          </a:xfrm>
          <a:prstGeom prst="rect">
            <a:avLst/>
          </a:prstGeom>
          <a:solidFill>
            <a:srgbClr val="FFC000">
              <a:alpha val="16661"/>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r">
              <a:defRPr sz="1300"/>
            </a:lvl1pPr>
          </a:lstStyle>
          <a:p>
            <a:pPr algn="ctr"/>
            <a:r>
              <a:rPr lang="es-CO" sz="1400" b="1" dirty="0">
                <a:latin typeface="Montserrat Medium" panose="00000600000000000000" pitchFamily="2" charset="0"/>
              </a:rPr>
              <a:t>3</a:t>
            </a:r>
            <a:r>
              <a:rPr sz="1400" b="1" dirty="0">
                <a:latin typeface="Montserrat Medium" panose="00000600000000000000" pitchFamily="2" charset="0"/>
              </a:rPr>
              <a:t>.1 </a:t>
            </a:r>
            <a:r>
              <a:rPr lang="es-CO" sz="1400" b="1" dirty="0">
                <a:latin typeface="Montserrat Medium" panose="00000600000000000000" pitchFamily="2" charset="0"/>
              </a:rPr>
              <a:t>Satisfacción, confianza y legitimidad</a:t>
            </a:r>
          </a:p>
        </p:txBody>
      </p:sp>
      <p:sp>
        <p:nvSpPr>
          <p:cNvPr id="6" name="CuadroTexto 5">
            <a:extLst>
              <a:ext uri="{FF2B5EF4-FFF2-40B4-BE49-F238E27FC236}">
                <a16:creationId xmlns:a16="http://schemas.microsoft.com/office/drawing/2014/main" id="{EC6E3578-6F28-426D-0D83-0B31FD9ABF5B}"/>
              </a:ext>
            </a:extLst>
          </p:cNvPr>
          <p:cNvSpPr txBox="1"/>
          <p:nvPr/>
        </p:nvSpPr>
        <p:spPr>
          <a:xfrm>
            <a:off x="3491541" y="446331"/>
            <a:ext cx="581871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Mapa de objetivos estratégicos UNP </a:t>
            </a:r>
            <a:endParaRPr lang="es-CO" sz="2200" dirty="0">
              <a:solidFill>
                <a:srgbClr val="51515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13457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o 82">
            <a:extLst>
              <a:ext uri="{FF2B5EF4-FFF2-40B4-BE49-F238E27FC236}">
                <a16:creationId xmlns:a16="http://schemas.microsoft.com/office/drawing/2014/main" id="{A40A0D1E-D9AF-18B9-EA45-FB70E289B539}"/>
              </a:ext>
            </a:extLst>
          </p:cNvPr>
          <p:cNvGrpSpPr/>
          <p:nvPr/>
        </p:nvGrpSpPr>
        <p:grpSpPr>
          <a:xfrm>
            <a:off x="220719" y="1114425"/>
            <a:ext cx="7448839" cy="5102769"/>
            <a:chOff x="220719" y="1114425"/>
            <a:chExt cx="7448839" cy="5102769"/>
          </a:xfrm>
        </p:grpSpPr>
        <p:sp>
          <p:nvSpPr>
            <p:cNvPr id="4" name="Figura">
              <a:extLst>
                <a:ext uri="{FF2B5EF4-FFF2-40B4-BE49-F238E27FC236}">
                  <a16:creationId xmlns:a16="http://schemas.microsoft.com/office/drawing/2014/main" id="{72B87DD0-7FD7-2CEE-B078-8733D4B38394}"/>
                </a:ext>
              </a:extLst>
            </p:cNvPr>
            <p:cNvSpPr/>
            <p:nvPr/>
          </p:nvSpPr>
          <p:spPr>
            <a:xfrm>
              <a:off x="5039213" y="2791369"/>
              <a:ext cx="709464" cy="645251"/>
            </a:xfrm>
            <a:custGeom>
              <a:avLst/>
              <a:gdLst/>
              <a:ahLst/>
              <a:cxnLst>
                <a:cxn ang="0">
                  <a:pos x="wd2" y="hd2"/>
                </a:cxn>
                <a:cxn ang="5400000">
                  <a:pos x="wd2" y="hd2"/>
                </a:cxn>
                <a:cxn ang="10800000">
                  <a:pos x="wd2" y="hd2"/>
                </a:cxn>
                <a:cxn ang="16200000">
                  <a:pos x="wd2" y="hd2"/>
                </a:cxn>
              </a:cxnLst>
              <a:rect l="0" t="0" r="r" b="b"/>
              <a:pathLst>
                <a:path w="21600" h="21600" extrusionOk="0">
                  <a:moveTo>
                    <a:pt x="13651" y="0"/>
                  </a:moveTo>
                  <a:lnTo>
                    <a:pt x="0" y="15037"/>
                  </a:lnTo>
                  <a:cubicBezTo>
                    <a:pt x="759" y="15998"/>
                    <a:pt x="1449" y="17022"/>
                    <a:pt x="2065" y="18100"/>
                  </a:cubicBezTo>
                  <a:cubicBezTo>
                    <a:pt x="2700" y="19209"/>
                    <a:pt x="3257" y="20379"/>
                    <a:pt x="3730" y="21600"/>
                  </a:cubicBezTo>
                  <a:lnTo>
                    <a:pt x="21600" y="13461"/>
                  </a:lnTo>
                  <a:cubicBezTo>
                    <a:pt x="20642" y="10939"/>
                    <a:pt x="19480" y="8535"/>
                    <a:pt x="18139" y="6273"/>
                  </a:cubicBezTo>
                  <a:cubicBezTo>
                    <a:pt x="16815" y="4039"/>
                    <a:pt x="15309" y="1937"/>
                    <a:pt x="13651" y="0"/>
                  </a:cubicBezTo>
                  <a:close/>
                </a:path>
              </a:pathLst>
            </a:custGeom>
            <a:solidFill>
              <a:srgbClr val="B9B9B9">
                <a:alpha val="63499"/>
              </a:srgbClr>
            </a:solidFill>
            <a:ln w="12700">
              <a:miter lim="400000"/>
            </a:ln>
          </p:spPr>
          <p:txBody>
            <a:bodyPr lIns="38100" tIns="38100" rIns="38100" bIns="38100" anchor="ctr"/>
            <a:lstStyle/>
            <a:p>
              <a:endParaRPr/>
            </a:p>
          </p:txBody>
        </p:sp>
        <p:sp>
          <p:nvSpPr>
            <p:cNvPr id="5" name="Figura">
              <a:extLst>
                <a:ext uri="{FF2B5EF4-FFF2-40B4-BE49-F238E27FC236}">
                  <a16:creationId xmlns:a16="http://schemas.microsoft.com/office/drawing/2014/main" id="{3313C567-1704-4A86-4089-56E0FD783660}"/>
                </a:ext>
              </a:extLst>
            </p:cNvPr>
            <p:cNvSpPr/>
            <p:nvPr/>
          </p:nvSpPr>
          <p:spPr>
            <a:xfrm>
              <a:off x="4830481" y="2508794"/>
              <a:ext cx="647590" cy="724757"/>
            </a:xfrm>
            <a:custGeom>
              <a:avLst/>
              <a:gdLst/>
              <a:ahLst/>
              <a:cxnLst>
                <a:cxn ang="0">
                  <a:pos x="wd2" y="hd2"/>
                </a:cxn>
                <a:cxn ang="5400000">
                  <a:pos x="wd2" y="hd2"/>
                </a:cxn>
                <a:cxn ang="10800000">
                  <a:pos x="wd2" y="hd2"/>
                </a:cxn>
                <a:cxn ang="16200000">
                  <a:pos x="wd2" y="hd2"/>
                </a:cxn>
              </a:cxnLst>
              <a:rect l="0" t="0" r="r" b="b"/>
              <a:pathLst>
                <a:path w="21600" h="21600" extrusionOk="0">
                  <a:moveTo>
                    <a:pt x="6621" y="21600"/>
                  </a:moveTo>
                  <a:lnTo>
                    <a:pt x="21600" y="8216"/>
                  </a:lnTo>
                  <a:cubicBezTo>
                    <a:pt x="19684" y="6484"/>
                    <a:pt x="17583" y="4916"/>
                    <a:pt x="15325" y="3538"/>
                  </a:cubicBezTo>
                  <a:cubicBezTo>
                    <a:pt x="13068" y="2160"/>
                    <a:pt x="10653" y="972"/>
                    <a:pt x="8110" y="0"/>
                  </a:cubicBezTo>
                  <a:lnTo>
                    <a:pt x="0" y="17494"/>
                  </a:lnTo>
                  <a:cubicBezTo>
                    <a:pt x="1249" y="17986"/>
                    <a:pt x="2434" y="18582"/>
                    <a:pt x="3542" y="19271"/>
                  </a:cubicBezTo>
                  <a:cubicBezTo>
                    <a:pt x="4650" y="19959"/>
                    <a:pt x="5681" y="20739"/>
                    <a:pt x="6621" y="21600"/>
                  </a:cubicBezTo>
                  <a:close/>
                </a:path>
              </a:pathLst>
            </a:custGeom>
            <a:solidFill>
              <a:srgbClr val="B9B9B9">
                <a:alpha val="63499"/>
              </a:srgbClr>
            </a:solidFill>
            <a:ln w="12700">
              <a:miter lim="400000"/>
            </a:ln>
          </p:spPr>
          <p:txBody>
            <a:bodyPr lIns="38100" tIns="38100" rIns="38100" bIns="38100" anchor="ctr"/>
            <a:lstStyle/>
            <a:p>
              <a:endParaRPr/>
            </a:p>
          </p:txBody>
        </p:sp>
        <p:sp>
          <p:nvSpPr>
            <p:cNvPr id="6" name="Figura">
              <a:extLst>
                <a:ext uri="{FF2B5EF4-FFF2-40B4-BE49-F238E27FC236}">
                  <a16:creationId xmlns:a16="http://schemas.microsoft.com/office/drawing/2014/main" id="{B8BF3F1C-2CF7-ABE6-EEC8-A79AFBE2C99F}"/>
                </a:ext>
              </a:extLst>
            </p:cNvPr>
            <p:cNvSpPr/>
            <p:nvPr/>
          </p:nvSpPr>
          <p:spPr>
            <a:xfrm>
              <a:off x="4576481" y="2407194"/>
              <a:ext cx="480928" cy="683655"/>
            </a:xfrm>
            <a:custGeom>
              <a:avLst/>
              <a:gdLst/>
              <a:ahLst/>
              <a:cxnLst>
                <a:cxn ang="0">
                  <a:pos x="wd2" y="hd2"/>
                </a:cxn>
                <a:cxn ang="5400000">
                  <a:pos x="wd2" y="hd2"/>
                </a:cxn>
                <a:cxn ang="10800000">
                  <a:pos x="wd2" y="hd2"/>
                </a:cxn>
                <a:cxn ang="16200000">
                  <a:pos x="wd2" y="hd2"/>
                </a:cxn>
              </a:cxnLst>
              <a:rect l="0" t="0" r="r" b="b"/>
              <a:pathLst>
                <a:path w="21600" h="21600" extrusionOk="0">
                  <a:moveTo>
                    <a:pt x="0" y="20065"/>
                  </a:moveTo>
                  <a:cubicBezTo>
                    <a:pt x="1891" y="20078"/>
                    <a:pt x="3739" y="20221"/>
                    <a:pt x="5525" y="20480"/>
                  </a:cubicBezTo>
                  <a:cubicBezTo>
                    <a:pt x="7311" y="20740"/>
                    <a:pt x="9036" y="21117"/>
                    <a:pt x="10683" y="21600"/>
                  </a:cubicBezTo>
                  <a:lnTo>
                    <a:pt x="21600" y="3060"/>
                  </a:lnTo>
                  <a:cubicBezTo>
                    <a:pt x="18272" y="2086"/>
                    <a:pt x="14784" y="1328"/>
                    <a:pt x="11173" y="809"/>
                  </a:cubicBezTo>
                  <a:cubicBezTo>
                    <a:pt x="7561" y="291"/>
                    <a:pt x="3825" y="13"/>
                    <a:pt x="0" y="0"/>
                  </a:cubicBezTo>
                  <a:lnTo>
                    <a:pt x="0" y="20065"/>
                  </a:lnTo>
                  <a:close/>
                </a:path>
              </a:pathLst>
            </a:custGeom>
            <a:solidFill>
              <a:srgbClr val="B9B9B9">
                <a:alpha val="63499"/>
              </a:srgbClr>
            </a:solidFill>
            <a:ln w="12700">
              <a:miter lim="400000"/>
            </a:ln>
          </p:spPr>
          <p:txBody>
            <a:bodyPr lIns="38100" tIns="38100" rIns="38100" bIns="38100" anchor="ctr"/>
            <a:lstStyle/>
            <a:p>
              <a:endParaRPr/>
            </a:p>
          </p:txBody>
        </p:sp>
        <p:sp>
          <p:nvSpPr>
            <p:cNvPr id="7" name="Figura">
              <a:extLst>
                <a:ext uri="{FF2B5EF4-FFF2-40B4-BE49-F238E27FC236}">
                  <a16:creationId xmlns:a16="http://schemas.microsoft.com/office/drawing/2014/main" id="{47599F41-2256-AF74-D13F-5260E6CE8C04}"/>
                </a:ext>
              </a:extLst>
            </p:cNvPr>
            <p:cNvSpPr/>
            <p:nvPr/>
          </p:nvSpPr>
          <p:spPr>
            <a:xfrm>
              <a:off x="3662081" y="2508794"/>
              <a:ext cx="647577" cy="724763"/>
            </a:xfrm>
            <a:custGeom>
              <a:avLst/>
              <a:gdLst/>
              <a:ahLst/>
              <a:cxnLst>
                <a:cxn ang="0">
                  <a:pos x="wd2" y="hd2"/>
                </a:cxn>
                <a:cxn ang="5400000">
                  <a:pos x="wd2" y="hd2"/>
                </a:cxn>
                <a:cxn ang="10800000">
                  <a:pos x="wd2" y="hd2"/>
                </a:cxn>
                <a:cxn ang="16200000">
                  <a:pos x="wd2" y="hd2"/>
                </a:cxn>
              </a:cxnLst>
              <a:rect l="0" t="0" r="r" b="b"/>
              <a:pathLst>
                <a:path w="21600" h="21600" extrusionOk="0">
                  <a:moveTo>
                    <a:pt x="14979" y="21600"/>
                  </a:moveTo>
                  <a:cubicBezTo>
                    <a:pt x="15919" y="20739"/>
                    <a:pt x="16950" y="19959"/>
                    <a:pt x="18058" y="19270"/>
                  </a:cubicBezTo>
                  <a:cubicBezTo>
                    <a:pt x="19166" y="18582"/>
                    <a:pt x="20351" y="17986"/>
                    <a:pt x="21600" y="17494"/>
                  </a:cubicBezTo>
                  <a:lnTo>
                    <a:pt x="13490" y="0"/>
                  </a:lnTo>
                  <a:cubicBezTo>
                    <a:pt x="10947" y="972"/>
                    <a:pt x="8532" y="2160"/>
                    <a:pt x="6274" y="3538"/>
                  </a:cubicBezTo>
                  <a:cubicBezTo>
                    <a:pt x="4016" y="4916"/>
                    <a:pt x="1915" y="6484"/>
                    <a:pt x="0" y="8216"/>
                  </a:cubicBezTo>
                  <a:lnTo>
                    <a:pt x="14979" y="21600"/>
                  </a:lnTo>
                  <a:close/>
                </a:path>
              </a:pathLst>
            </a:custGeom>
            <a:solidFill>
              <a:srgbClr val="B9B9B9"/>
            </a:solidFill>
            <a:ln w="12700">
              <a:miter lim="400000"/>
            </a:ln>
          </p:spPr>
          <p:txBody>
            <a:bodyPr lIns="38100" tIns="38100" rIns="38100" bIns="38100" anchor="ctr"/>
            <a:lstStyle/>
            <a:p>
              <a:endParaRPr/>
            </a:p>
          </p:txBody>
        </p:sp>
        <p:sp>
          <p:nvSpPr>
            <p:cNvPr id="8" name="Figura">
              <a:extLst>
                <a:ext uri="{FF2B5EF4-FFF2-40B4-BE49-F238E27FC236}">
                  <a16:creationId xmlns:a16="http://schemas.microsoft.com/office/drawing/2014/main" id="{004EFE76-5E83-99A3-3BC8-94320EC9105A}"/>
                </a:ext>
              </a:extLst>
            </p:cNvPr>
            <p:cNvSpPr/>
            <p:nvPr/>
          </p:nvSpPr>
          <p:spPr>
            <a:xfrm>
              <a:off x="5011456" y="3943894"/>
              <a:ext cx="717266" cy="631391"/>
            </a:xfrm>
            <a:custGeom>
              <a:avLst/>
              <a:gdLst/>
              <a:ahLst/>
              <a:cxnLst>
                <a:cxn ang="0">
                  <a:pos x="wd2" y="hd2"/>
                </a:cxn>
                <a:cxn ang="5400000">
                  <a:pos x="wd2" y="hd2"/>
                </a:cxn>
                <a:cxn ang="10800000">
                  <a:pos x="wd2" y="hd2"/>
                </a:cxn>
                <a:cxn ang="16200000">
                  <a:pos x="wd2" y="hd2"/>
                </a:cxn>
              </a:cxnLst>
              <a:rect l="0" t="0" r="r" b="b"/>
              <a:pathLst>
                <a:path w="21600" h="21600" extrusionOk="0">
                  <a:moveTo>
                    <a:pt x="3919" y="0"/>
                  </a:moveTo>
                  <a:cubicBezTo>
                    <a:pt x="3432" y="1216"/>
                    <a:pt x="2844" y="2370"/>
                    <a:pt x="2166" y="3446"/>
                  </a:cubicBezTo>
                  <a:cubicBezTo>
                    <a:pt x="1522" y="4468"/>
                    <a:pt x="797" y="5421"/>
                    <a:pt x="0" y="6293"/>
                  </a:cubicBezTo>
                  <a:lnTo>
                    <a:pt x="13570" y="21600"/>
                  </a:lnTo>
                  <a:cubicBezTo>
                    <a:pt x="15232" y="19741"/>
                    <a:pt x="16736" y="17710"/>
                    <a:pt x="18064" y="15532"/>
                  </a:cubicBezTo>
                  <a:cubicBezTo>
                    <a:pt x="19439" y="13277"/>
                    <a:pt x="20627" y="10863"/>
                    <a:pt x="21600" y="8319"/>
                  </a:cubicBezTo>
                  <a:lnTo>
                    <a:pt x="3919" y="0"/>
                  </a:lnTo>
                  <a:close/>
                </a:path>
              </a:pathLst>
            </a:custGeom>
            <a:solidFill>
              <a:srgbClr val="B9B9B9">
                <a:alpha val="45479"/>
              </a:srgbClr>
            </a:solidFill>
            <a:ln w="12700">
              <a:miter lim="400000"/>
            </a:ln>
          </p:spPr>
          <p:txBody>
            <a:bodyPr lIns="38100" tIns="38100" rIns="38100" bIns="38100" anchor="ctr"/>
            <a:lstStyle/>
            <a:p>
              <a:endParaRPr/>
            </a:p>
          </p:txBody>
        </p:sp>
        <p:sp>
          <p:nvSpPr>
            <p:cNvPr id="9" name="Figura">
              <a:extLst>
                <a:ext uri="{FF2B5EF4-FFF2-40B4-BE49-F238E27FC236}">
                  <a16:creationId xmlns:a16="http://schemas.microsoft.com/office/drawing/2014/main" id="{48DDF0FA-BE2F-11FD-1B21-BB35029F029E}"/>
                </a:ext>
              </a:extLst>
            </p:cNvPr>
            <p:cNvSpPr/>
            <p:nvPr/>
          </p:nvSpPr>
          <p:spPr>
            <a:xfrm>
              <a:off x="3293781" y="3208019"/>
              <a:ext cx="674181" cy="482238"/>
            </a:xfrm>
            <a:custGeom>
              <a:avLst/>
              <a:gdLst/>
              <a:ahLst/>
              <a:cxnLst>
                <a:cxn ang="0">
                  <a:pos x="wd2" y="hd2"/>
                </a:cxn>
                <a:cxn ang="5400000">
                  <a:pos x="wd2" y="hd2"/>
                </a:cxn>
                <a:cxn ang="10800000">
                  <a:pos x="wd2" y="hd2"/>
                </a:cxn>
                <a:cxn ang="16200000">
                  <a:pos x="wd2" y="hd2"/>
                </a:cxn>
              </a:cxnLst>
              <a:rect l="0" t="0" r="r" b="b"/>
              <a:pathLst>
                <a:path w="21600" h="21600" extrusionOk="0">
                  <a:moveTo>
                    <a:pt x="20345" y="20976"/>
                  </a:moveTo>
                  <a:cubicBezTo>
                    <a:pt x="20343" y="17424"/>
                    <a:pt x="20789" y="14022"/>
                    <a:pt x="21600" y="10875"/>
                  </a:cubicBezTo>
                  <a:lnTo>
                    <a:pt x="2792" y="0"/>
                  </a:lnTo>
                  <a:cubicBezTo>
                    <a:pt x="991" y="6492"/>
                    <a:pt x="0" y="13569"/>
                    <a:pt x="0" y="20976"/>
                  </a:cubicBezTo>
                  <a:cubicBezTo>
                    <a:pt x="0" y="21184"/>
                    <a:pt x="3" y="21392"/>
                    <a:pt x="6" y="21600"/>
                  </a:cubicBezTo>
                  <a:lnTo>
                    <a:pt x="20356" y="21600"/>
                  </a:lnTo>
                  <a:cubicBezTo>
                    <a:pt x="20350" y="21392"/>
                    <a:pt x="20345" y="21184"/>
                    <a:pt x="20345" y="20976"/>
                  </a:cubicBezTo>
                  <a:close/>
                </a:path>
              </a:pathLst>
            </a:custGeom>
            <a:solidFill>
              <a:srgbClr val="B9B9B9"/>
            </a:solidFill>
            <a:ln w="12700">
              <a:miter lim="400000"/>
            </a:ln>
          </p:spPr>
          <p:txBody>
            <a:bodyPr lIns="38100" tIns="38100" rIns="38100" bIns="38100" anchor="ctr"/>
            <a:lstStyle/>
            <a:p>
              <a:endParaRPr/>
            </a:p>
          </p:txBody>
        </p:sp>
        <p:sp>
          <p:nvSpPr>
            <p:cNvPr id="10" name="Figura">
              <a:extLst>
                <a:ext uri="{FF2B5EF4-FFF2-40B4-BE49-F238E27FC236}">
                  <a16:creationId xmlns:a16="http://schemas.microsoft.com/office/drawing/2014/main" id="{29C8E4ED-A3D6-1132-D2E8-DAA93B5ED0D7}"/>
                </a:ext>
              </a:extLst>
            </p:cNvPr>
            <p:cNvSpPr/>
            <p:nvPr/>
          </p:nvSpPr>
          <p:spPr>
            <a:xfrm>
              <a:off x="4081181" y="2407194"/>
              <a:ext cx="480952" cy="683661"/>
            </a:xfrm>
            <a:custGeom>
              <a:avLst/>
              <a:gdLst/>
              <a:ahLst/>
              <a:cxnLst>
                <a:cxn ang="0">
                  <a:pos x="wd2" y="hd2"/>
                </a:cxn>
                <a:cxn ang="5400000">
                  <a:pos x="wd2" y="hd2"/>
                </a:cxn>
                <a:cxn ang="10800000">
                  <a:pos x="wd2" y="hd2"/>
                </a:cxn>
                <a:cxn ang="16200000">
                  <a:pos x="wd2" y="hd2"/>
                </a:cxn>
              </a:cxnLst>
              <a:rect l="0" t="0" r="r" b="b"/>
              <a:pathLst>
                <a:path w="21600" h="21600" extrusionOk="0">
                  <a:moveTo>
                    <a:pt x="10916" y="21600"/>
                  </a:moveTo>
                  <a:cubicBezTo>
                    <a:pt x="12563" y="21117"/>
                    <a:pt x="14288" y="20740"/>
                    <a:pt x="16075" y="20480"/>
                  </a:cubicBezTo>
                  <a:cubicBezTo>
                    <a:pt x="17861" y="20220"/>
                    <a:pt x="19708" y="20078"/>
                    <a:pt x="21600" y="20065"/>
                  </a:cubicBezTo>
                  <a:lnTo>
                    <a:pt x="21600" y="0"/>
                  </a:lnTo>
                  <a:cubicBezTo>
                    <a:pt x="17775" y="13"/>
                    <a:pt x="14039" y="291"/>
                    <a:pt x="10427" y="809"/>
                  </a:cubicBezTo>
                  <a:cubicBezTo>
                    <a:pt x="6816" y="1328"/>
                    <a:pt x="3328" y="2086"/>
                    <a:pt x="0" y="3060"/>
                  </a:cubicBezTo>
                  <a:lnTo>
                    <a:pt x="10916" y="21600"/>
                  </a:lnTo>
                  <a:close/>
                </a:path>
              </a:pathLst>
            </a:custGeom>
            <a:solidFill>
              <a:srgbClr val="B9B9B9"/>
            </a:solidFill>
            <a:ln w="12700">
              <a:miter lim="400000"/>
            </a:ln>
          </p:spPr>
          <p:txBody>
            <a:bodyPr lIns="38100" tIns="38100" rIns="38100" bIns="38100" anchor="ctr"/>
            <a:lstStyle/>
            <a:p>
              <a:endParaRPr/>
            </a:p>
          </p:txBody>
        </p:sp>
        <p:sp>
          <p:nvSpPr>
            <p:cNvPr id="11" name="Figura">
              <a:extLst>
                <a:ext uri="{FF2B5EF4-FFF2-40B4-BE49-F238E27FC236}">
                  <a16:creationId xmlns:a16="http://schemas.microsoft.com/office/drawing/2014/main" id="{7CB3F916-20FA-8392-9107-A564B7BEAFCD}"/>
                </a:ext>
              </a:extLst>
            </p:cNvPr>
            <p:cNvSpPr/>
            <p:nvPr/>
          </p:nvSpPr>
          <p:spPr>
            <a:xfrm>
              <a:off x="3408081" y="3943894"/>
              <a:ext cx="720429" cy="637735"/>
            </a:xfrm>
            <a:custGeom>
              <a:avLst/>
              <a:gdLst/>
              <a:ahLst/>
              <a:cxnLst>
                <a:cxn ang="0">
                  <a:pos x="wd2" y="hd2"/>
                </a:cxn>
                <a:cxn ang="5400000">
                  <a:pos x="wd2" y="hd2"/>
                </a:cxn>
                <a:cxn ang="10800000">
                  <a:pos x="wd2" y="hd2"/>
                </a:cxn>
                <a:cxn ang="16200000">
                  <a:pos x="wd2" y="hd2"/>
                </a:cxn>
              </a:cxnLst>
              <a:rect l="0" t="0" r="r" b="b"/>
              <a:pathLst>
                <a:path w="21600" h="21600" extrusionOk="0">
                  <a:moveTo>
                    <a:pt x="17603" y="0"/>
                  </a:moveTo>
                  <a:lnTo>
                    <a:pt x="0" y="8237"/>
                  </a:lnTo>
                  <a:cubicBezTo>
                    <a:pt x="975" y="10752"/>
                    <a:pt x="2156" y="13141"/>
                    <a:pt x="3520" y="15378"/>
                  </a:cubicBezTo>
                  <a:cubicBezTo>
                    <a:pt x="4884" y="17614"/>
                    <a:pt x="6431" y="19697"/>
                    <a:pt x="8136" y="21600"/>
                  </a:cubicBezTo>
                  <a:lnTo>
                    <a:pt x="21600" y="6390"/>
                  </a:lnTo>
                  <a:cubicBezTo>
                    <a:pt x="20772" y="5477"/>
                    <a:pt x="20018" y="4480"/>
                    <a:pt x="19349" y="3411"/>
                  </a:cubicBezTo>
                  <a:cubicBezTo>
                    <a:pt x="18679" y="2342"/>
                    <a:pt x="18094" y="1201"/>
                    <a:pt x="17603" y="0"/>
                  </a:cubicBezTo>
                  <a:close/>
                </a:path>
              </a:pathLst>
            </a:custGeom>
            <a:solidFill>
              <a:srgbClr val="B9B9B9">
                <a:alpha val="25402"/>
              </a:srgbClr>
            </a:solidFill>
            <a:ln w="12700">
              <a:miter lim="400000"/>
            </a:ln>
          </p:spPr>
          <p:txBody>
            <a:bodyPr lIns="38100" tIns="38100" rIns="38100" bIns="38100" anchor="ctr"/>
            <a:lstStyle/>
            <a:p>
              <a:endParaRPr/>
            </a:p>
          </p:txBody>
        </p:sp>
        <p:sp>
          <p:nvSpPr>
            <p:cNvPr id="12" name="Figura">
              <a:extLst>
                <a:ext uri="{FF2B5EF4-FFF2-40B4-BE49-F238E27FC236}">
                  <a16:creationId xmlns:a16="http://schemas.microsoft.com/office/drawing/2014/main" id="{A9AB66DF-BB01-00D5-AE4A-99A403B001CA}"/>
                </a:ext>
              </a:extLst>
            </p:cNvPr>
            <p:cNvSpPr/>
            <p:nvPr/>
          </p:nvSpPr>
          <p:spPr>
            <a:xfrm>
              <a:off x="3395381" y="2797719"/>
              <a:ext cx="709465" cy="642076"/>
            </a:xfrm>
            <a:custGeom>
              <a:avLst/>
              <a:gdLst/>
              <a:ahLst/>
              <a:cxnLst>
                <a:cxn ang="0">
                  <a:pos x="wd2" y="hd2"/>
                </a:cxn>
                <a:cxn ang="5400000">
                  <a:pos x="wd2" y="hd2"/>
                </a:cxn>
                <a:cxn ang="10800000">
                  <a:pos x="wd2" y="hd2"/>
                </a:cxn>
                <a:cxn ang="16200000">
                  <a:pos x="wd2" y="hd2"/>
                </a:cxn>
              </a:cxnLst>
              <a:rect l="0" t="0" r="r" b="b"/>
              <a:pathLst>
                <a:path w="21600" h="21600" extrusionOk="0">
                  <a:moveTo>
                    <a:pt x="17871" y="21600"/>
                  </a:moveTo>
                  <a:cubicBezTo>
                    <a:pt x="18309" y="20321"/>
                    <a:pt x="18869" y="19108"/>
                    <a:pt x="19535" y="17976"/>
                  </a:cubicBezTo>
                  <a:cubicBezTo>
                    <a:pt x="20138" y="16950"/>
                    <a:pt x="20830" y="15990"/>
                    <a:pt x="21600" y="15111"/>
                  </a:cubicBezTo>
                  <a:lnTo>
                    <a:pt x="7924" y="0"/>
                  </a:lnTo>
                  <a:cubicBezTo>
                    <a:pt x="6266" y="1862"/>
                    <a:pt x="4767" y="3905"/>
                    <a:pt x="3461" y="6090"/>
                  </a:cubicBezTo>
                  <a:cubicBezTo>
                    <a:pt x="2092" y="8382"/>
                    <a:pt x="928" y="10836"/>
                    <a:pt x="0" y="13421"/>
                  </a:cubicBezTo>
                  <a:lnTo>
                    <a:pt x="17871" y="21600"/>
                  </a:lnTo>
                  <a:close/>
                </a:path>
              </a:pathLst>
            </a:custGeom>
            <a:solidFill>
              <a:srgbClr val="B9B9B9"/>
            </a:solidFill>
            <a:ln w="12700">
              <a:miter lim="400000"/>
            </a:ln>
          </p:spPr>
          <p:txBody>
            <a:bodyPr lIns="38100" tIns="38100" rIns="38100" bIns="38100" anchor="ctr"/>
            <a:lstStyle/>
            <a:p>
              <a:endParaRPr/>
            </a:p>
          </p:txBody>
        </p:sp>
        <p:sp>
          <p:nvSpPr>
            <p:cNvPr id="13" name="Figura">
              <a:extLst>
                <a:ext uri="{FF2B5EF4-FFF2-40B4-BE49-F238E27FC236}">
                  <a16:creationId xmlns:a16="http://schemas.microsoft.com/office/drawing/2014/main" id="{A4E4A175-D1F8-A853-E20A-F19CF017CEE2}"/>
                </a:ext>
              </a:extLst>
            </p:cNvPr>
            <p:cNvSpPr/>
            <p:nvPr/>
          </p:nvSpPr>
          <p:spPr>
            <a:xfrm>
              <a:off x="5147981" y="3702594"/>
              <a:ext cx="687712" cy="470967"/>
            </a:xfrm>
            <a:custGeom>
              <a:avLst/>
              <a:gdLst/>
              <a:ahLst/>
              <a:cxnLst>
                <a:cxn ang="0">
                  <a:pos x="wd2" y="hd2"/>
                </a:cxn>
                <a:cxn ang="5400000">
                  <a:pos x="wd2" y="hd2"/>
                </a:cxn>
                <a:cxn ang="10800000">
                  <a:pos x="wd2" y="hd2"/>
                </a:cxn>
                <a:cxn ang="16200000">
                  <a:pos x="wd2" y="hd2"/>
                </a:cxn>
              </a:cxnLst>
              <a:rect l="0" t="0" r="r" b="b"/>
              <a:pathLst>
                <a:path w="21600" h="21600" extrusionOk="0">
                  <a:moveTo>
                    <a:pt x="1645" y="0"/>
                  </a:moveTo>
                  <a:cubicBezTo>
                    <a:pt x="1593" y="1852"/>
                    <a:pt x="1423" y="3659"/>
                    <a:pt x="1145" y="5406"/>
                  </a:cubicBezTo>
                  <a:cubicBezTo>
                    <a:pt x="868" y="7152"/>
                    <a:pt x="482" y="8838"/>
                    <a:pt x="0" y="10449"/>
                  </a:cubicBezTo>
                  <a:lnTo>
                    <a:pt x="18436" y="21600"/>
                  </a:lnTo>
                  <a:cubicBezTo>
                    <a:pt x="19407" y="18272"/>
                    <a:pt x="20171" y="14786"/>
                    <a:pt x="20706" y="11174"/>
                  </a:cubicBezTo>
                  <a:cubicBezTo>
                    <a:pt x="21241" y="7563"/>
                    <a:pt x="21547" y="3827"/>
                    <a:pt x="21600" y="0"/>
                  </a:cubicBezTo>
                  <a:lnTo>
                    <a:pt x="1645" y="0"/>
                  </a:lnTo>
                  <a:close/>
                </a:path>
              </a:pathLst>
            </a:custGeom>
            <a:solidFill>
              <a:srgbClr val="B9B9B9">
                <a:alpha val="45479"/>
              </a:srgbClr>
            </a:solidFill>
            <a:ln w="12700">
              <a:miter lim="400000"/>
            </a:ln>
          </p:spPr>
          <p:txBody>
            <a:bodyPr lIns="38100" tIns="38100" rIns="38100" bIns="38100" anchor="ctr"/>
            <a:lstStyle/>
            <a:p>
              <a:endParaRPr/>
            </a:p>
          </p:txBody>
        </p:sp>
        <p:sp>
          <p:nvSpPr>
            <p:cNvPr id="14" name="Figura">
              <a:extLst>
                <a:ext uri="{FF2B5EF4-FFF2-40B4-BE49-F238E27FC236}">
                  <a16:creationId xmlns:a16="http://schemas.microsoft.com/office/drawing/2014/main" id="{D532EFD0-4AF9-DE42-5428-B7301D52D8D5}"/>
                </a:ext>
              </a:extLst>
            </p:cNvPr>
            <p:cNvSpPr/>
            <p:nvPr/>
          </p:nvSpPr>
          <p:spPr>
            <a:xfrm>
              <a:off x="4808256" y="4134394"/>
              <a:ext cx="638375" cy="706189"/>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cubicBezTo>
                    <a:pt x="5462" y="804"/>
                    <a:pt x="4440" y="1527"/>
                    <a:pt x="3350" y="2157"/>
                  </a:cubicBezTo>
                  <a:cubicBezTo>
                    <a:pt x="2295" y="2767"/>
                    <a:pt x="1175" y="3293"/>
                    <a:pt x="0" y="3722"/>
                  </a:cubicBezTo>
                  <a:lnTo>
                    <a:pt x="8225" y="21600"/>
                  </a:lnTo>
                  <a:cubicBezTo>
                    <a:pt x="10714" y="20711"/>
                    <a:pt x="13084" y="19604"/>
                    <a:pt x="15303" y="18303"/>
                  </a:cubicBezTo>
                  <a:cubicBezTo>
                    <a:pt x="17566" y="16976"/>
                    <a:pt x="19679" y="15443"/>
                    <a:pt x="21600" y="13739"/>
                  </a:cubicBezTo>
                  <a:lnTo>
                    <a:pt x="6401" y="0"/>
                  </a:lnTo>
                  <a:close/>
                </a:path>
              </a:pathLst>
            </a:custGeom>
            <a:solidFill>
              <a:srgbClr val="B9B9B9">
                <a:alpha val="45479"/>
              </a:srgbClr>
            </a:solidFill>
            <a:ln w="12700">
              <a:miter lim="400000"/>
            </a:ln>
          </p:spPr>
          <p:txBody>
            <a:bodyPr lIns="38100" tIns="38100" rIns="38100" bIns="38100" anchor="ctr"/>
            <a:lstStyle/>
            <a:p>
              <a:endParaRPr/>
            </a:p>
          </p:txBody>
        </p:sp>
        <p:sp>
          <p:nvSpPr>
            <p:cNvPr id="15" name="Figura">
              <a:extLst>
                <a:ext uri="{FF2B5EF4-FFF2-40B4-BE49-F238E27FC236}">
                  <a16:creationId xmlns:a16="http://schemas.microsoft.com/office/drawing/2014/main" id="{77464FCC-3EA5-DE6D-97F1-5E3EC54287B3}"/>
                </a:ext>
              </a:extLst>
            </p:cNvPr>
            <p:cNvSpPr/>
            <p:nvPr/>
          </p:nvSpPr>
          <p:spPr>
            <a:xfrm>
              <a:off x="5160681" y="3207294"/>
              <a:ext cx="674181" cy="482963"/>
            </a:xfrm>
            <a:custGeom>
              <a:avLst/>
              <a:gdLst/>
              <a:ahLst/>
              <a:cxnLst>
                <a:cxn ang="0">
                  <a:pos x="wd2" y="hd2"/>
                </a:cxn>
                <a:cxn ang="5400000">
                  <a:pos x="wd2" y="hd2"/>
                </a:cxn>
                <a:cxn ang="10800000">
                  <a:pos x="wd2" y="hd2"/>
                </a:cxn>
                <a:cxn ang="16200000">
                  <a:pos x="wd2" y="hd2"/>
                </a:cxn>
              </a:cxnLst>
              <a:rect l="0" t="0" r="r" b="b"/>
              <a:pathLst>
                <a:path w="21600" h="21600" extrusionOk="0">
                  <a:moveTo>
                    <a:pt x="18809" y="0"/>
                  </a:moveTo>
                  <a:lnTo>
                    <a:pt x="0" y="11017"/>
                  </a:lnTo>
                  <a:cubicBezTo>
                    <a:pt x="811" y="14123"/>
                    <a:pt x="1255" y="17480"/>
                    <a:pt x="1255" y="20984"/>
                  </a:cubicBezTo>
                  <a:cubicBezTo>
                    <a:pt x="1255" y="21191"/>
                    <a:pt x="1247" y="21395"/>
                    <a:pt x="1244" y="21600"/>
                  </a:cubicBezTo>
                  <a:lnTo>
                    <a:pt x="21594" y="21600"/>
                  </a:lnTo>
                  <a:cubicBezTo>
                    <a:pt x="21596" y="21395"/>
                    <a:pt x="21600" y="21190"/>
                    <a:pt x="21600" y="20984"/>
                  </a:cubicBezTo>
                  <a:cubicBezTo>
                    <a:pt x="21600" y="13579"/>
                    <a:pt x="20610" y="6502"/>
                    <a:pt x="18809" y="0"/>
                  </a:cubicBezTo>
                  <a:close/>
                </a:path>
              </a:pathLst>
            </a:custGeom>
            <a:solidFill>
              <a:srgbClr val="B9B9B9">
                <a:alpha val="63499"/>
              </a:srgbClr>
            </a:solidFill>
            <a:ln w="12700">
              <a:miter lim="400000"/>
            </a:ln>
          </p:spPr>
          <p:txBody>
            <a:bodyPr lIns="38100" tIns="38100" rIns="38100" bIns="38100" anchor="ctr"/>
            <a:lstStyle/>
            <a:p>
              <a:endParaRPr/>
            </a:p>
          </p:txBody>
        </p:sp>
        <p:sp>
          <p:nvSpPr>
            <p:cNvPr id="16" name="Figura">
              <a:extLst>
                <a:ext uri="{FF2B5EF4-FFF2-40B4-BE49-F238E27FC236}">
                  <a16:creationId xmlns:a16="http://schemas.microsoft.com/office/drawing/2014/main" id="{3FB12906-C246-D8DA-68C5-D6B2C3379E34}"/>
                </a:ext>
              </a:extLst>
            </p:cNvPr>
            <p:cNvSpPr/>
            <p:nvPr/>
          </p:nvSpPr>
          <p:spPr>
            <a:xfrm>
              <a:off x="4576481" y="4263750"/>
              <a:ext cx="460451" cy="675694"/>
            </a:xfrm>
            <a:custGeom>
              <a:avLst/>
              <a:gdLst/>
              <a:ahLst/>
              <a:cxnLst>
                <a:cxn ang="0">
                  <a:pos x="wd2" y="hd2"/>
                </a:cxn>
                <a:cxn ang="5400000">
                  <a:pos x="wd2" y="hd2"/>
                </a:cxn>
                <a:cxn ang="10800000">
                  <a:pos x="wd2" y="hd2"/>
                </a:cxn>
                <a:cxn ang="16200000">
                  <a:pos x="wd2" y="hd2"/>
                </a:cxn>
              </a:cxnLst>
              <a:rect l="0" t="0" r="r" b="b"/>
              <a:pathLst>
                <a:path w="21600" h="21600" extrusionOk="0">
                  <a:moveTo>
                    <a:pt x="10343" y="0"/>
                  </a:moveTo>
                  <a:cubicBezTo>
                    <a:pt x="8755" y="396"/>
                    <a:pt x="7107" y="707"/>
                    <a:pt x="5411" y="926"/>
                  </a:cubicBezTo>
                  <a:cubicBezTo>
                    <a:pt x="3656" y="1153"/>
                    <a:pt x="1849" y="1280"/>
                    <a:pt x="0" y="1298"/>
                  </a:cubicBezTo>
                  <a:lnTo>
                    <a:pt x="0" y="21600"/>
                  </a:lnTo>
                  <a:cubicBezTo>
                    <a:pt x="3867" y="21575"/>
                    <a:pt x="7647" y="21311"/>
                    <a:pt x="11311" y="20830"/>
                  </a:cubicBezTo>
                  <a:cubicBezTo>
                    <a:pt x="14857" y="20364"/>
                    <a:pt x="18296" y="19695"/>
                    <a:pt x="21600" y="18840"/>
                  </a:cubicBezTo>
                  <a:lnTo>
                    <a:pt x="10343" y="0"/>
                  </a:lnTo>
                  <a:close/>
                </a:path>
              </a:pathLst>
            </a:custGeom>
            <a:solidFill>
              <a:srgbClr val="B9B9B9">
                <a:alpha val="45479"/>
              </a:srgbClr>
            </a:solidFill>
            <a:ln w="12700">
              <a:miter lim="400000"/>
            </a:ln>
          </p:spPr>
          <p:txBody>
            <a:bodyPr lIns="38100" tIns="38100" rIns="38100" bIns="38100" anchor="ctr"/>
            <a:lstStyle/>
            <a:p>
              <a:endParaRPr/>
            </a:p>
          </p:txBody>
        </p:sp>
        <p:sp>
          <p:nvSpPr>
            <p:cNvPr id="17" name="Figura">
              <a:extLst>
                <a:ext uri="{FF2B5EF4-FFF2-40B4-BE49-F238E27FC236}">
                  <a16:creationId xmlns:a16="http://schemas.microsoft.com/office/drawing/2014/main" id="{3695922F-A1C8-7322-9F27-7FAA0CE1A7F5}"/>
                </a:ext>
              </a:extLst>
            </p:cNvPr>
            <p:cNvSpPr/>
            <p:nvPr/>
          </p:nvSpPr>
          <p:spPr>
            <a:xfrm>
              <a:off x="3293781" y="3702594"/>
              <a:ext cx="687712" cy="470955"/>
            </a:xfrm>
            <a:custGeom>
              <a:avLst/>
              <a:gdLst/>
              <a:ahLst/>
              <a:cxnLst>
                <a:cxn ang="0">
                  <a:pos x="wd2" y="hd2"/>
                </a:cxn>
                <a:cxn ang="5400000">
                  <a:pos x="wd2" y="hd2"/>
                </a:cxn>
                <a:cxn ang="10800000">
                  <a:pos x="wd2" y="hd2"/>
                </a:cxn>
                <a:cxn ang="16200000">
                  <a:pos x="wd2" y="hd2"/>
                </a:cxn>
              </a:cxnLst>
              <a:rect l="0" t="0" r="r" b="b"/>
              <a:pathLst>
                <a:path w="21600" h="21600" extrusionOk="0">
                  <a:moveTo>
                    <a:pt x="21600" y="10449"/>
                  </a:moveTo>
                  <a:cubicBezTo>
                    <a:pt x="21118" y="8838"/>
                    <a:pt x="20732" y="7152"/>
                    <a:pt x="20454" y="5405"/>
                  </a:cubicBezTo>
                  <a:cubicBezTo>
                    <a:pt x="20177" y="3659"/>
                    <a:pt x="20006" y="1852"/>
                    <a:pt x="19955" y="0"/>
                  </a:cubicBezTo>
                  <a:lnTo>
                    <a:pt x="0" y="0"/>
                  </a:lnTo>
                  <a:cubicBezTo>
                    <a:pt x="53" y="3827"/>
                    <a:pt x="359" y="7563"/>
                    <a:pt x="894" y="11174"/>
                  </a:cubicBezTo>
                  <a:cubicBezTo>
                    <a:pt x="1429" y="14785"/>
                    <a:pt x="2194" y="18272"/>
                    <a:pt x="3164" y="21600"/>
                  </a:cubicBezTo>
                  <a:lnTo>
                    <a:pt x="21600" y="10449"/>
                  </a:lnTo>
                  <a:close/>
                </a:path>
              </a:pathLst>
            </a:custGeom>
            <a:solidFill>
              <a:srgbClr val="B9B9B9">
                <a:alpha val="25402"/>
              </a:srgbClr>
            </a:solidFill>
            <a:ln w="12700">
              <a:miter lim="400000"/>
            </a:ln>
          </p:spPr>
          <p:txBody>
            <a:bodyPr lIns="38100" tIns="38100" rIns="38100" bIns="38100" anchor="ctr"/>
            <a:lstStyle/>
            <a:p>
              <a:endParaRPr/>
            </a:p>
          </p:txBody>
        </p:sp>
        <p:sp>
          <p:nvSpPr>
            <p:cNvPr id="18" name="Figura">
              <a:extLst>
                <a:ext uri="{FF2B5EF4-FFF2-40B4-BE49-F238E27FC236}">
                  <a16:creationId xmlns:a16="http://schemas.microsoft.com/office/drawing/2014/main" id="{DFD05448-2751-9173-6907-0DB7E0597DF6}"/>
                </a:ext>
              </a:extLst>
            </p:cNvPr>
            <p:cNvSpPr/>
            <p:nvPr/>
          </p:nvSpPr>
          <p:spPr>
            <a:xfrm>
              <a:off x="3693831" y="4140744"/>
              <a:ext cx="628843" cy="699852"/>
            </a:xfrm>
            <a:custGeom>
              <a:avLst/>
              <a:gdLst/>
              <a:ahLst/>
              <a:cxnLst>
                <a:cxn ang="0">
                  <a:pos x="wd2" y="hd2"/>
                </a:cxn>
                <a:cxn ang="5400000">
                  <a:pos x="wd2" y="hd2"/>
                </a:cxn>
                <a:cxn ang="10800000">
                  <a:pos x="wd2" y="hd2"/>
                </a:cxn>
                <a:cxn ang="16200000">
                  <a:pos x="wd2" y="hd2"/>
                </a:cxn>
              </a:cxnLst>
              <a:rect l="0" t="0" r="r" b="b"/>
              <a:pathLst>
                <a:path w="21600" h="21600" extrusionOk="0">
                  <a:moveTo>
                    <a:pt x="21600" y="3731"/>
                  </a:moveTo>
                  <a:cubicBezTo>
                    <a:pt x="20469" y="3187"/>
                    <a:pt x="19372" y="2602"/>
                    <a:pt x="18308" y="1981"/>
                  </a:cubicBezTo>
                  <a:cubicBezTo>
                    <a:pt x="17246" y="1360"/>
                    <a:pt x="16212" y="699"/>
                    <a:pt x="15211" y="0"/>
                  </a:cubicBezTo>
                  <a:lnTo>
                    <a:pt x="0" y="13765"/>
                  </a:lnTo>
                  <a:cubicBezTo>
                    <a:pt x="1878" y="15449"/>
                    <a:pt x="3950" y="16963"/>
                    <a:pt x="6174" y="18272"/>
                  </a:cubicBezTo>
                  <a:cubicBezTo>
                    <a:pt x="8421" y="19595"/>
                    <a:pt x="10827" y="20714"/>
                    <a:pt x="13360" y="21600"/>
                  </a:cubicBezTo>
                  <a:lnTo>
                    <a:pt x="21600" y="3731"/>
                  </a:lnTo>
                  <a:close/>
                </a:path>
              </a:pathLst>
            </a:custGeom>
            <a:solidFill>
              <a:srgbClr val="B9B9B9">
                <a:alpha val="25402"/>
              </a:srgbClr>
            </a:solidFill>
            <a:ln w="12700">
              <a:miter lim="400000"/>
            </a:ln>
          </p:spPr>
          <p:txBody>
            <a:bodyPr lIns="38100" tIns="38100" rIns="38100" bIns="38100" anchor="ctr"/>
            <a:lstStyle/>
            <a:p>
              <a:endParaRPr/>
            </a:p>
          </p:txBody>
        </p:sp>
        <p:sp>
          <p:nvSpPr>
            <p:cNvPr id="19" name="Figura">
              <a:extLst>
                <a:ext uri="{FF2B5EF4-FFF2-40B4-BE49-F238E27FC236}">
                  <a16:creationId xmlns:a16="http://schemas.microsoft.com/office/drawing/2014/main" id="{4E248ABC-F4D6-E173-D94E-2BFE0AD74B76}"/>
                </a:ext>
              </a:extLst>
            </p:cNvPr>
            <p:cNvSpPr/>
            <p:nvPr/>
          </p:nvSpPr>
          <p:spPr>
            <a:xfrm>
              <a:off x="4093881" y="4261394"/>
              <a:ext cx="466832" cy="678061"/>
            </a:xfrm>
            <a:custGeom>
              <a:avLst/>
              <a:gdLst/>
              <a:ahLst/>
              <a:cxnLst>
                <a:cxn ang="0">
                  <a:pos x="wd2" y="hd2"/>
                </a:cxn>
                <a:cxn ang="5400000">
                  <a:pos x="wd2" y="hd2"/>
                </a:cxn>
                <a:cxn ang="10800000">
                  <a:pos x="wd2" y="hd2"/>
                </a:cxn>
                <a:cxn ang="16200000">
                  <a:pos x="wd2" y="hd2"/>
                </a:cxn>
              </a:cxnLst>
              <a:rect l="0" t="0" r="r" b="b"/>
              <a:pathLst>
                <a:path w="21600" h="21600" extrusionOk="0">
                  <a:moveTo>
                    <a:pt x="21600" y="1369"/>
                  </a:moveTo>
                  <a:cubicBezTo>
                    <a:pt x="19776" y="1357"/>
                    <a:pt x="17992" y="1230"/>
                    <a:pt x="16262" y="998"/>
                  </a:cubicBezTo>
                  <a:cubicBezTo>
                    <a:pt x="14533" y="767"/>
                    <a:pt x="12857" y="430"/>
                    <a:pt x="11250" y="0"/>
                  </a:cubicBezTo>
                  <a:lnTo>
                    <a:pt x="0" y="18699"/>
                  </a:lnTo>
                  <a:cubicBezTo>
                    <a:pt x="3340" y="19623"/>
                    <a:pt x="6832" y="20342"/>
                    <a:pt x="10443" y="20833"/>
                  </a:cubicBezTo>
                  <a:cubicBezTo>
                    <a:pt x="14054" y="21324"/>
                    <a:pt x="17784" y="21587"/>
                    <a:pt x="21600" y="21600"/>
                  </a:cubicBezTo>
                  <a:lnTo>
                    <a:pt x="21600" y="1369"/>
                  </a:lnTo>
                  <a:close/>
                </a:path>
              </a:pathLst>
            </a:custGeom>
            <a:solidFill>
              <a:srgbClr val="B9B9B9">
                <a:alpha val="25402"/>
              </a:srgbClr>
            </a:solidFill>
            <a:ln w="12700">
              <a:miter lim="400000"/>
            </a:ln>
          </p:spPr>
          <p:txBody>
            <a:bodyPr lIns="38100" tIns="38100" rIns="38100" bIns="38100" anchor="ctr"/>
            <a:lstStyle/>
            <a:p>
              <a:endParaRPr/>
            </a:p>
          </p:txBody>
        </p:sp>
        <p:sp>
          <p:nvSpPr>
            <p:cNvPr id="20" name="Figura">
              <a:extLst>
                <a:ext uri="{FF2B5EF4-FFF2-40B4-BE49-F238E27FC236}">
                  <a16:creationId xmlns:a16="http://schemas.microsoft.com/office/drawing/2014/main" id="{4CA2DE3B-AAE7-3784-63AE-BFB5A968A4B7}"/>
                </a:ext>
              </a:extLst>
            </p:cNvPr>
            <p:cNvSpPr/>
            <p:nvPr/>
          </p:nvSpPr>
          <p:spPr>
            <a:xfrm>
              <a:off x="2027858" y="2715169"/>
              <a:ext cx="770098" cy="975774"/>
            </a:xfrm>
            <a:custGeom>
              <a:avLst/>
              <a:gdLst/>
              <a:ahLst/>
              <a:cxnLst>
                <a:cxn ang="0">
                  <a:pos x="wd2" y="hd2"/>
                </a:cxn>
                <a:cxn ang="5400000">
                  <a:pos x="wd2" y="hd2"/>
                </a:cxn>
                <a:cxn ang="10800000">
                  <a:pos x="wd2" y="hd2"/>
                </a:cxn>
                <a:cxn ang="16200000">
                  <a:pos x="wd2" y="hd2"/>
                </a:cxn>
              </a:cxnLst>
              <a:rect l="0" t="0" r="r" b="b"/>
              <a:pathLst>
                <a:path w="21595" h="21600" extrusionOk="0">
                  <a:moveTo>
                    <a:pt x="17807" y="21298"/>
                  </a:moveTo>
                  <a:cubicBezTo>
                    <a:pt x="17802" y="15688"/>
                    <a:pt x="19150" y="10327"/>
                    <a:pt x="21595" y="5404"/>
                  </a:cubicBezTo>
                  <a:lnTo>
                    <a:pt x="5140" y="0"/>
                  </a:lnTo>
                  <a:cubicBezTo>
                    <a:pt x="1825" y="6588"/>
                    <a:pt x="-5" y="13773"/>
                    <a:pt x="0" y="21298"/>
                  </a:cubicBezTo>
                  <a:cubicBezTo>
                    <a:pt x="0" y="21399"/>
                    <a:pt x="3" y="21499"/>
                    <a:pt x="5" y="21600"/>
                  </a:cubicBezTo>
                  <a:lnTo>
                    <a:pt x="17811" y="21600"/>
                  </a:lnTo>
                  <a:cubicBezTo>
                    <a:pt x="17809" y="21499"/>
                    <a:pt x="17807" y="21399"/>
                    <a:pt x="17807" y="21298"/>
                  </a:cubicBezTo>
                  <a:close/>
                </a:path>
              </a:pathLst>
            </a:custGeom>
            <a:solidFill>
              <a:srgbClr val="3484C9">
                <a:alpha val="26210"/>
              </a:srgbClr>
            </a:solidFill>
            <a:ln w="12700">
              <a:miter lim="400000"/>
            </a:ln>
          </p:spPr>
          <p:txBody>
            <a:bodyPr lIns="38100" tIns="38100" rIns="38100" bIns="38100" anchor="ctr"/>
            <a:lstStyle/>
            <a:p>
              <a:endParaRPr/>
            </a:p>
          </p:txBody>
        </p:sp>
        <p:sp>
          <p:nvSpPr>
            <p:cNvPr id="21" name="Figura">
              <a:extLst>
                <a:ext uri="{FF2B5EF4-FFF2-40B4-BE49-F238E27FC236}">
                  <a16:creationId xmlns:a16="http://schemas.microsoft.com/office/drawing/2014/main" id="{DC05A633-0F3D-8C55-6CFC-1823483005AF}"/>
                </a:ext>
              </a:extLst>
            </p:cNvPr>
            <p:cNvSpPr/>
            <p:nvPr/>
          </p:nvSpPr>
          <p:spPr>
            <a:xfrm>
              <a:off x="4576481" y="1137194"/>
              <a:ext cx="967037" cy="780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583"/>
                  </a:lnTo>
                  <a:cubicBezTo>
                    <a:pt x="2864" y="17595"/>
                    <a:pt x="5661" y="17957"/>
                    <a:pt x="8365" y="18638"/>
                  </a:cubicBezTo>
                  <a:cubicBezTo>
                    <a:pt x="11069" y="19318"/>
                    <a:pt x="13680" y="20317"/>
                    <a:pt x="16171" y="21600"/>
                  </a:cubicBezTo>
                  <a:lnTo>
                    <a:pt x="21600" y="5352"/>
                  </a:lnTo>
                  <a:cubicBezTo>
                    <a:pt x="18272" y="3639"/>
                    <a:pt x="14785" y="2307"/>
                    <a:pt x="11173" y="1400"/>
                  </a:cubicBezTo>
                  <a:cubicBezTo>
                    <a:pt x="7562" y="493"/>
                    <a:pt x="3825" y="12"/>
                    <a:pt x="0" y="0"/>
                  </a:cubicBezTo>
                  <a:close/>
                </a:path>
              </a:pathLst>
            </a:custGeom>
            <a:solidFill>
              <a:srgbClr val="FFFFFF"/>
            </a:solidFill>
            <a:ln w="12700">
              <a:miter lim="400000"/>
            </a:ln>
          </p:spPr>
          <p:txBody>
            <a:bodyPr lIns="38100" tIns="38100" rIns="38100" bIns="38100" anchor="ctr"/>
            <a:lstStyle/>
            <a:p>
              <a:endParaRPr/>
            </a:p>
          </p:txBody>
        </p:sp>
        <p:sp>
          <p:nvSpPr>
            <p:cNvPr id="22" name="Figura">
              <a:extLst>
                <a:ext uri="{FF2B5EF4-FFF2-40B4-BE49-F238E27FC236}">
                  <a16:creationId xmlns:a16="http://schemas.microsoft.com/office/drawing/2014/main" id="{35B8095D-C068-808D-72A2-D9DF48DBA6BA}"/>
                </a:ext>
              </a:extLst>
            </p:cNvPr>
            <p:cNvSpPr/>
            <p:nvPr/>
          </p:nvSpPr>
          <p:spPr>
            <a:xfrm>
              <a:off x="3598581" y="1137194"/>
              <a:ext cx="967062" cy="780065"/>
            </a:xfrm>
            <a:custGeom>
              <a:avLst/>
              <a:gdLst/>
              <a:ahLst/>
              <a:cxnLst>
                <a:cxn ang="0">
                  <a:pos x="wd2" y="hd2"/>
                </a:cxn>
                <a:cxn ang="5400000">
                  <a:pos x="wd2" y="hd2"/>
                </a:cxn>
                <a:cxn ang="10800000">
                  <a:pos x="wd2" y="hd2"/>
                </a:cxn>
                <a:cxn ang="16200000">
                  <a:pos x="wd2" y="hd2"/>
                </a:cxn>
              </a:cxnLst>
              <a:rect l="0" t="0" r="r" b="b"/>
              <a:pathLst>
                <a:path w="21600" h="21600" extrusionOk="0">
                  <a:moveTo>
                    <a:pt x="5429" y="21600"/>
                  </a:moveTo>
                  <a:cubicBezTo>
                    <a:pt x="7920" y="20317"/>
                    <a:pt x="10531" y="19318"/>
                    <a:pt x="13235" y="18638"/>
                  </a:cubicBezTo>
                  <a:cubicBezTo>
                    <a:pt x="15939" y="17957"/>
                    <a:pt x="18736" y="17595"/>
                    <a:pt x="21600" y="17583"/>
                  </a:cubicBezTo>
                  <a:lnTo>
                    <a:pt x="21600" y="0"/>
                  </a:lnTo>
                  <a:cubicBezTo>
                    <a:pt x="17775" y="12"/>
                    <a:pt x="14038" y="493"/>
                    <a:pt x="10427" y="1400"/>
                  </a:cubicBezTo>
                  <a:cubicBezTo>
                    <a:pt x="6815" y="2307"/>
                    <a:pt x="3328" y="3639"/>
                    <a:pt x="0" y="5352"/>
                  </a:cubicBezTo>
                  <a:lnTo>
                    <a:pt x="5429" y="21600"/>
                  </a:lnTo>
                  <a:close/>
                </a:path>
              </a:pathLst>
            </a:custGeom>
            <a:solidFill>
              <a:srgbClr val="3484C9"/>
            </a:solidFill>
            <a:ln w="12700">
              <a:miter lim="400000"/>
            </a:ln>
          </p:spPr>
          <p:txBody>
            <a:bodyPr lIns="38100" tIns="38100" rIns="38100" bIns="38100" anchor="ctr"/>
            <a:lstStyle/>
            <a:p>
              <a:endParaRPr/>
            </a:p>
          </p:txBody>
        </p:sp>
        <p:sp>
          <p:nvSpPr>
            <p:cNvPr id="23" name="Figura">
              <a:extLst>
                <a:ext uri="{FF2B5EF4-FFF2-40B4-BE49-F238E27FC236}">
                  <a16:creationId xmlns:a16="http://schemas.microsoft.com/office/drawing/2014/main" id="{9AE5DBEC-5A84-44D1-3EA4-5755AD261AE2}"/>
                </a:ext>
              </a:extLst>
            </p:cNvPr>
            <p:cNvSpPr/>
            <p:nvPr/>
          </p:nvSpPr>
          <p:spPr>
            <a:xfrm>
              <a:off x="6335884" y="2718149"/>
              <a:ext cx="770285" cy="972108"/>
            </a:xfrm>
            <a:custGeom>
              <a:avLst/>
              <a:gdLst/>
              <a:ahLst/>
              <a:cxnLst>
                <a:cxn ang="0">
                  <a:pos x="wd2" y="hd2"/>
                </a:cxn>
                <a:cxn ang="5400000">
                  <a:pos x="wd2" y="hd2"/>
                </a:cxn>
                <a:cxn ang="10800000">
                  <a:pos x="wd2" y="hd2"/>
                </a:cxn>
                <a:cxn ang="16200000">
                  <a:pos x="wd2" y="hd2"/>
                </a:cxn>
              </a:cxnLst>
              <a:rect l="0" t="0" r="r" b="b"/>
              <a:pathLst>
                <a:path w="21599" h="21600" extrusionOk="0">
                  <a:moveTo>
                    <a:pt x="0" y="5434"/>
                  </a:moveTo>
                  <a:cubicBezTo>
                    <a:pt x="2447" y="10342"/>
                    <a:pt x="3795" y="15693"/>
                    <a:pt x="3793" y="21296"/>
                  </a:cubicBezTo>
                  <a:cubicBezTo>
                    <a:pt x="3793" y="21397"/>
                    <a:pt x="3791" y="21499"/>
                    <a:pt x="3788" y="21600"/>
                  </a:cubicBezTo>
                  <a:lnTo>
                    <a:pt x="21594" y="21600"/>
                  </a:lnTo>
                  <a:cubicBezTo>
                    <a:pt x="21596" y="21499"/>
                    <a:pt x="21598" y="21397"/>
                    <a:pt x="21599" y="21296"/>
                  </a:cubicBezTo>
                  <a:cubicBezTo>
                    <a:pt x="21600" y="13768"/>
                    <a:pt x="19769" y="6582"/>
                    <a:pt x="16453" y="0"/>
                  </a:cubicBezTo>
                  <a:lnTo>
                    <a:pt x="0" y="5434"/>
                  </a:lnTo>
                  <a:close/>
                </a:path>
              </a:pathLst>
            </a:custGeom>
            <a:solidFill>
              <a:srgbClr val="FFFFFF"/>
            </a:solidFill>
            <a:ln w="12700">
              <a:miter lim="400000"/>
            </a:ln>
          </p:spPr>
          <p:txBody>
            <a:bodyPr lIns="38100" tIns="38100" rIns="38100" bIns="38100" anchor="ctr"/>
            <a:lstStyle/>
            <a:p>
              <a:endParaRPr/>
            </a:p>
          </p:txBody>
        </p:sp>
        <p:sp>
          <p:nvSpPr>
            <p:cNvPr id="24" name="Figura">
              <a:extLst>
                <a:ext uri="{FF2B5EF4-FFF2-40B4-BE49-F238E27FC236}">
                  <a16:creationId xmlns:a16="http://schemas.microsoft.com/office/drawing/2014/main" id="{DC88EF40-ADB2-9313-85A4-91FD5B9BCCCB}"/>
                </a:ext>
              </a:extLst>
            </p:cNvPr>
            <p:cNvSpPr/>
            <p:nvPr/>
          </p:nvSpPr>
          <p:spPr>
            <a:xfrm>
              <a:off x="5909981" y="4426494"/>
              <a:ext cx="996121" cy="1049474"/>
            </a:xfrm>
            <a:custGeom>
              <a:avLst/>
              <a:gdLst/>
              <a:ahLst/>
              <a:cxnLst>
                <a:cxn ang="0">
                  <a:pos x="wd2" y="hd2"/>
                </a:cxn>
                <a:cxn ang="5400000">
                  <a:pos x="wd2" y="hd2"/>
                </a:cxn>
                <a:cxn ang="10800000">
                  <a:pos x="wd2" y="hd2"/>
                </a:cxn>
                <a:cxn ang="16200000">
                  <a:pos x="wd2" y="hd2"/>
                </a:cxn>
              </a:cxnLst>
              <a:rect l="0" t="0" r="r" b="b"/>
              <a:pathLst>
                <a:path w="21600" h="21600" extrusionOk="0">
                  <a:moveTo>
                    <a:pt x="8874" y="0"/>
                  </a:moveTo>
                  <a:cubicBezTo>
                    <a:pt x="7819" y="2327"/>
                    <a:pt x="6535" y="4538"/>
                    <a:pt x="5047" y="6606"/>
                  </a:cubicBezTo>
                  <a:cubicBezTo>
                    <a:pt x="3559" y="8674"/>
                    <a:pt x="1867" y="10601"/>
                    <a:pt x="0" y="12359"/>
                  </a:cubicBezTo>
                  <a:lnTo>
                    <a:pt x="9736" y="21600"/>
                  </a:lnTo>
                  <a:cubicBezTo>
                    <a:pt x="12238" y="19240"/>
                    <a:pt x="14502" y="16654"/>
                    <a:pt x="16492" y="13876"/>
                  </a:cubicBezTo>
                  <a:cubicBezTo>
                    <a:pt x="18481" y="11098"/>
                    <a:pt x="20196" y="8129"/>
                    <a:pt x="21600" y="5003"/>
                  </a:cubicBezTo>
                  <a:lnTo>
                    <a:pt x="8874" y="0"/>
                  </a:lnTo>
                  <a:close/>
                </a:path>
              </a:pathLst>
            </a:custGeom>
            <a:solidFill>
              <a:srgbClr val="3484C9">
                <a:alpha val="51445"/>
              </a:srgbClr>
            </a:solidFill>
            <a:ln w="12700">
              <a:miter lim="400000"/>
            </a:ln>
          </p:spPr>
          <p:txBody>
            <a:bodyPr lIns="38100" tIns="38100" rIns="38100" bIns="38100" anchor="ctr"/>
            <a:lstStyle/>
            <a:p>
              <a:endParaRPr/>
            </a:p>
          </p:txBody>
        </p:sp>
        <p:sp>
          <p:nvSpPr>
            <p:cNvPr id="25" name="Figura">
              <a:extLst>
                <a:ext uri="{FF2B5EF4-FFF2-40B4-BE49-F238E27FC236}">
                  <a16:creationId xmlns:a16="http://schemas.microsoft.com/office/drawing/2014/main" id="{A67A529C-7EFD-5AC1-5748-CB60BA3C4ED9}"/>
                </a:ext>
              </a:extLst>
            </p:cNvPr>
            <p:cNvSpPr/>
            <p:nvPr/>
          </p:nvSpPr>
          <p:spPr>
            <a:xfrm>
              <a:off x="2218994" y="1886494"/>
              <a:ext cx="985641" cy="1060265"/>
            </a:xfrm>
            <a:custGeom>
              <a:avLst/>
              <a:gdLst/>
              <a:ahLst/>
              <a:cxnLst>
                <a:cxn ang="0">
                  <a:pos x="wd2" y="hd2"/>
                </a:cxn>
                <a:cxn ang="5400000">
                  <a:pos x="wd2" y="hd2"/>
                </a:cxn>
                <a:cxn ang="10800000">
                  <a:pos x="wd2" y="hd2"/>
                </a:cxn>
                <a:cxn ang="16200000">
                  <a:pos x="wd2" y="hd2"/>
                </a:cxn>
              </a:cxnLst>
              <a:rect l="0" t="0" r="r" b="b"/>
              <a:pathLst>
                <a:path w="21600" h="21600" extrusionOk="0">
                  <a:moveTo>
                    <a:pt x="0" y="16649"/>
                  </a:moveTo>
                  <a:lnTo>
                    <a:pt x="12859" y="21600"/>
                  </a:lnTo>
                  <a:cubicBezTo>
                    <a:pt x="13850" y="19270"/>
                    <a:pt x="15086" y="17054"/>
                    <a:pt x="16540" y="14981"/>
                  </a:cubicBezTo>
                  <a:cubicBezTo>
                    <a:pt x="18014" y="12880"/>
                    <a:pt x="19711" y="10926"/>
                    <a:pt x="21600" y="9147"/>
                  </a:cubicBezTo>
                  <a:lnTo>
                    <a:pt x="11760" y="0"/>
                  </a:lnTo>
                  <a:cubicBezTo>
                    <a:pt x="9230" y="2374"/>
                    <a:pt x="6955" y="4982"/>
                    <a:pt x="4975" y="7786"/>
                  </a:cubicBezTo>
                  <a:cubicBezTo>
                    <a:pt x="3014" y="10561"/>
                    <a:pt x="1343" y="13528"/>
                    <a:pt x="0" y="16649"/>
                  </a:cubicBezTo>
                  <a:close/>
                </a:path>
              </a:pathLst>
            </a:custGeom>
            <a:solidFill>
              <a:srgbClr val="3484C9"/>
            </a:solidFill>
            <a:ln w="12700">
              <a:miter lim="400000"/>
            </a:ln>
          </p:spPr>
          <p:txBody>
            <a:bodyPr lIns="38100" tIns="38100" rIns="38100" bIns="38100" anchor="ctr"/>
            <a:lstStyle/>
            <a:p>
              <a:endParaRPr/>
            </a:p>
          </p:txBody>
        </p:sp>
        <p:sp>
          <p:nvSpPr>
            <p:cNvPr id="26" name="Figura">
              <a:extLst>
                <a:ext uri="{FF2B5EF4-FFF2-40B4-BE49-F238E27FC236}">
                  <a16:creationId xmlns:a16="http://schemas.microsoft.com/office/drawing/2014/main" id="{359C2316-8E6F-2B66-DB4B-E99508B1034C}"/>
                </a:ext>
              </a:extLst>
            </p:cNvPr>
            <p:cNvSpPr/>
            <p:nvPr/>
          </p:nvSpPr>
          <p:spPr>
            <a:xfrm>
              <a:off x="2232705" y="4426494"/>
              <a:ext cx="990378" cy="1043173"/>
            </a:xfrm>
            <a:custGeom>
              <a:avLst/>
              <a:gdLst/>
              <a:ahLst/>
              <a:cxnLst>
                <a:cxn ang="0">
                  <a:pos x="wd2" y="hd2"/>
                </a:cxn>
                <a:cxn ang="5400000">
                  <a:pos x="wd2" y="hd2"/>
                </a:cxn>
                <a:cxn ang="10800000">
                  <a:pos x="wd2" y="hd2"/>
                </a:cxn>
                <a:cxn ang="16200000">
                  <a:pos x="wd2" y="hd2"/>
                </a:cxn>
              </a:cxnLst>
              <a:rect l="0" t="0" r="r" b="b"/>
              <a:pathLst>
                <a:path w="21600" h="21600" extrusionOk="0">
                  <a:moveTo>
                    <a:pt x="12726" y="0"/>
                  </a:moveTo>
                  <a:lnTo>
                    <a:pt x="0" y="5003"/>
                  </a:lnTo>
                  <a:cubicBezTo>
                    <a:pt x="1404" y="8129"/>
                    <a:pt x="3119" y="11098"/>
                    <a:pt x="5108" y="13876"/>
                  </a:cubicBezTo>
                  <a:cubicBezTo>
                    <a:pt x="7098" y="16654"/>
                    <a:pt x="9362" y="19240"/>
                    <a:pt x="11863" y="21600"/>
                  </a:cubicBezTo>
                  <a:lnTo>
                    <a:pt x="21600" y="12359"/>
                  </a:lnTo>
                  <a:cubicBezTo>
                    <a:pt x="19733" y="10600"/>
                    <a:pt x="18041" y="8674"/>
                    <a:pt x="16553" y="6606"/>
                  </a:cubicBezTo>
                  <a:cubicBezTo>
                    <a:pt x="15065" y="4537"/>
                    <a:pt x="13781" y="2327"/>
                    <a:pt x="12726" y="0"/>
                  </a:cubicBezTo>
                  <a:close/>
                </a:path>
              </a:pathLst>
            </a:custGeom>
            <a:solidFill>
              <a:srgbClr val="3484C9">
                <a:alpha val="22725"/>
              </a:srgbClr>
            </a:solidFill>
            <a:ln w="12700">
              <a:miter lim="400000"/>
            </a:ln>
          </p:spPr>
          <p:txBody>
            <a:bodyPr lIns="38100" tIns="38100" rIns="38100" bIns="38100" anchor="ctr"/>
            <a:lstStyle/>
            <a:p>
              <a:endParaRPr/>
            </a:p>
          </p:txBody>
        </p:sp>
        <p:sp>
          <p:nvSpPr>
            <p:cNvPr id="27" name="Figura">
              <a:extLst>
                <a:ext uri="{FF2B5EF4-FFF2-40B4-BE49-F238E27FC236}">
                  <a16:creationId xmlns:a16="http://schemas.microsoft.com/office/drawing/2014/main" id="{784E6D21-54FE-D563-C0AF-809466FE17A6}"/>
                </a:ext>
              </a:extLst>
            </p:cNvPr>
            <p:cNvSpPr/>
            <p:nvPr/>
          </p:nvSpPr>
          <p:spPr>
            <a:xfrm>
              <a:off x="5300381" y="5036094"/>
              <a:ext cx="1053444" cy="986272"/>
            </a:xfrm>
            <a:custGeom>
              <a:avLst/>
              <a:gdLst/>
              <a:ahLst/>
              <a:cxnLst>
                <a:cxn ang="0">
                  <a:pos x="wd2" y="hd2"/>
                </a:cxn>
                <a:cxn ang="5400000">
                  <a:pos x="wd2" y="hd2"/>
                </a:cxn>
                <a:cxn ang="10800000">
                  <a:pos x="wd2" y="hd2"/>
                </a:cxn>
                <a:cxn ang="16200000">
                  <a:pos x="wd2" y="hd2"/>
                </a:cxn>
              </a:cxnLst>
              <a:rect l="0" t="0" r="r" b="b"/>
              <a:pathLst>
                <a:path w="21600" h="21600" extrusionOk="0">
                  <a:moveTo>
                    <a:pt x="12393" y="0"/>
                  </a:moveTo>
                  <a:cubicBezTo>
                    <a:pt x="10622" y="1852"/>
                    <a:pt x="8687" y="3525"/>
                    <a:pt x="6613" y="4992"/>
                  </a:cubicBezTo>
                  <a:cubicBezTo>
                    <a:pt x="4539" y="6459"/>
                    <a:pt x="2326" y="7721"/>
                    <a:pt x="0" y="8749"/>
                  </a:cubicBezTo>
                  <a:lnTo>
                    <a:pt x="4984" y="21600"/>
                  </a:lnTo>
                  <a:cubicBezTo>
                    <a:pt x="8105" y="20219"/>
                    <a:pt x="11074" y="18524"/>
                    <a:pt x="13855" y="16550"/>
                  </a:cubicBezTo>
                  <a:cubicBezTo>
                    <a:pt x="16636" y="14577"/>
                    <a:pt x="19229" y="12326"/>
                    <a:pt x="21600" y="9834"/>
                  </a:cubicBezTo>
                  <a:lnTo>
                    <a:pt x="12393" y="0"/>
                  </a:lnTo>
                  <a:close/>
                </a:path>
              </a:pathLst>
            </a:custGeom>
            <a:solidFill>
              <a:srgbClr val="3484C9">
                <a:alpha val="51445"/>
              </a:srgbClr>
            </a:solidFill>
            <a:ln w="12700">
              <a:miter lim="400000"/>
            </a:ln>
          </p:spPr>
          <p:txBody>
            <a:bodyPr lIns="38100" tIns="38100" rIns="38100" bIns="38100" anchor="ctr"/>
            <a:lstStyle/>
            <a:p>
              <a:endParaRPr/>
            </a:p>
          </p:txBody>
        </p:sp>
        <p:sp>
          <p:nvSpPr>
            <p:cNvPr id="28" name="Figura">
              <a:extLst>
                <a:ext uri="{FF2B5EF4-FFF2-40B4-BE49-F238E27FC236}">
                  <a16:creationId xmlns:a16="http://schemas.microsoft.com/office/drawing/2014/main" id="{9A478695-BADA-09D4-2913-96D84E74EE8F}"/>
                </a:ext>
              </a:extLst>
            </p:cNvPr>
            <p:cNvSpPr/>
            <p:nvPr/>
          </p:nvSpPr>
          <p:spPr>
            <a:xfrm>
              <a:off x="6329081" y="3702594"/>
              <a:ext cx="783891" cy="957095"/>
            </a:xfrm>
            <a:custGeom>
              <a:avLst/>
              <a:gdLst/>
              <a:ahLst/>
              <a:cxnLst>
                <a:cxn ang="0">
                  <a:pos x="wd2" y="hd2"/>
                </a:cxn>
                <a:cxn ang="5400000">
                  <a:pos x="wd2" y="hd2"/>
                </a:cxn>
                <a:cxn ang="10800000">
                  <a:pos x="wd2" y="hd2"/>
                </a:cxn>
                <a:cxn ang="16200000">
                  <a:pos x="wd2" y="hd2"/>
                </a:cxn>
              </a:cxnLst>
              <a:rect l="0" t="0" r="r" b="b"/>
              <a:pathLst>
                <a:path w="21600" h="21600" extrusionOk="0">
                  <a:moveTo>
                    <a:pt x="4103" y="0"/>
                  </a:moveTo>
                  <a:cubicBezTo>
                    <a:pt x="4055" y="2855"/>
                    <a:pt x="3670" y="5642"/>
                    <a:pt x="2976" y="8337"/>
                  </a:cubicBezTo>
                  <a:cubicBezTo>
                    <a:pt x="2282" y="11031"/>
                    <a:pt x="1279" y="13633"/>
                    <a:pt x="0" y="16115"/>
                  </a:cubicBezTo>
                  <a:lnTo>
                    <a:pt x="16169" y="21600"/>
                  </a:lnTo>
                  <a:cubicBezTo>
                    <a:pt x="17876" y="18273"/>
                    <a:pt x="19210" y="14786"/>
                    <a:pt x="20129" y="11174"/>
                  </a:cubicBezTo>
                  <a:cubicBezTo>
                    <a:pt x="21048" y="7563"/>
                    <a:pt x="21552" y="3826"/>
                    <a:pt x="21600" y="0"/>
                  </a:cubicBezTo>
                  <a:lnTo>
                    <a:pt x="4103" y="0"/>
                  </a:lnTo>
                  <a:close/>
                </a:path>
              </a:pathLst>
            </a:custGeom>
            <a:solidFill>
              <a:srgbClr val="3484C9">
                <a:alpha val="51445"/>
              </a:srgbClr>
            </a:solidFill>
            <a:ln w="12700">
              <a:miter lim="400000"/>
            </a:ln>
          </p:spPr>
          <p:txBody>
            <a:bodyPr lIns="38100" tIns="38100" rIns="38100" bIns="38100" anchor="ctr"/>
            <a:lstStyle/>
            <a:p>
              <a:endParaRPr/>
            </a:p>
          </p:txBody>
        </p:sp>
        <p:sp>
          <p:nvSpPr>
            <p:cNvPr id="29" name="Figura">
              <a:extLst>
                <a:ext uri="{FF2B5EF4-FFF2-40B4-BE49-F238E27FC236}">
                  <a16:creationId xmlns:a16="http://schemas.microsoft.com/office/drawing/2014/main" id="{EDCB0147-7156-8B02-4344-077055AF03A4}"/>
                </a:ext>
              </a:extLst>
            </p:cNvPr>
            <p:cNvSpPr/>
            <p:nvPr/>
          </p:nvSpPr>
          <p:spPr>
            <a:xfrm>
              <a:off x="2773081" y="1330869"/>
              <a:ext cx="1056197" cy="997174"/>
            </a:xfrm>
            <a:custGeom>
              <a:avLst/>
              <a:gdLst/>
              <a:ahLst/>
              <a:cxnLst>
                <a:cxn ang="0">
                  <a:pos x="wd2" y="hd2"/>
                </a:cxn>
                <a:cxn ang="5400000">
                  <a:pos x="wd2" y="hd2"/>
                </a:cxn>
                <a:cxn ang="10800000">
                  <a:pos x="wd2" y="hd2"/>
                </a:cxn>
                <a:cxn ang="16200000">
                  <a:pos x="wd2" y="hd2"/>
                </a:cxn>
              </a:cxnLst>
              <a:rect l="0" t="0" r="r" b="b"/>
              <a:pathLst>
                <a:path w="21600" h="21600" extrusionOk="0">
                  <a:moveTo>
                    <a:pt x="9183" y="21600"/>
                  </a:moveTo>
                  <a:cubicBezTo>
                    <a:pt x="10951" y="19703"/>
                    <a:pt x="12896" y="17990"/>
                    <a:pt x="14989" y="16493"/>
                  </a:cubicBezTo>
                  <a:cubicBezTo>
                    <a:pt x="17057" y="15012"/>
                    <a:pt x="19270" y="13742"/>
                    <a:pt x="21600" y="12711"/>
                  </a:cubicBezTo>
                  <a:lnTo>
                    <a:pt x="16629" y="0"/>
                  </a:lnTo>
                  <a:cubicBezTo>
                    <a:pt x="13506" y="1380"/>
                    <a:pt x="10539" y="3080"/>
                    <a:pt x="7765" y="5061"/>
                  </a:cubicBezTo>
                  <a:cubicBezTo>
                    <a:pt x="4967" y="7059"/>
                    <a:pt x="2367" y="9343"/>
                    <a:pt x="0" y="11874"/>
                  </a:cubicBezTo>
                  <a:lnTo>
                    <a:pt x="9183" y="21600"/>
                  </a:lnTo>
                  <a:close/>
                </a:path>
              </a:pathLst>
            </a:custGeom>
            <a:solidFill>
              <a:srgbClr val="3484C9"/>
            </a:solidFill>
            <a:ln w="12700">
              <a:miter lim="400000"/>
            </a:ln>
          </p:spPr>
          <p:txBody>
            <a:bodyPr lIns="38100" tIns="38100" rIns="38100" bIns="38100" anchor="ctr"/>
            <a:lstStyle/>
            <a:p>
              <a:endParaRPr/>
            </a:p>
          </p:txBody>
        </p:sp>
        <p:sp>
          <p:nvSpPr>
            <p:cNvPr id="30" name="Figura">
              <a:extLst>
                <a:ext uri="{FF2B5EF4-FFF2-40B4-BE49-F238E27FC236}">
                  <a16:creationId xmlns:a16="http://schemas.microsoft.com/office/drawing/2014/main" id="{FA4A4BA1-5A62-1836-3FC0-D9FD5DD8998B}"/>
                </a:ext>
              </a:extLst>
            </p:cNvPr>
            <p:cNvSpPr/>
            <p:nvPr/>
          </p:nvSpPr>
          <p:spPr>
            <a:xfrm>
              <a:off x="2785781" y="5036094"/>
              <a:ext cx="1053432"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8749"/>
                  </a:moveTo>
                  <a:cubicBezTo>
                    <a:pt x="19274" y="7721"/>
                    <a:pt x="17061" y="6460"/>
                    <a:pt x="14987" y="4992"/>
                  </a:cubicBezTo>
                  <a:cubicBezTo>
                    <a:pt x="12913" y="3525"/>
                    <a:pt x="10978" y="1852"/>
                    <a:pt x="9207" y="0"/>
                  </a:cubicBezTo>
                  <a:lnTo>
                    <a:pt x="0" y="9834"/>
                  </a:lnTo>
                  <a:cubicBezTo>
                    <a:pt x="2371" y="12326"/>
                    <a:pt x="4964" y="14577"/>
                    <a:pt x="7745" y="16550"/>
                  </a:cubicBezTo>
                  <a:cubicBezTo>
                    <a:pt x="10526" y="18524"/>
                    <a:pt x="13494" y="20219"/>
                    <a:pt x="16616" y="21600"/>
                  </a:cubicBezTo>
                  <a:lnTo>
                    <a:pt x="21600" y="8749"/>
                  </a:lnTo>
                  <a:close/>
                </a:path>
              </a:pathLst>
            </a:custGeom>
            <a:solidFill>
              <a:srgbClr val="3484C9">
                <a:alpha val="22725"/>
              </a:srgbClr>
            </a:solidFill>
            <a:ln w="12700">
              <a:miter lim="400000"/>
            </a:ln>
          </p:spPr>
          <p:txBody>
            <a:bodyPr lIns="38100" tIns="38100" rIns="38100" bIns="38100" anchor="ctr"/>
            <a:lstStyle/>
            <a:p>
              <a:endParaRPr/>
            </a:p>
          </p:txBody>
        </p:sp>
        <p:sp>
          <p:nvSpPr>
            <p:cNvPr id="31" name="Figura">
              <a:extLst>
                <a:ext uri="{FF2B5EF4-FFF2-40B4-BE49-F238E27FC236}">
                  <a16:creationId xmlns:a16="http://schemas.microsoft.com/office/drawing/2014/main" id="{BD02B3AE-4F7E-6616-4EFF-C4BEC17316C4}"/>
                </a:ext>
              </a:extLst>
            </p:cNvPr>
            <p:cNvSpPr/>
            <p:nvPr/>
          </p:nvSpPr>
          <p:spPr>
            <a:xfrm>
              <a:off x="2029983" y="3702594"/>
              <a:ext cx="777683" cy="957095"/>
            </a:xfrm>
            <a:custGeom>
              <a:avLst/>
              <a:gdLst/>
              <a:ahLst/>
              <a:cxnLst>
                <a:cxn ang="0">
                  <a:pos x="wd2" y="hd2"/>
                </a:cxn>
                <a:cxn ang="5400000">
                  <a:pos x="wd2" y="hd2"/>
                </a:cxn>
                <a:cxn ang="10800000">
                  <a:pos x="wd2" y="hd2"/>
                </a:cxn>
                <a:cxn ang="16200000">
                  <a:pos x="wd2" y="hd2"/>
                </a:cxn>
              </a:cxnLst>
              <a:rect l="0" t="0" r="r" b="b"/>
              <a:pathLst>
                <a:path w="21600" h="21600" extrusionOk="0">
                  <a:moveTo>
                    <a:pt x="21600" y="16115"/>
                  </a:moveTo>
                  <a:cubicBezTo>
                    <a:pt x="20321" y="13632"/>
                    <a:pt x="19319" y="11031"/>
                    <a:pt x="18625" y="8337"/>
                  </a:cubicBezTo>
                  <a:cubicBezTo>
                    <a:pt x="17931" y="5642"/>
                    <a:pt x="17545" y="2855"/>
                    <a:pt x="17497" y="0"/>
                  </a:cubicBezTo>
                  <a:lnTo>
                    <a:pt x="0" y="0"/>
                  </a:lnTo>
                  <a:cubicBezTo>
                    <a:pt x="47" y="3826"/>
                    <a:pt x="552" y="7563"/>
                    <a:pt x="1471" y="11174"/>
                  </a:cubicBezTo>
                  <a:cubicBezTo>
                    <a:pt x="2390" y="14786"/>
                    <a:pt x="3724" y="18273"/>
                    <a:pt x="5431" y="21600"/>
                  </a:cubicBezTo>
                  <a:lnTo>
                    <a:pt x="21600" y="16115"/>
                  </a:lnTo>
                  <a:close/>
                </a:path>
              </a:pathLst>
            </a:custGeom>
            <a:solidFill>
              <a:srgbClr val="3484C9">
                <a:alpha val="22725"/>
              </a:srgbClr>
            </a:solidFill>
            <a:ln w="12700">
              <a:miter lim="400000"/>
            </a:ln>
          </p:spPr>
          <p:txBody>
            <a:bodyPr lIns="38100" tIns="38100" rIns="38100" bIns="38100" anchor="ctr"/>
            <a:lstStyle/>
            <a:p>
              <a:endParaRPr/>
            </a:p>
          </p:txBody>
        </p:sp>
        <p:sp>
          <p:nvSpPr>
            <p:cNvPr id="32" name="Figura">
              <a:extLst>
                <a:ext uri="{FF2B5EF4-FFF2-40B4-BE49-F238E27FC236}">
                  <a16:creationId xmlns:a16="http://schemas.microsoft.com/office/drawing/2014/main" id="{2A916AEA-F6BC-2BE1-4772-A729B41C89D5}"/>
                </a:ext>
              </a:extLst>
            </p:cNvPr>
            <p:cNvSpPr/>
            <p:nvPr/>
          </p:nvSpPr>
          <p:spPr>
            <a:xfrm>
              <a:off x="4576481" y="5442494"/>
              <a:ext cx="952910" cy="768536"/>
            </a:xfrm>
            <a:custGeom>
              <a:avLst/>
              <a:gdLst/>
              <a:ahLst/>
              <a:cxnLst>
                <a:cxn ang="0">
                  <a:pos x="wd2" y="hd2"/>
                </a:cxn>
                <a:cxn ang="5400000">
                  <a:pos x="wd2" y="hd2"/>
                </a:cxn>
                <a:cxn ang="10800000">
                  <a:pos x="wd2" y="hd2"/>
                </a:cxn>
                <a:cxn ang="16200000">
                  <a:pos x="wd2" y="hd2"/>
                </a:cxn>
              </a:cxnLst>
              <a:rect l="0" t="0" r="r" b="b"/>
              <a:pathLst>
                <a:path w="21600" h="21600" extrusionOk="0">
                  <a:moveTo>
                    <a:pt x="16090" y="0"/>
                  </a:moveTo>
                  <a:cubicBezTo>
                    <a:pt x="13605" y="1242"/>
                    <a:pt x="11005" y="2208"/>
                    <a:pt x="8315" y="2866"/>
                  </a:cubicBezTo>
                  <a:cubicBezTo>
                    <a:pt x="5625" y="3524"/>
                    <a:pt x="2845" y="3874"/>
                    <a:pt x="0" y="3885"/>
                  </a:cubicBezTo>
                  <a:lnTo>
                    <a:pt x="0" y="21600"/>
                  </a:lnTo>
                  <a:cubicBezTo>
                    <a:pt x="3821" y="21589"/>
                    <a:pt x="7554" y="21118"/>
                    <a:pt x="11165" y="20232"/>
                  </a:cubicBezTo>
                  <a:cubicBezTo>
                    <a:pt x="14777" y="19346"/>
                    <a:pt x="18266" y="18044"/>
                    <a:pt x="21600" y="16369"/>
                  </a:cubicBezTo>
                  <a:lnTo>
                    <a:pt x="16090" y="0"/>
                  </a:lnTo>
                  <a:close/>
                </a:path>
              </a:pathLst>
            </a:custGeom>
            <a:solidFill>
              <a:srgbClr val="3484C9">
                <a:alpha val="51445"/>
              </a:srgbClr>
            </a:solidFill>
            <a:ln w="12700">
              <a:miter lim="400000"/>
            </a:ln>
          </p:spPr>
          <p:txBody>
            <a:bodyPr lIns="38100" tIns="38100" rIns="38100" bIns="38100" anchor="ctr"/>
            <a:lstStyle/>
            <a:p>
              <a:endParaRPr/>
            </a:p>
          </p:txBody>
        </p:sp>
        <p:sp>
          <p:nvSpPr>
            <p:cNvPr id="33" name="Figura">
              <a:extLst>
                <a:ext uri="{FF2B5EF4-FFF2-40B4-BE49-F238E27FC236}">
                  <a16:creationId xmlns:a16="http://schemas.microsoft.com/office/drawing/2014/main" id="{B3E4EE2A-6852-C354-F65F-6F64EECAE14A}"/>
                </a:ext>
              </a:extLst>
            </p:cNvPr>
            <p:cNvSpPr/>
            <p:nvPr/>
          </p:nvSpPr>
          <p:spPr>
            <a:xfrm>
              <a:off x="3611281" y="5442494"/>
              <a:ext cx="952942" cy="768536"/>
            </a:xfrm>
            <a:custGeom>
              <a:avLst/>
              <a:gdLst/>
              <a:ahLst/>
              <a:cxnLst>
                <a:cxn ang="0">
                  <a:pos x="wd2" y="hd2"/>
                </a:cxn>
                <a:cxn ang="5400000">
                  <a:pos x="wd2" y="hd2"/>
                </a:cxn>
                <a:cxn ang="10800000">
                  <a:pos x="wd2" y="hd2"/>
                </a:cxn>
                <a:cxn ang="16200000">
                  <a:pos x="wd2" y="hd2"/>
                </a:cxn>
              </a:cxnLst>
              <a:rect l="0" t="0" r="r" b="b"/>
              <a:pathLst>
                <a:path w="21600" h="21600" extrusionOk="0">
                  <a:moveTo>
                    <a:pt x="21600" y="3886"/>
                  </a:moveTo>
                  <a:cubicBezTo>
                    <a:pt x="18755" y="3874"/>
                    <a:pt x="15975" y="3524"/>
                    <a:pt x="13285" y="2866"/>
                  </a:cubicBezTo>
                  <a:cubicBezTo>
                    <a:pt x="10594" y="2208"/>
                    <a:pt x="7994" y="1242"/>
                    <a:pt x="5509" y="0"/>
                  </a:cubicBezTo>
                  <a:lnTo>
                    <a:pt x="0" y="16369"/>
                  </a:lnTo>
                  <a:cubicBezTo>
                    <a:pt x="3334" y="18044"/>
                    <a:pt x="6823" y="19346"/>
                    <a:pt x="10435" y="20232"/>
                  </a:cubicBezTo>
                  <a:cubicBezTo>
                    <a:pt x="14046" y="21118"/>
                    <a:pt x="17779" y="21589"/>
                    <a:pt x="21600" y="21600"/>
                  </a:cubicBezTo>
                  <a:lnTo>
                    <a:pt x="21600" y="3886"/>
                  </a:lnTo>
                  <a:close/>
                </a:path>
              </a:pathLst>
            </a:custGeom>
            <a:solidFill>
              <a:srgbClr val="3484C9">
                <a:alpha val="51445"/>
              </a:srgbClr>
            </a:solidFill>
            <a:ln w="12700">
              <a:miter lim="400000"/>
            </a:ln>
          </p:spPr>
          <p:txBody>
            <a:bodyPr lIns="38100" tIns="38100" rIns="38100" bIns="38100" anchor="ctr"/>
            <a:lstStyle/>
            <a:p>
              <a:endParaRPr/>
            </a:p>
          </p:txBody>
        </p:sp>
        <p:sp>
          <p:nvSpPr>
            <p:cNvPr id="34" name="Figura">
              <a:extLst>
                <a:ext uri="{FF2B5EF4-FFF2-40B4-BE49-F238E27FC236}">
                  <a16:creationId xmlns:a16="http://schemas.microsoft.com/office/drawing/2014/main" id="{F3CD3144-DBCF-F00E-CFB0-749CFB3FD499}"/>
                </a:ext>
              </a:extLst>
            </p:cNvPr>
            <p:cNvSpPr/>
            <p:nvPr/>
          </p:nvSpPr>
          <p:spPr>
            <a:xfrm>
              <a:off x="3839881" y="1772194"/>
              <a:ext cx="724007" cy="731844"/>
            </a:xfrm>
            <a:custGeom>
              <a:avLst/>
              <a:gdLst/>
              <a:ahLst/>
              <a:cxnLst>
                <a:cxn ang="0">
                  <a:pos x="wd2" y="hd2"/>
                </a:cxn>
                <a:cxn ang="5400000">
                  <a:pos x="wd2" y="hd2"/>
                </a:cxn>
                <a:cxn ang="10800000">
                  <a:pos x="wd2" y="hd2"/>
                </a:cxn>
                <a:cxn ang="16200000">
                  <a:pos x="wd2" y="hd2"/>
                </a:cxn>
              </a:cxnLst>
              <a:rect l="0" t="0" r="r" b="b"/>
              <a:pathLst>
                <a:path w="21600" h="21600" extrusionOk="0">
                  <a:moveTo>
                    <a:pt x="7251" y="21600"/>
                  </a:moveTo>
                  <a:cubicBezTo>
                    <a:pt x="9462" y="20690"/>
                    <a:pt x="11779" y="19982"/>
                    <a:pt x="14178" y="19498"/>
                  </a:cubicBezTo>
                  <a:cubicBezTo>
                    <a:pt x="16577" y="19014"/>
                    <a:pt x="19059" y="18754"/>
                    <a:pt x="21600" y="18742"/>
                  </a:cubicBezTo>
                  <a:lnTo>
                    <a:pt x="21600" y="0"/>
                  </a:lnTo>
                  <a:cubicBezTo>
                    <a:pt x="17775" y="12"/>
                    <a:pt x="14039" y="399"/>
                    <a:pt x="10427" y="1124"/>
                  </a:cubicBezTo>
                  <a:cubicBezTo>
                    <a:pt x="6815" y="1849"/>
                    <a:pt x="3328" y="2914"/>
                    <a:pt x="0" y="4281"/>
                  </a:cubicBezTo>
                  <a:lnTo>
                    <a:pt x="7251" y="21600"/>
                  </a:lnTo>
                  <a:close/>
                </a:path>
              </a:pathLst>
            </a:custGeom>
            <a:solidFill>
              <a:srgbClr val="B9B9B9"/>
            </a:solidFill>
            <a:ln w="12700">
              <a:miter lim="400000"/>
            </a:ln>
          </p:spPr>
          <p:txBody>
            <a:bodyPr lIns="38100" tIns="38100" rIns="38100" bIns="38100" anchor="ctr"/>
            <a:lstStyle/>
            <a:p>
              <a:endParaRPr/>
            </a:p>
          </p:txBody>
        </p:sp>
        <p:sp>
          <p:nvSpPr>
            <p:cNvPr id="35" name="Figura">
              <a:extLst>
                <a:ext uri="{FF2B5EF4-FFF2-40B4-BE49-F238E27FC236}">
                  <a16:creationId xmlns:a16="http://schemas.microsoft.com/office/drawing/2014/main" id="{0A73E3E1-F6E1-1664-1123-D48D119DEEEC}"/>
                </a:ext>
              </a:extLst>
            </p:cNvPr>
            <p:cNvSpPr/>
            <p:nvPr/>
          </p:nvSpPr>
          <p:spPr>
            <a:xfrm>
              <a:off x="4576481" y="1772194"/>
              <a:ext cx="723988" cy="73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742"/>
                  </a:lnTo>
                  <a:cubicBezTo>
                    <a:pt x="2541" y="18754"/>
                    <a:pt x="5023" y="19014"/>
                    <a:pt x="7422" y="19498"/>
                  </a:cubicBezTo>
                  <a:cubicBezTo>
                    <a:pt x="9821" y="19982"/>
                    <a:pt x="12137" y="20690"/>
                    <a:pt x="14348" y="21600"/>
                  </a:cubicBezTo>
                  <a:lnTo>
                    <a:pt x="21600" y="4281"/>
                  </a:lnTo>
                  <a:cubicBezTo>
                    <a:pt x="18272" y="2913"/>
                    <a:pt x="14785" y="1849"/>
                    <a:pt x="11173" y="1124"/>
                  </a:cubicBezTo>
                  <a:cubicBezTo>
                    <a:pt x="7561" y="399"/>
                    <a:pt x="3825" y="12"/>
                    <a:pt x="0" y="0"/>
                  </a:cubicBezTo>
                  <a:close/>
                </a:path>
              </a:pathLst>
            </a:custGeom>
            <a:solidFill>
              <a:srgbClr val="B9B9B9">
                <a:alpha val="63499"/>
              </a:srgbClr>
            </a:solidFill>
            <a:ln w="12700">
              <a:miter lim="400000"/>
            </a:ln>
          </p:spPr>
          <p:txBody>
            <a:bodyPr lIns="38100" tIns="38100" rIns="38100" bIns="38100" anchor="ctr"/>
            <a:lstStyle/>
            <a:p>
              <a:endParaRPr/>
            </a:p>
          </p:txBody>
        </p:sp>
        <p:sp>
          <p:nvSpPr>
            <p:cNvPr id="36" name="Figura">
              <a:extLst>
                <a:ext uri="{FF2B5EF4-FFF2-40B4-BE49-F238E27FC236}">
                  <a16:creationId xmlns:a16="http://schemas.microsoft.com/office/drawing/2014/main" id="{A20879AB-5CC5-8565-1EB2-991F800FEE15}"/>
                </a:ext>
              </a:extLst>
            </p:cNvPr>
            <p:cNvSpPr/>
            <p:nvPr/>
          </p:nvSpPr>
          <p:spPr>
            <a:xfrm>
              <a:off x="2658781" y="3702594"/>
              <a:ext cx="735745" cy="714034"/>
            </a:xfrm>
            <a:custGeom>
              <a:avLst/>
              <a:gdLst/>
              <a:ahLst/>
              <a:cxnLst>
                <a:cxn ang="0">
                  <a:pos x="wd2" y="hd2"/>
                </a:cxn>
                <a:cxn ang="5400000">
                  <a:pos x="wd2" y="hd2"/>
                </a:cxn>
                <a:cxn ang="10800000">
                  <a:pos x="wd2" y="hd2"/>
                </a:cxn>
                <a:cxn ang="16200000">
                  <a:pos x="wd2" y="hd2"/>
                </a:cxn>
              </a:cxnLst>
              <a:rect l="0" t="0" r="r" b="b"/>
              <a:pathLst>
                <a:path w="21600" h="21600" extrusionOk="0">
                  <a:moveTo>
                    <a:pt x="21600" y="14247"/>
                  </a:moveTo>
                  <a:cubicBezTo>
                    <a:pt x="20693" y="12052"/>
                    <a:pt x="19978" y="9752"/>
                    <a:pt x="19478" y="7370"/>
                  </a:cubicBezTo>
                  <a:cubicBezTo>
                    <a:pt x="18978" y="4988"/>
                    <a:pt x="18692" y="2524"/>
                    <a:pt x="18642" y="0"/>
                  </a:cubicBezTo>
                  <a:lnTo>
                    <a:pt x="0" y="0"/>
                  </a:lnTo>
                  <a:cubicBezTo>
                    <a:pt x="50" y="3826"/>
                    <a:pt x="461" y="7563"/>
                    <a:pt x="1201" y="11174"/>
                  </a:cubicBezTo>
                  <a:cubicBezTo>
                    <a:pt x="1940" y="14786"/>
                    <a:pt x="3008" y="18273"/>
                    <a:pt x="4371" y="21600"/>
                  </a:cubicBezTo>
                  <a:lnTo>
                    <a:pt x="21600" y="14247"/>
                  </a:lnTo>
                  <a:close/>
                </a:path>
              </a:pathLst>
            </a:custGeom>
            <a:solidFill>
              <a:srgbClr val="B9B9B9">
                <a:alpha val="25402"/>
              </a:srgbClr>
            </a:solidFill>
            <a:ln w="12700">
              <a:miter lim="400000"/>
            </a:ln>
          </p:spPr>
          <p:txBody>
            <a:bodyPr lIns="38100" tIns="38100" rIns="38100" bIns="38100" anchor="ctr"/>
            <a:lstStyle/>
            <a:p>
              <a:endParaRPr/>
            </a:p>
          </p:txBody>
        </p:sp>
        <p:sp>
          <p:nvSpPr>
            <p:cNvPr id="37" name="Figura">
              <a:extLst>
                <a:ext uri="{FF2B5EF4-FFF2-40B4-BE49-F238E27FC236}">
                  <a16:creationId xmlns:a16="http://schemas.microsoft.com/office/drawing/2014/main" id="{BF8283CF-2401-7783-6525-E8E51849EC7E}"/>
                </a:ext>
              </a:extLst>
            </p:cNvPr>
            <p:cNvSpPr/>
            <p:nvPr/>
          </p:nvSpPr>
          <p:spPr>
            <a:xfrm>
              <a:off x="2798481" y="2343694"/>
              <a:ext cx="852588" cy="848674"/>
            </a:xfrm>
            <a:custGeom>
              <a:avLst/>
              <a:gdLst/>
              <a:ahLst/>
              <a:cxnLst>
                <a:cxn ang="0">
                  <a:pos x="wd2" y="hd2"/>
                </a:cxn>
                <a:cxn ang="5400000">
                  <a:pos x="wd2" y="hd2"/>
                </a:cxn>
                <a:cxn ang="10800000">
                  <a:pos x="wd2" y="hd2"/>
                </a:cxn>
                <a:cxn ang="16200000">
                  <a:pos x="wd2" y="hd2"/>
                </a:cxn>
              </a:cxnLst>
              <a:rect l="0" t="0" r="r" b="b"/>
              <a:pathLst>
                <a:path w="21600" h="21600" extrusionOk="0">
                  <a:moveTo>
                    <a:pt x="0" y="15397"/>
                  </a:moveTo>
                  <a:lnTo>
                    <a:pt x="14866" y="21600"/>
                  </a:lnTo>
                  <a:cubicBezTo>
                    <a:pt x="15649" y="19670"/>
                    <a:pt x="16617" y="17833"/>
                    <a:pt x="17746" y="16111"/>
                  </a:cubicBezTo>
                  <a:cubicBezTo>
                    <a:pt x="18873" y="14392"/>
                    <a:pt x="20167" y="12782"/>
                    <a:pt x="21600" y="11311"/>
                  </a:cubicBezTo>
                  <a:lnTo>
                    <a:pt x="10224" y="0"/>
                  </a:lnTo>
                  <a:cubicBezTo>
                    <a:pt x="8055" y="2211"/>
                    <a:pt x="6094" y="4626"/>
                    <a:pt x="4375" y="7214"/>
                  </a:cubicBezTo>
                  <a:cubicBezTo>
                    <a:pt x="2669" y="9781"/>
                    <a:pt x="1200" y="12520"/>
                    <a:pt x="0" y="15397"/>
                  </a:cubicBezTo>
                  <a:close/>
                </a:path>
              </a:pathLst>
            </a:custGeom>
            <a:solidFill>
              <a:srgbClr val="B9B9B9"/>
            </a:solidFill>
            <a:ln w="12700">
              <a:miter lim="400000"/>
            </a:ln>
          </p:spPr>
          <p:txBody>
            <a:bodyPr lIns="38100" tIns="38100" rIns="38100" bIns="38100" anchor="ctr"/>
            <a:lstStyle/>
            <a:p>
              <a:endParaRPr/>
            </a:p>
          </p:txBody>
        </p:sp>
        <p:sp>
          <p:nvSpPr>
            <p:cNvPr id="38" name="Figura">
              <a:extLst>
                <a:ext uri="{FF2B5EF4-FFF2-40B4-BE49-F238E27FC236}">
                  <a16:creationId xmlns:a16="http://schemas.microsoft.com/office/drawing/2014/main" id="{6F794357-CDCF-D2BF-3FCD-41E464C133F3}"/>
                </a:ext>
              </a:extLst>
            </p:cNvPr>
            <p:cNvSpPr/>
            <p:nvPr/>
          </p:nvSpPr>
          <p:spPr>
            <a:xfrm>
              <a:off x="2823881" y="4185194"/>
              <a:ext cx="855056" cy="838027"/>
            </a:xfrm>
            <a:custGeom>
              <a:avLst/>
              <a:gdLst/>
              <a:ahLst/>
              <a:cxnLst>
                <a:cxn ang="0">
                  <a:pos x="wd2" y="hd2"/>
                </a:cxn>
                <a:cxn ang="5400000">
                  <a:pos x="wd2" y="hd2"/>
                </a:cxn>
                <a:cxn ang="10800000">
                  <a:pos x="wd2" y="hd2"/>
                </a:cxn>
                <a:cxn ang="16200000">
                  <a:pos x="wd2" y="hd2"/>
                </a:cxn>
              </a:cxnLst>
              <a:rect l="0" t="0" r="r" b="b"/>
              <a:pathLst>
                <a:path w="21600" h="21600" extrusionOk="0">
                  <a:moveTo>
                    <a:pt x="14825" y="0"/>
                  </a:moveTo>
                  <a:lnTo>
                    <a:pt x="0" y="6266"/>
                  </a:lnTo>
                  <a:cubicBezTo>
                    <a:pt x="1222" y="9183"/>
                    <a:pt x="2719" y="11952"/>
                    <a:pt x="4458" y="14538"/>
                  </a:cubicBezTo>
                  <a:cubicBezTo>
                    <a:pt x="6168" y="17080"/>
                    <a:pt x="8111" y="19444"/>
                    <a:pt x="10257" y="21600"/>
                  </a:cubicBezTo>
                  <a:lnTo>
                    <a:pt x="21600" y="10109"/>
                  </a:lnTo>
                  <a:cubicBezTo>
                    <a:pt x="20193" y="8672"/>
                    <a:pt x="18918" y="7108"/>
                    <a:pt x="17792" y="5434"/>
                  </a:cubicBezTo>
                  <a:cubicBezTo>
                    <a:pt x="16645" y="3731"/>
                    <a:pt x="15649" y="1913"/>
                    <a:pt x="14825" y="0"/>
                  </a:cubicBezTo>
                  <a:close/>
                </a:path>
              </a:pathLst>
            </a:custGeom>
            <a:solidFill>
              <a:srgbClr val="B9B9B9">
                <a:alpha val="25402"/>
              </a:srgbClr>
            </a:solidFill>
            <a:ln w="12700">
              <a:miter lim="400000"/>
            </a:ln>
          </p:spPr>
          <p:txBody>
            <a:bodyPr lIns="38100" tIns="38100" rIns="38100" bIns="38100" anchor="ctr"/>
            <a:lstStyle/>
            <a:p>
              <a:endParaRPr/>
            </a:p>
          </p:txBody>
        </p:sp>
        <p:sp>
          <p:nvSpPr>
            <p:cNvPr id="39" name="Figura">
              <a:extLst>
                <a:ext uri="{FF2B5EF4-FFF2-40B4-BE49-F238E27FC236}">
                  <a16:creationId xmlns:a16="http://schemas.microsoft.com/office/drawing/2014/main" id="{0904E065-D0A7-3879-EF16-0D29EEA7B54D}"/>
                </a:ext>
              </a:extLst>
            </p:cNvPr>
            <p:cNvSpPr/>
            <p:nvPr/>
          </p:nvSpPr>
          <p:spPr>
            <a:xfrm>
              <a:off x="5465481" y="4185194"/>
              <a:ext cx="858243" cy="843559"/>
            </a:xfrm>
            <a:custGeom>
              <a:avLst/>
              <a:gdLst/>
              <a:ahLst/>
              <a:cxnLst>
                <a:cxn ang="0">
                  <a:pos x="wd2" y="hd2"/>
                </a:cxn>
                <a:cxn ang="5400000">
                  <a:pos x="wd2" y="hd2"/>
                </a:cxn>
                <a:cxn ang="10800000">
                  <a:pos x="wd2" y="hd2"/>
                </a:cxn>
                <a:cxn ang="16200000">
                  <a:pos x="wd2" y="hd2"/>
                </a:cxn>
              </a:cxnLst>
              <a:rect l="0" t="0" r="r" b="b"/>
              <a:pathLst>
                <a:path w="21600" h="21600" extrusionOk="0">
                  <a:moveTo>
                    <a:pt x="6830" y="0"/>
                  </a:moveTo>
                  <a:cubicBezTo>
                    <a:pt x="6012" y="1899"/>
                    <a:pt x="5021" y="3705"/>
                    <a:pt x="3875" y="5399"/>
                  </a:cubicBezTo>
                  <a:cubicBezTo>
                    <a:pt x="2731" y="7087"/>
                    <a:pt x="1434" y="8662"/>
                    <a:pt x="0" y="10103"/>
                  </a:cubicBezTo>
                  <a:lnTo>
                    <a:pt x="11301" y="21600"/>
                  </a:lnTo>
                  <a:cubicBezTo>
                    <a:pt x="13468" y="19413"/>
                    <a:pt x="15431" y="17017"/>
                    <a:pt x="17158" y="14443"/>
                  </a:cubicBezTo>
                  <a:cubicBezTo>
                    <a:pt x="18885" y="11870"/>
                    <a:pt x="20376" y="9120"/>
                    <a:pt x="21600" y="6225"/>
                  </a:cubicBezTo>
                  <a:lnTo>
                    <a:pt x="6830" y="0"/>
                  </a:lnTo>
                  <a:close/>
                </a:path>
              </a:pathLst>
            </a:custGeom>
            <a:solidFill>
              <a:srgbClr val="B9B9B9">
                <a:alpha val="45479"/>
              </a:srgbClr>
            </a:solidFill>
            <a:ln w="12700">
              <a:miter lim="400000"/>
            </a:ln>
          </p:spPr>
          <p:txBody>
            <a:bodyPr lIns="38100" tIns="38100" rIns="38100" bIns="38100" anchor="ctr"/>
            <a:lstStyle/>
            <a:p>
              <a:endParaRPr/>
            </a:p>
          </p:txBody>
        </p:sp>
        <p:sp>
          <p:nvSpPr>
            <p:cNvPr id="40" name="Figura">
              <a:extLst>
                <a:ext uri="{FF2B5EF4-FFF2-40B4-BE49-F238E27FC236}">
                  <a16:creationId xmlns:a16="http://schemas.microsoft.com/office/drawing/2014/main" id="{E5178EA6-D09E-EA78-09E4-F714B10B3B30}"/>
                </a:ext>
              </a:extLst>
            </p:cNvPr>
            <p:cNvSpPr/>
            <p:nvPr/>
          </p:nvSpPr>
          <p:spPr>
            <a:xfrm>
              <a:off x="2658781" y="2954525"/>
              <a:ext cx="717403" cy="735732"/>
            </a:xfrm>
            <a:custGeom>
              <a:avLst/>
              <a:gdLst/>
              <a:ahLst/>
              <a:cxnLst>
                <a:cxn ang="0">
                  <a:pos x="wd2" y="hd2"/>
                </a:cxn>
                <a:cxn ang="5400000">
                  <a:pos x="wd2" y="hd2"/>
                </a:cxn>
                <a:cxn ang="10800000">
                  <a:pos x="wd2" y="hd2"/>
                </a:cxn>
                <a:cxn ang="16200000">
                  <a:pos x="wd2" y="hd2"/>
                </a:cxn>
              </a:cxnLst>
              <a:rect l="0" t="0" r="r" b="b"/>
              <a:pathLst>
                <a:path w="21598" h="21600" extrusionOk="0">
                  <a:moveTo>
                    <a:pt x="19117" y="21189"/>
                  </a:moveTo>
                  <a:cubicBezTo>
                    <a:pt x="19115" y="16318"/>
                    <a:pt x="19994" y="11656"/>
                    <a:pt x="21598" y="7351"/>
                  </a:cubicBezTo>
                  <a:lnTo>
                    <a:pt x="3930" y="0"/>
                  </a:lnTo>
                  <a:cubicBezTo>
                    <a:pt x="1393" y="6570"/>
                    <a:pt x="-2" y="13714"/>
                    <a:pt x="0" y="21189"/>
                  </a:cubicBezTo>
                  <a:cubicBezTo>
                    <a:pt x="0" y="21326"/>
                    <a:pt x="3" y="21463"/>
                    <a:pt x="5" y="21600"/>
                  </a:cubicBezTo>
                  <a:lnTo>
                    <a:pt x="19122" y="21600"/>
                  </a:lnTo>
                  <a:cubicBezTo>
                    <a:pt x="19120" y="21463"/>
                    <a:pt x="19117" y="21326"/>
                    <a:pt x="19117" y="21189"/>
                  </a:cubicBezTo>
                  <a:close/>
                </a:path>
              </a:pathLst>
            </a:custGeom>
            <a:solidFill>
              <a:srgbClr val="B9B9B9"/>
            </a:solidFill>
            <a:ln w="12700">
              <a:miter lim="400000"/>
            </a:ln>
          </p:spPr>
          <p:txBody>
            <a:bodyPr lIns="38100" tIns="38100" rIns="38100" bIns="38100" anchor="ctr"/>
            <a:lstStyle/>
            <a:p>
              <a:endParaRPr/>
            </a:p>
          </p:txBody>
        </p:sp>
        <p:sp>
          <p:nvSpPr>
            <p:cNvPr id="41" name="Figura">
              <a:extLst>
                <a:ext uri="{FF2B5EF4-FFF2-40B4-BE49-F238E27FC236}">
                  <a16:creationId xmlns:a16="http://schemas.microsoft.com/office/drawing/2014/main" id="{3D79CB26-6D9E-01F2-0481-BEB385718B77}"/>
                </a:ext>
              </a:extLst>
            </p:cNvPr>
            <p:cNvSpPr/>
            <p:nvPr/>
          </p:nvSpPr>
          <p:spPr>
            <a:xfrm>
              <a:off x="5481356" y="2351581"/>
              <a:ext cx="849438" cy="849600"/>
            </a:xfrm>
            <a:custGeom>
              <a:avLst/>
              <a:gdLst/>
              <a:ahLst/>
              <a:cxnLst>
                <a:cxn ang="0">
                  <a:pos x="wd2" y="hd2"/>
                </a:cxn>
                <a:cxn ang="5400000">
                  <a:pos x="wd2" y="hd2"/>
                </a:cxn>
                <a:cxn ang="10800000">
                  <a:pos x="wd2" y="hd2"/>
                </a:cxn>
                <a:cxn ang="16200000">
                  <a:pos x="wd2" y="hd2"/>
                </a:cxn>
              </a:cxnLst>
              <a:rect l="0" t="0" r="r" b="b"/>
              <a:pathLst>
                <a:path w="21600" h="21600" extrusionOk="0">
                  <a:moveTo>
                    <a:pt x="11418" y="0"/>
                  </a:moveTo>
                  <a:lnTo>
                    <a:pt x="0" y="11416"/>
                  </a:lnTo>
                  <a:cubicBezTo>
                    <a:pt x="1410" y="12832"/>
                    <a:pt x="2682" y="14390"/>
                    <a:pt x="3788" y="16060"/>
                  </a:cubicBezTo>
                  <a:cubicBezTo>
                    <a:pt x="4934" y="17791"/>
                    <a:pt x="5906" y="19646"/>
                    <a:pt x="6679" y="21600"/>
                  </a:cubicBezTo>
                  <a:lnTo>
                    <a:pt x="21600" y="15421"/>
                  </a:lnTo>
                  <a:cubicBezTo>
                    <a:pt x="20418" y="12480"/>
                    <a:pt x="18942" y="9687"/>
                    <a:pt x="17208" y="7080"/>
                  </a:cubicBezTo>
                  <a:cubicBezTo>
                    <a:pt x="15513" y="4531"/>
                    <a:pt x="13571" y="2160"/>
                    <a:pt x="11418" y="0"/>
                  </a:cubicBezTo>
                  <a:close/>
                </a:path>
              </a:pathLst>
            </a:custGeom>
            <a:solidFill>
              <a:srgbClr val="B9B9B9">
                <a:alpha val="63499"/>
              </a:srgbClr>
            </a:solidFill>
            <a:ln w="12700">
              <a:miter lim="400000"/>
            </a:ln>
          </p:spPr>
          <p:txBody>
            <a:bodyPr lIns="38100" tIns="38100" rIns="38100" bIns="38100" anchor="ctr"/>
            <a:lstStyle/>
            <a:p>
              <a:endParaRPr/>
            </a:p>
          </p:txBody>
        </p:sp>
        <p:sp>
          <p:nvSpPr>
            <p:cNvPr id="42" name="Figura">
              <a:extLst>
                <a:ext uri="{FF2B5EF4-FFF2-40B4-BE49-F238E27FC236}">
                  <a16:creationId xmlns:a16="http://schemas.microsoft.com/office/drawing/2014/main" id="{37769A16-357B-DB3B-EE31-6013557297C6}"/>
                </a:ext>
              </a:extLst>
            </p:cNvPr>
            <p:cNvSpPr/>
            <p:nvPr/>
          </p:nvSpPr>
          <p:spPr>
            <a:xfrm>
              <a:off x="3865281" y="4845594"/>
              <a:ext cx="698074" cy="726071"/>
            </a:xfrm>
            <a:custGeom>
              <a:avLst/>
              <a:gdLst/>
              <a:ahLst/>
              <a:cxnLst>
                <a:cxn ang="0">
                  <a:pos x="wd2" y="hd2"/>
                </a:cxn>
                <a:cxn ang="5400000">
                  <a:pos x="wd2" y="hd2"/>
                </a:cxn>
                <a:cxn ang="10800000">
                  <a:pos x="wd2" y="hd2"/>
                </a:cxn>
                <a:cxn ang="16200000">
                  <a:pos x="wd2" y="hd2"/>
                </a:cxn>
              </a:cxnLst>
              <a:rect l="0" t="0" r="r" b="b"/>
              <a:pathLst>
                <a:path w="21600" h="21600" extrusionOk="0">
                  <a:moveTo>
                    <a:pt x="21600" y="2709"/>
                  </a:moveTo>
                  <a:cubicBezTo>
                    <a:pt x="19091" y="2697"/>
                    <a:pt x="16638" y="2451"/>
                    <a:pt x="14263" y="1993"/>
                  </a:cubicBezTo>
                  <a:cubicBezTo>
                    <a:pt x="11889" y="1534"/>
                    <a:pt x="9592" y="863"/>
                    <a:pt x="7396" y="0"/>
                  </a:cubicBezTo>
                  <a:lnTo>
                    <a:pt x="0" y="17456"/>
                  </a:lnTo>
                  <a:cubicBezTo>
                    <a:pt x="3336" y="18781"/>
                    <a:pt x="6826" y="19810"/>
                    <a:pt x="10437" y="20512"/>
                  </a:cubicBezTo>
                  <a:cubicBezTo>
                    <a:pt x="14049" y="21214"/>
                    <a:pt x="17781" y="21588"/>
                    <a:pt x="21600" y="21600"/>
                  </a:cubicBezTo>
                  <a:lnTo>
                    <a:pt x="21600" y="2709"/>
                  </a:lnTo>
                  <a:close/>
                </a:path>
              </a:pathLst>
            </a:custGeom>
            <a:solidFill>
              <a:srgbClr val="B9B9B9">
                <a:alpha val="25402"/>
              </a:srgbClr>
            </a:solidFill>
            <a:ln w="12700">
              <a:miter lim="400000"/>
            </a:ln>
          </p:spPr>
          <p:txBody>
            <a:bodyPr lIns="38100" tIns="38100" rIns="38100" bIns="38100" anchor="ctr"/>
            <a:lstStyle/>
            <a:p>
              <a:endParaRPr/>
            </a:p>
          </p:txBody>
        </p:sp>
        <p:sp>
          <p:nvSpPr>
            <p:cNvPr id="43" name="Figura">
              <a:extLst>
                <a:ext uri="{FF2B5EF4-FFF2-40B4-BE49-F238E27FC236}">
                  <a16:creationId xmlns:a16="http://schemas.microsoft.com/office/drawing/2014/main" id="{275B5057-A250-91DB-A586-0390B42DD9AB}"/>
                </a:ext>
              </a:extLst>
            </p:cNvPr>
            <p:cNvSpPr/>
            <p:nvPr/>
          </p:nvSpPr>
          <p:spPr>
            <a:xfrm>
              <a:off x="5757581" y="2965994"/>
              <a:ext cx="722129" cy="724263"/>
            </a:xfrm>
            <a:custGeom>
              <a:avLst/>
              <a:gdLst/>
              <a:ahLst/>
              <a:cxnLst>
                <a:cxn ang="0">
                  <a:pos x="wd2" y="hd2"/>
                </a:cxn>
                <a:cxn ang="5400000">
                  <a:pos x="wd2" y="hd2"/>
                </a:cxn>
                <a:cxn ang="10800000">
                  <a:pos x="wd2" y="hd2"/>
                </a:cxn>
                <a:cxn ang="16200000">
                  <a:pos x="wd2" y="hd2"/>
                </a:cxn>
              </a:cxnLst>
              <a:rect l="0" t="0" r="r" b="b"/>
              <a:pathLst>
                <a:path w="21600" h="21600" extrusionOk="0">
                  <a:moveTo>
                    <a:pt x="17553" y="0"/>
                  </a:moveTo>
                  <a:lnTo>
                    <a:pt x="0" y="7294"/>
                  </a:lnTo>
                  <a:cubicBezTo>
                    <a:pt x="1682" y="11600"/>
                    <a:pt x="2606" y="16288"/>
                    <a:pt x="2606" y="21192"/>
                  </a:cubicBezTo>
                  <a:cubicBezTo>
                    <a:pt x="2606" y="21328"/>
                    <a:pt x="2602" y="21464"/>
                    <a:pt x="2601" y="21600"/>
                  </a:cubicBezTo>
                  <a:lnTo>
                    <a:pt x="21595" y="21600"/>
                  </a:lnTo>
                  <a:cubicBezTo>
                    <a:pt x="21596" y="21464"/>
                    <a:pt x="21600" y="21328"/>
                    <a:pt x="21600" y="21192"/>
                  </a:cubicBezTo>
                  <a:cubicBezTo>
                    <a:pt x="21600" y="13704"/>
                    <a:pt x="20163" y="6554"/>
                    <a:pt x="17553" y="0"/>
                  </a:cubicBezTo>
                  <a:close/>
                </a:path>
              </a:pathLst>
            </a:custGeom>
            <a:solidFill>
              <a:srgbClr val="B9B9B9">
                <a:alpha val="63499"/>
              </a:srgbClr>
            </a:solidFill>
            <a:ln w="12700">
              <a:miter lim="400000"/>
            </a:ln>
          </p:spPr>
          <p:txBody>
            <a:bodyPr lIns="38100" tIns="38100" rIns="38100" bIns="38100" anchor="ctr"/>
            <a:lstStyle/>
            <a:p>
              <a:endParaRPr/>
            </a:p>
          </p:txBody>
        </p:sp>
        <p:sp>
          <p:nvSpPr>
            <p:cNvPr id="44" name="Figura">
              <a:extLst>
                <a:ext uri="{FF2B5EF4-FFF2-40B4-BE49-F238E27FC236}">
                  <a16:creationId xmlns:a16="http://schemas.microsoft.com/office/drawing/2014/main" id="{BAFEE1FB-1C42-BD67-C81A-65D93376DEB9}"/>
                </a:ext>
              </a:extLst>
            </p:cNvPr>
            <p:cNvSpPr/>
            <p:nvPr/>
          </p:nvSpPr>
          <p:spPr>
            <a:xfrm>
              <a:off x="3245437" y="4578894"/>
              <a:ext cx="845023" cy="848519"/>
            </a:xfrm>
            <a:custGeom>
              <a:avLst/>
              <a:gdLst/>
              <a:ahLst/>
              <a:cxnLst>
                <a:cxn ang="0">
                  <a:pos x="wd2" y="hd2"/>
                </a:cxn>
                <a:cxn ang="5400000">
                  <a:pos x="wd2" y="hd2"/>
                </a:cxn>
                <a:cxn ang="10800000">
                  <a:pos x="wd2" y="hd2"/>
                </a:cxn>
                <a:cxn ang="16200000">
                  <a:pos x="wd2" y="hd2"/>
                </a:cxn>
              </a:cxnLst>
              <a:rect l="0" t="0" r="r" b="b"/>
              <a:pathLst>
                <a:path w="21600" h="21600" extrusionOk="0">
                  <a:moveTo>
                    <a:pt x="21600" y="6663"/>
                  </a:moveTo>
                  <a:cubicBezTo>
                    <a:pt x="19686" y="5890"/>
                    <a:pt x="17869" y="4928"/>
                    <a:pt x="16171" y="3798"/>
                  </a:cubicBezTo>
                  <a:cubicBezTo>
                    <a:pt x="14503" y="2688"/>
                    <a:pt x="12948" y="1413"/>
                    <a:pt x="11535" y="0"/>
                  </a:cubicBezTo>
                  <a:lnTo>
                    <a:pt x="0" y="11511"/>
                  </a:lnTo>
                  <a:cubicBezTo>
                    <a:pt x="2193" y="13631"/>
                    <a:pt x="4584" y="15548"/>
                    <a:pt x="7143" y="17233"/>
                  </a:cubicBezTo>
                  <a:cubicBezTo>
                    <a:pt x="9730" y="18936"/>
                    <a:pt x="12488" y="20402"/>
                    <a:pt x="15387" y="21600"/>
                  </a:cubicBezTo>
                  <a:lnTo>
                    <a:pt x="21600" y="6663"/>
                  </a:lnTo>
                  <a:close/>
                </a:path>
              </a:pathLst>
            </a:custGeom>
            <a:solidFill>
              <a:srgbClr val="B9B9B9">
                <a:alpha val="25402"/>
              </a:srgbClr>
            </a:solidFill>
            <a:ln w="12700">
              <a:miter lim="400000"/>
            </a:ln>
          </p:spPr>
          <p:txBody>
            <a:bodyPr lIns="38100" tIns="38100" rIns="38100" bIns="38100" anchor="ctr"/>
            <a:lstStyle/>
            <a:p>
              <a:endParaRPr/>
            </a:p>
          </p:txBody>
        </p:sp>
        <p:sp>
          <p:nvSpPr>
            <p:cNvPr id="45" name="Figura">
              <a:extLst>
                <a:ext uri="{FF2B5EF4-FFF2-40B4-BE49-F238E27FC236}">
                  <a16:creationId xmlns:a16="http://schemas.microsoft.com/office/drawing/2014/main" id="{D68D11E5-894C-FED3-7EAE-A77FB9965AB3}"/>
                </a:ext>
              </a:extLst>
            </p:cNvPr>
            <p:cNvSpPr/>
            <p:nvPr/>
          </p:nvSpPr>
          <p:spPr>
            <a:xfrm>
              <a:off x="3223931" y="1924594"/>
              <a:ext cx="847113" cy="862571"/>
            </a:xfrm>
            <a:custGeom>
              <a:avLst/>
              <a:gdLst/>
              <a:ahLst/>
              <a:cxnLst>
                <a:cxn ang="0">
                  <a:pos x="wd2" y="hd2"/>
                </a:cxn>
                <a:cxn ang="5400000">
                  <a:pos x="wd2" y="hd2"/>
                </a:cxn>
                <a:cxn ang="10800000">
                  <a:pos x="wd2" y="hd2"/>
                </a:cxn>
                <a:cxn ang="16200000">
                  <a:pos x="wd2" y="hd2"/>
                </a:cxn>
              </a:cxnLst>
              <a:rect l="0" t="0" r="r" b="b"/>
              <a:pathLst>
                <a:path w="21600" h="21600" extrusionOk="0">
                  <a:moveTo>
                    <a:pt x="11287" y="21600"/>
                  </a:moveTo>
                  <a:cubicBezTo>
                    <a:pt x="12752" y="20144"/>
                    <a:pt x="14360" y="18825"/>
                    <a:pt x="16084" y="17669"/>
                  </a:cubicBezTo>
                  <a:cubicBezTo>
                    <a:pt x="17810" y="16511"/>
                    <a:pt x="19656" y="15513"/>
                    <a:pt x="21600" y="14696"/>
                  </a:cubicBezTo>
                  <a:lnTo>
                    <a:pt x="15401" y="0"/>
                  </a:lnTo>
                  <a:cubicBezTo>
                    <a:pt x="12461" y="1206"/>
                    <a:pt x="9674" y="2702"/>
                    <a:pt x="7077" y="4452"/>
                  </a:cubicBezTo>
                  <a:cubicBezTo>
                    <a:pt x="4521" y="6173"/>
                    <a:pt x="2151" y="8140"/>
                    <a:pt x="0" y="10317"/>
                  </a:cubicBezTo>
                  <a:lnTo>
                    <a:pt x="11287" y="21600"/>
                  </a:lnTo>
                  <a:close/>
                </a:path>
              </a:pathLst>
            </a:custGeom>
            <a:solidFill>
              <a:srgbClr val="B9B9B9"/>
            </a:solidFill>
            <a:ln w="12700">
              <a:miter lim="400000"/>
            </a:ln>
          </p:spPr>
          <p:txBody>
            <a:bodyPr lIns="38100" tIns="38100" rIns="38100" bIns="38100" anchor="ctr"/>
            <a:lstStyle/>
            <a:p>
              <a:endParaRPr/>
            </a:p>
          </p:txBody>
        </p:sp>
        <p:sp>
          <p:nvSpPr>
            <p:cNvPr id="46" name="Figura">
              <a:extLst>
                <a:ext uri="{FF2B5EF4-FFF2-40B4-BE49-F238E27FC236}">
                  <a16:creationId xmlns:a16="http://schemas.microsoft.com/office/drawing/2014/main" id="{1A03B6C5-8C95-8EC7-166C-5C5F76ACA667}"/>
                </a:ext>
              </a:extLst>
            </p:cNvPr>
            <p:cNvSpPr/>
            <p:nvPr/>
          </p:nvSpPr>
          <p:spPr>
            <a:xfrm>
              <a:off x="5071781" y="1924594"/>
              <a:ext cx="853469" cy="862559"/>
            </a:xfrm>
            <a:custGeom>
              <a:avLst/>
              <a:gdLst/>
              <a:ahLst/>
              <a:cxnLst>
                <a:cxn ang="0">
                  <a:pos x="wd2" y="hd2"/>
                </a:cxn>
                <a:cxn ang="5400000">
                  <a:pos x="wd2" y="hd2"/>
                </a:cxn>
                <a:cxn ang="10800000">
                  <a:pos x="wd2" y="hd2"/>
                </a:cxn>
                <a:cxn ang="16200000">
                  <a:pos x="wd2" y="hd2"/>
                </a:cxn>
              </a:cxnLst>
              <a:rect l="0" t="0" r="r" b="b"/>
              <a:pathLst>
                <a:path w="21600" h="21600" extrusionOk="0">
                  <a:moveTo>
                    <a:pt x="0" y="14696"/>
                  </a:moveTo>
                  <a:cubicBezTo>
                    <a:pt x="1930" y="15513"/>
                    <a:pt x="3762" y="16511"/>
                    <a:pt x="5475" y="17669"/>
                  </a:cubicBezTo>
                  <a:cubicBezTo>
                    <a:pt x="7188" y="18827"/>
                    <a:pt x="8783" y="20144"/>
                    <a:pt x="10236" y="21600"/>
                  </a:cubicBezTo>
                  <a:lnTo>
                    <a:pt x="21600" y="10356"/>
                  </a:lnTo>
                  <a:cubicBezTo>
                    <a:pt x="19406" y="8168"/>
                    <a:pt x="17000" y="6189"/>
                    <a:pt x="14415" y="4452"/>
                  </a:cubicBezTo>
                  <a:cubicBezTo>
                    <a:pt x="11829" y="2715"/>
                    <a:pt x="9064" y="1220"/>
                    <a:pt x="6152" y="0"/>
                  </a:cubicBezTo>
                  <a:lnTo>
                    <a:pt x="0" y="14696"/>
                  </a:lnTo>
                  <a:close/>
                </a:path>
              </a:pathLst>
            </a:custGeom>
            <a:solidFill>
              <a:srgbClr val="B9B9B9">
                <a:alpha val="63499"/>
              </a:srgbClr>
            </a:solidFill>
            <a:ln w="12700">
              <a:miter lim="400000"/>
            </a:ln>
          </p:spPr>
          <p:txBody>
            <a:bodyPr lIns="38100" tIns="38100" rIns="38100" bIns="38100" anchor="ctr"/>
            <a:lstStyle/>
            <a:p>
              <a:endParaRPr/>
            </a:p>
          </p:txBody>
        </p:sp>
        <p:sp>
          <p:nvSpPr>
            <p:cNvPr id="47" name="Figura">
              <a:extLst>
                <a:ext uri="{FF2B5EF4-FFF2-40B4-BE49-F238E27FC236}">
                  <a16:creationId xmlns:a16="http://schemas.microsoft.com/office/drawing/2014/main" id="{AFB74A29-55BA-2B2A-DC0D-A0B160CD7846}"/>
                </a:ext>
              </a:extLst>
            </p:cNvPr>
            <p:cNvSpPr/>
            <p:nvPr/>
          </p:nvSpPr>
          <p:spPr>
            <a:xfrm>
              <a:off x="4576481" y="4858294"/>
              <a:ext cx="709850" cy="726058"/>
            </a:xfrm>
            <a:custGeom>
              <a:avLst/>
              <a:gdLst/>
              <a:ahLst/>
              <a:cxnLst>
                <a:cxn ang="0">
                  <a:pos x="wd2" y="hd2"/>
                </a:cxn>
                <a:cxn ang="5400000">
                  <a:pos x="wd2" y="hd2"/>
                </a:cxn>
                <a:cxn ang="10800000">
                  <a:pos x="wd2" y="hd2"/>
                </a:cxn>
                <a:cxn ang="16200000">
                  <a:pos x="wd2" y="hd2"/>
                </a:cxn>
              </a:cxnLst>
              <a:rect l="0" t="0" r="r" b="b"/>
              <a:pathLst>
                <a:path w="21600" h="21600" extrusionOk="0">
                  <a:moveTo>
                    <a:pt x="14204" y="0"/>
                  </a:moveTo>
                  <a:cubicBezTo>
                    <a:pt x="12008" y="863"/>
                    <a:pt x="9711" y="1534"/>
                    <a:pt x="7337" y="1993"/>
                  </a:cubicBezTo>
                  <a:cubicBezTo>
                    <a:pt x="4962" y="2451"/>
                    <a:pt x="2509" y="2697"/>
                    <a:pt x="0" y="2709"/>
                  </a:cubicBezTo>
                  <a:lnTo>
                    <a:pt x="0" y="21600"/>
                  </a:lnTo>
                  <a:cubicBezTo>
                    <a:pt x="3819" y="21588"/>
                    <a:pt x="7551" y="21214"/>
                    <a:pt x="11163" y="20512"/>
                  </a:cubicBezTo>
                  <a:cubicBezTo>
                    <a:pt x="14774" y="19811"/>
                    <a:pt x="18264" y="18781"/>
                    <a:pt x="21600" y="17457"/>
                  </a:cubicBezTo>
                  <a:lnTo>
                    <a:pt x="14204" y="0"/>
                  </a:lnTo>
                  <a:close/>
                </a:path>
              </a:pathLst>
            </a:custGeom>
            <a:solidFill>
              <a:srgbClr val="B9B9B9">
                <a:alpha val="45479"/>
              </a:srgbClr>
            </a:solidFill>
            <a:ln w="12700">
              <a:miter lim="400000"/>
            </a:ln>
          </p:spPr>
          <p:txBody>
            <a:bodyPr lIns="38100" tIns="38100" rIns="38100" bIns="38100" anchor="ctr"/>
            <a:lstStyle/>
            <a:p>
              <a:endParaRPr/>
            </a:p>
          </p:txBody>
        </p:sp>
        <p:sp>
          <p:nvSpPr>
            <p:cNvPr id="48" name="Figura">
              <a:extLst>
                <a:ext uri="{FF2B5EF4-FFF2-40B4-BE49-F238E27FC236}">
                  <a16:creationId xmlns:a16="http://schemas.microsoft.com/office/drawing/2014/main" id="{8CC3224C-3D66-100C-5506-65EE179999BE}"/>
                </a:ext>
              </a:extLst>
            </p:cNvPr>
            <p:cNvSpPr/>
            <p:nvPr/>
          </p:nvSpPr>
          <p:spPr>
            <a:xfrm>
              <a:off x="5059081" y="4591594"/>
              <a:ext cx="847490" cy="848507"/>
            </a:xfrm>
            <a:custGeom>
              <a:avLst/>
              <a:gdLst/>
              <a:ahLst/>
              <a:cxnLst>
                <a:cxn ang="0">
                  <a:pos x="wd2" y="hd2"/>
                </a:cxn>
                <a:cxn ang="5400000">
                  <a:pos x="wd2" y="hd2"/>
                </a:cxn>
                <a:cxn ang="10800000">
                  <a:pos x="wd2" y="hd2"/>
                </a:cxn>
                <a:cxn ang="16200000">
                  <a:pos x="wd2" y="hd2"/>
                </a:cxn>
              </a:cxnLst>
              <a:rect l="0" t="0" r="r" b="b"/>
              <a:pathLst>
                <a:path w="21600" h="21600" extrusionOk="0">
                  <a:moveTo>
                    <a:pt x="10156" y="0"/>
                  </a:moveTo>
                  <a:cubicBezTo>
                    <a:pt x="8700" y="1408"/>
                    <a:pt x="7112" y="2681"/>
                    <a:pt x="5413" y="3798"/>
                  </a:cubicBezTo>
                  <a:cubicBezTo>
                    <a:pt x="3714" y="4915"/>
                    <a:pt x="1903" y="5877"/>
                    <a:pt x="0" y="6663"/>
                  </a:cubicBezTo>
                  <a:lnTo>
                    <a:pt x="6195" y="21600"/>
                  </a:lnTo>
                  <a:cubicBezTo>
                    <a:pt x="9086" y="20405"/>
                    <a:pt x="11837" y="18938"/>
                    <a:pt x="14415" y="17233"/>
                  </a:cubicBezTo>
                  <a:cubicBezTo>
                    <a:pt x="16993" y="15528"/>
                    <a:pt x="19399" y="13583"/>
                    <a:pt x="21600" y="11430"/>
                  </a:cubicBezTo>
                  <a:lnTo>
                    <a:pt x="10156" y="0"/>
                  </a:lnTo>
                  <a:close/>
                </a:path>
              </a:pathLst>
            </a:custGeom>
            <a:solidFill>
              <a:srgbClr val="B9B9B9">
                <a:alpha val="45479"/>
              </a:srgbClr>
            </a:solidFill>
            <a:ln w="12700">
              <a:miter lim="400000"/>
            </a:ln>
          </p:spPr>
          <p:txBody>
            <a:bodyPr lIns="38100" tIns="38100" rIns="38100" bIns="38100" anchor="ctr"/>
            <a:lstStyle/>
            <a:p>
              <a:endParaRPr/>
            </a:p>
          </p:txBody>
        </p:sp>
        <p:sp>
          <p:nvSpPr>
            <p:cNvPr id="49" name="Figura">
              <a:extLst>
                <a:ext uri="{FF2B5EF4-FFF2-40B4-BE49-F238E27FC236}">
                  <a16:creationId xmlns:a16="http://schemas.microsoft.com/office/drawing/2014/main" id="{07832E78-9B11-5E39-B45C-23866F2C2793}"/>
                </a:ext>
              </a:extLst>
            </p:cNvPr>
            <p:cNvSpPr/>
            <p:nvPr/>
          </p:nvSpPr>
          <p:spPr>
            <a:xfrm>
              <a:off x="5732181" y="3702594"/>
              <a:ext cx="735745" cy="714053"/>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cubicBezTo>
                    <a:pt x="2908" y="2524"/>
                    <a:pt x="2622" y="4988"/>
                    <a:pt x="2122" y="7370"/>
                  </a:cubicBezTo>
                  <a:cubicBezTo>
                    <a:pt x="1622" y="9752"/>
                    <a:pt x="907" y="12052"/>
                    <a:pt x="0" y="14247"/>
                  </a:cubicBezTo>
                  <a:lnTo>
                    <a:pt x="17229" y="21600"/>
                  </a:lnTo>
                  <a:cubicBezTo>
                    <a:pt x="18592" y="18273"/>
                    <a:pt x="19660" y="14786"/>
                    <a:pt x="20399" y="11174"/>
                  </a:cubicBezTo>
                  <a:cubicBezTo>
                    <a:pt x="21139" y="7563"/>
                    <a:pt x="21550" y="3826"/>
                    <a:pt x="21600" y="0"/>
                  </a:cubicBezTo>
                  <a:lnTo>
                    <a:pt x="2958" y="0"/>
                  </a:lnTo>
                  <a:close/>
                </a:path>
              </a:pathLst>
            </a:custGeom>
            <a:solidFill>
              <a:srgbClr val="B9B9B9">
                <a:alpha val="45479"/>
              </a:srgbClr>
            </a:solidFill>
            <a:ln w="12700">
              <a:miter lim="400000"/>
            </a:ln>
          </p:spPr>
          <p:txBody>
            <a:bodyPr lIns="38100" tIns="38100" rIns="38100" bIns="38100" anchor="ctr"/>
            <a:lstStyle/>
            <a:p>
              <a:endParaRPr/>
            </a:p>
          </p:txBody>
        </p:sp>
        <p:sp>
          <p:nvSpPr>
            <p:cNvPr id="50" name="Figura">
              <a:extLst>
                <a:ext uri="{FF2B5EF4-FFF2-40B4-BE49-F238E27FC236}">
                  <a16:creationId xmlns:a16="http://schemas.microsoft.com/office/drawing/2014/main" id="{EAE81E7D-0D54-3390-939B-A3B190DC2D89}"/>
                </a:ext>
              </a:extLst>
            </p:cNvPr>
            <p:cNvSpPr/>
            <p:nvPr/>
          </p:nvSpPr>
          <p:spPr>
            <a:xfrm>
              <a:off x="5935381" y="1886494"/>
              <a:ext cx="990378" cy="1063445"/>
            </a:xfrm>
            <a:custGeom>
              <a:avLst/>
              <a:gdLst/>
              <a:ahLst/>
              <a:cxnLst>
                <a:cxn ang="0">
                  <a:pos x="wd2" y="hd2"/>
                </a:cxn>
                <a:cxn ang="5400000">
                  <a:pos x="wd2" y="hd2"/>
                </a:cxn>
                <a:cxn ang="10800000">
                  <a:pos x="wd2" y="hd2"/>
                </a:cxn>
                <a:cxn ang="16200000">
                  <a:pos x="wd2" y="hd2"/>
                </a:cxn>
              </a:cxnLst>
              <a:rect l="0" t="0" r="r" b="b"/>
              <a:pathLst>
                <a:path w="21600" h="21600" extrusionOk="0">
                  <a:moveTo>
                    <a:pt x="9793" y="0"/>
                  </a:moveTo>
                  <a:lnTo>
                    <a:pt x="0" y="9120"/>
                  </a:lnTo>
                  <a:cubicBezTo>
                    <a:pt x="1871" y="10900"/>
                    <a:pt x="3559" y="12848"/>
                    <a:pt x="5036" y="14937"/>
                  </a:cubicBezTo>
                  <a:cubicBezTo>
                    <a:pt x="6512" y="17025"/>
                    <a:pt x="7777" y="19255"/>
                    <a:pt x="8802" y="21600"/>
                  </a:cubicBezTo>
                  <a:lnTo>
                    <a:pt x="21600" y="16663"/>
                  </a:lnTo>
                  <a:cubicBezTo>
                    <a:pt x="20224" y="13530"/>
                    <a:pt x="18526" y="10552"/>
                    <a:pt x="16546" y="7763"/>
                  </a:cubicBezTo>
                  <a:cubicBezTo>
                    <a:pt x="14566" y="4974"/>
                    <a:pt x="12302" y="2374"/>
                    <a:pt x="9793" y="0"/>
                  </a:cubicBezTo>
                  <a:close/>
                </a:path>
              </a:pathLst>
            </a:custGeom>
            <a:solidFill>
              <a:srgbClr val="FFFFFF"/>
            </a:solidFill>
            <a:ln w="12700">
              <a:miter lim="400000"/>
            </a:ln>
          </p:spPr>
          <p:txBody>
            <a:bodyPr lIns="38100" tIns="38100" rIns="38100" bIns="38100" anchor="ctr"/>
            <a:lstStyle/>
            <a:p>
              <a:endParaRPr/>
            </a:p>
          </p:txBody>
        </p:sp>
        <p:sp>
          <p:nvSpPr>
            <p:cNvPr id="51" name="Figura">
              <a:extLst>
                <a:ext uri="{FF2B5EF4-FFF2-40B4-BE49-F238E27FC236}">
                  <a16:creationId xmlns:a16="http://schemas.microsoft.com/office/drawing/2014/main" id="{02244C09-A5C4-E89B-7D1E-1942A867AB43}"/>
                </a:ext>
              </a:extLst>
            </p:cNvPr>
            <p:cNvSpPr/>
            <p:nvPr/>
          </p:nvSpPr>
          <p:spPr>
            <a:xfrm>
              <a:off x="2023781" y="1124494"/>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 name="2.1 Procesos misionales">
              <a:extLst>
                <a:ext uri="{FF2B5EF4-FFF2-40B4-BE49-F238E27FC236}">
                  <a16:creationId xmlns:a16="http://schemas.microsoft.com/office/drawing/2014/main" id="{0F410838-9C23-E0B3-47E1-288A7DF44F93}"/>
                </a:ext>
              </a:extLst>
            </p:cNvPr>
            <p:cNvSpPr txBox="1"/>
            <p:nvPr/>
          </p:nvSpPr>
          <p:spPr>
            <a:xfrm>
              <a:off x="4702340" y="2134494"/>
              <a:ext cx="1564412" cy="748923"/>
            </a:xfrm>
            <a:prstGeom prst="rect">
              <a:avLst/>
            </a:prstGeom>
            <a:solidFill>
              <a:schemeClr val="tx1">
                <a:lumMod val="50000"/>
                <a:lumOff val="50000"/>
                <a:alpha val="1208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2.1 </a:t>
              </a:r>
              <a:endParaRPr lang="es-CO" sz="1400" b="1" dirty="0">
                <a:latin typeface="Montserrat Medium" panose="00000600000000000000" pitchFamily="2" charset="0"/>
              </a:endParaRPr>
            </a:p>
            <a:p>
              <a:pPr algn="l"/>
              <a:r>
                <a:rPr lang="es-CO" sz="1400" b="1" dirty="0">
                  <a:latin typeface="Montserrat Medium" panose="00000600000000000000" pitchFamily="2" charset="0"/>
                </a:rPr>
                <a:t>Procesos misionales</a:t>
              </a:r>
            </a:p>
          </p:txBody>
        </p:sp>
        <p:sp>
          <p:nvSpPr>
            <p:cNvPr id="53" name="2.2 Articulación  interinstitucional">
              <a:extLst>
                <a:ext uri="{FF2B5EF4-FFF2-40B4-BE49-F238E27FC236}">
                  <a16:creationId xmlns:a16="http://schemas.microsoft.com/office/drawing/2014/main" id="{483CAA02-8E51-AA44-43B9-79DD00052D4D}"/>
                </a:ext>
              </a:extLst>
            </p:cNvPr>
            <p:cNvSpPr txBox="1"/>
            <p:nvPr/>
          </p:nvSpPr>
          <p:spPr>
            <a:xfrm>
              <a:off x="4654443" y="4256260"/>
              <a:ext cx="1699382" cy="748923"/>
            </a:xfrm>
            <a:prstGeom prst="rect">
              <a:avLst/>
            </a:prstGeom>
            <a:solidFill>
              <a:schemeClr val="tx1">
                <a:lumMod val="50000"/>
                <a:lumOff val="50000"/>
                <a:alpha val="1398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2.2 </a:t>
              </a:r>
              <a:endParaRPr lang="es-CO" sz="1400" b="1" dirty="0">
                <a:latin typeface="Montserrat Medium" panose="00000600000000000000" pitchFamily="2" charset="0"/>
              </a:endParaRPr>
            </a:p>
            <a:p>
              <a:pPr algn="l"/>
              <a:r>
                <a:rPr lang="es-CO" sz="1400" b="1" dirty="0">
                  <a:latin typeface="Montserrat Medium" panose="00000600000000000000" pitchFamily="2" charset="0"/>
                </a:rPr>
                <a:t>Articulación  interinstitucional</a:t>
              </a:r>
            </a:p>
          </p:txBody>
        </p:sp>
        <p:sp>
          <p:nvSpPr>
            <p:cNvPr id="54" name="2. Aspectos jurídicos">
              <a:extLst>
                <a:ext uri="{FF2B5EF4-FFF2-40B4-BE49-F238E27FC236}">
                  <a16:creationId xmlns:a16="http://schemas.microsoft.com/office/drawing/2014/main" id="{882399E9-FF43-9968-6EF9-870A86D4D6F7}"/>
                </a:ext>
              </a:extLst>
            </p:cNvPr>
            <p:cNvSpPr txBox="1"/>
            <p:nvPr/>
          </p:nvSpPr>
          <p:spPr>
            <a:xfrm>
              <a:off x="3140717" y="4266505"/>
              <a:ext cx="1307718" cy="748923"/>
            </a:xfrm>
            <a:prstGeom prst="rect">
              <a:avLst/>
            </a:prstGeom>
            <a:solidFill>
              <a:schemeClr val="bg1">
                <a:lumMod val="95000"/>
                <a:alpha val="88787"/>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pPr algn="l"/>
              <a:r>
                <a:rPr sz="1400" b="1" dirty="0">
                  <a:latin typeface="Montserrat Medium" panose="00000600000000000000" pitchFamily="2" charset="0"/>
                </a:rPr>
                <a:t>2.</a:t>
              </a:r>
              <a:r>
                <a:rPr lang="es-ES" sz="1400" b="1" dirty="0">
                  <a:latin typeface="Montserrat Medium" panose="00000600000000000000" pitchFamily="2" charset="0"/>
                </a:rPr>
                <a:t>3</a:t>
              </a:r>
              <a:r>
                <a:rPr sz="1400" b="1" dirty="0">
                  <a:latin typeface="Montserrat Medium" panose="00000600000000000000" pitchFamily="2" charset="0"/>
                </a:rPr>
                <a:t> </a:t>
              </a:r>
              <a:endParaRPr lang="es-CO" sz="1400" b="1" dirty="0">
                <a:latin typeface="Montserrat Medium" panose="00000600000000000000" pitchFamily="2" charset="0"/>
              </a:endParaRPr>
            </a:p>
            <a:p>
              <a:pPr algn="l"/>
              <a:r>
                <a:rPr lang="es-CO" sz="1400" b="1" dirty="0">
                  <a:latin typeface="Montserrat Medium" panose="00000600000000000000" pitchFamily="2" charset="0"/>
                </a:rPr>
                <a:t>Aspectos jurídicos </a:t>
              </a:r>
            </a:p>
          </p:txBody>
        </p:sp>
        <p:sp>
          <p:nvSpPr>
            <p:cNvPr id="55" name="2.1 Relacionamiento con  comunidad">
              <a:extLst>
                <a:ext uri="{FF2B5EF4-FFF2-40B4-BE49-F238E27FC236}">
                  <a16:creationId xmlns:a16="http://schemas.microsoft.com/office/drawing/2014/main" id="{65106B51-FE31-84D3-4CEF-51401B484A7A}"/>
                </a:ext>
              </a:extLst>
            </p:cNvPr>
            <p:cNvSpPr txBox="1"/>
            <p:nvPr/>
          </p:nvSpPr>
          <p:spPr>
            <a:xfrm>
              <a:off x="2798492" y="2274840"/>
              <a:ext cx="1645027" cy="748923"/>
            </a:xfrm>
            <a:prstGeom prst="rect">
              <a:avLst/>
            </a:prstGeom>
            <a:solidFill>
              <a:schemeClr val="bg2">
                <a:lumMod val="90000"/>
                <a:alpha val="40513"/>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r>
                <a:rPr sz="1400" b="1" dirty="0">
                  <a:latin typeface="Montserrat Medium" panose="00000600000000000000" pitchFamily="2" charset="0"/>
                </a:rPr>
                <a:t>2.</a:t>
              </a:r>
              <a:r>
                <a:rPr lang="es-ES" sz="1400" b="1" dirty="0">
                  <a:latin typeface="Montserrat Medium" panose="00000600000000000000" pitchFamily="2" charset="0"/>
                </a:rPr>
                <a:t>4</a:t>
              </a:r>
              <a:r>
                <a:rPr sz="1400" b="1" dirty="0">
                  <a:latin typeface="Montserrat Medium" panose="00000600000000000000" pitchFamily="2" charset="0"/>
                </a:rPr>
                <a:t> </a:t>
              </a:r>
              <a:endParaRPr lang="es-CO" sz="1400" b="1" dirty="0">
                <a:latin typeface="Montserrat Medium" panose="00000600000000000000" pitchFamily="2" charset="0"/>
              </a:endParaRPr>
            </a:p>
            <a:p>
              <a:r>
                <a:rPr lang="es-CO" sz="1400" b="1" dirty="0">
                  <a:latin typeface="Montserrat Medium" panose="00000600000000000000" pitchFamily="2" charset="0"/>
                </a:rPr>
                <a:t>Relacionamiento con comunidad</a:t>
              </a:r>
            </a:p>
          </p:txBody>
        </p:sp>
        <p:sp>
          <p:nvSpPr>
            <p:cNvPr id="56" name="2.2 Articulación  interinstitucional">
              <a:extLst>
                <a:ext uri="{FF2B5EF4-FFF2-40B4-BE49-F238E27FC236}">
                  <a16:creationId xmlns:a16="http://schemas.microsoft.com/office/drawing/2014/main" id="{9ECB3A69-61A5-1369-225D-431184CC2169}"/>
                </a:ext>
              </a:extLst>
            </p:cNvPr>
            <p:cNvSpPr txBox="1"/>
            <p:nvPr/>
          </p:nvSpPr>
          <p:spPr>
            <a:xfrm>
              <a:off x="377466" y="1522109"/>
              <a:ext cx="194491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r>
                <a:rPr lang="es-ES" sz="1600" b="1" dirty="0">
                  <a:latin typeface="Montserrat Medium" panose="00000600000000000000" pitchFamily="2" charset="0"/>
                </a:rPr>
                <a:t>1.3</a:t>
              </a:r>
              <a:r>
                <a:rPr sz="1600" b="1" dirty="0">
                  <a:latin typeface="Montserrat Medium" panose="00000600000000000000" pitchFamily="2" charset="0"/>
                </a:rPr>
                <a:t> </a:t>
              </a:r>
              <a:r>
                <a:rPr lang="es-CO" sz="1600" b="1" dirty="0">
                  <a:latin typeface="Montserrat Medium" panose="00000600000000000000" pitchFamily="2" charset="0"/>
                </a:rPr>
                <a:t>Administrativa y financiera</a:t>
              </a:r>
              <a:endParaRPr sz="1600" b="1" dirty="0">
                <a:latin typeface="Montserrat Medium" panose="00000600000000000000" pitchFamily="2" charset="0"/>
              </a:endParaRPr>
            </a:p>
          </p:txBody>
        </p:sp>
        <p:sp>
          <p:nvSpPr>
            <p:cNvPr id="57" name="2.2 Articulación  interinstitucional">
              <a:extLst>
                <a:ext uri="{FF2B5EF4-FFF2-40B4-BE49-F238E27FC236}">
                  <a16:creationId xmlns:a16="http://schemas.microsoft.com/office/drawing/2014/main" id="{2417BAB4-F2D2-C3A2-3283-5F173CDAA6E6}"/>
                </a:ext>
              </a:extLst>
            </p:cNvPr>
            <p:cNvSpPr txBox="1"/>
            <p:nvPr/>
          </p:nvSpPr>
          <p:spPr>
            <a:xfrm>
              <a:off x="5724642" y="5317530"/>
              <a:ext cx="194491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r>
                <a:rPr lang="es-ES" sz="1600" b="1" dirty="0">
                  <a:latin typeface="Montserrat Medium" panose="00000600000000000000" pitchFamily="2" charset="0"/>
                </a:rPr>
                <a:t>1.1</a:t>
              </a:r>
              <a:r>
                <a:rPr sz="1600" b="1" dirty="0">
                  <a:latin typeface="Montserrat Medium" panose="00000600000000000000" pitchFamily="2" charset="0"/>
                </a:rPr>
                <a:t> </a:t>
              </a:r>
              <a:r>
                <a:rPr lang="es-ES" sz="1600" b="1" dirty="0">
                  <a:latin typeface="Montserrat Medium" panose="00000600000000000000" pitchFamily="2" charset="0"/>
                </a:rPr>
                <a:t>Talento humano</a:t>
              </a:r>
              <a:endParaRPr sz="1600" b="1" dirty="0">
                <a:latin typeface="Montserrat Medium" panose="00000600000000000000" pitchFamily="2" charset="0"/>
              </a:endParaRPr>
            </a:p>
          </p:txBody>
        </p:sp>
        <p:sp>
          <p:nvSpPr>
            <p:cNvPr id="58" name="2.2 Articulación  interinstitucional">
              <a:extLst>
                <a:ext uri="{FF2B5EF4-FFF2-40B4-BE49-F238E27FC236}">
                  <a16:creationId xmlns:a16="http://schemas.microsoft.com/office/drawing/2014/main" id="{95C5D3B8-BC0C-653A-1B95-9A72F50D306B}"/>
                </a:ext>
              </a:extLst>
            </p:cNvPr>
            <p:cNvSpPr txBox="1"/>
            <p:nvPr/>
          </p:nvSpPr>
          <p:spPr>
            <a:xfrm>
              <a:off x="220719" y="4679852"/>
              <a:ext cx="194491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r>
                <a:rPr lang="es-ES" sz="1600" b="1" dirty="0">
                  <a:latin typeface="Montserrat Medium" panose="00000600000000000000" pitchFamily="2" charset="0"/>
                </a:rPr>
                <a:t>1.2</a:t>
              </a:r>
              <a:r>
                <a:rPr sz="1600" b="1" dirty="0">
                  <a:latin typeface="Montserrat Medium" panose="00000600000000000000" pitchFamily="2" charset="0"/>
                </a:rPr>
                <a:t> </a:t>
              </a:r>
              <a:r>
                <a:rPr lang="es-ES" sz="1600" b="1" dirty="0">
                  <a:latin typeface="Montserrat Medium" panose="00000600000000000000" pitchFamily="2" charset="0"/>
                </a:rPr>
                <a:t>Transformación digital</a:t>
              </a:r>
              <a:endParaRPr sz="1600" b="1" dirty="0">
                <a:latin typeface="Montserrat Medium" panose="00000600000000000000" pitchFamily="2" charset="0"/>
              </a:endParaRPr>
            </a:p>
          </p:txBody>
        </p:sp>
        <p:sp>
          <p:nvSpPr>
            <p:cNvPr id="59" name="Figura">
              <a:extLst>
                <a:ext uri="{FF2B5EF4-FFF2-40B4-BE49-F238E27FC236}">
                  <a16:creationId xmlns:a16="http://schemas.microsoft.com/office/drawing/2014/main" id="{CC2E51C5-0822-C29C-B3CC-2FF2AC2BD1DC}"/>
                </a:ext>
              </a:extLst>
            </p:cNvPr>
            <p:cNvSpPr/>
            <p:nvPr/>
          </p:nvSpPr>
          <p:spPr>
            <a:xfrm>
              <a:off x="4587257" y="3082925"/>
              <a:ext cx="436304" cy="574067"/>
            </a:xfrm>
            <a:custGeom>
              <a:avLst/>
              <a:gdLst/>
              <a:ahLst/>
              <a:cxnLst>
                <a:cxn ang="0">
                  <a:pos x="wd2" y="hd2"/>
                </a:cxn>
                <a:cxn ang="5400000">
                  <a:pos x="wd2" y="hd2"/>
                </a:cxn>
                <a:cxn ang="10800000">
                  <a:pos x="wd2" y="hd2"/>
                </a:cxn>
                <a:cxn ang="16200000">
                  <a:pos x="wd2" y="hd2"/>
                </a:cxn>
              </a:cxnLst>
              <a:rect l="0" t="0" r="r" b="b"/>
              <a:pathLst>
                <a:path w="21600" h="21600" extrusionOk="0">
                  <a:moveTo>
                    <a:pt x="21600" y="5184"/>
                  </a:moveTo>
                  <a:cubicBezTo>
                    <a:pt x="20205" y="4097"/>
                    <a:pt x="18674" y="3112"/>
                    <a:pt x="17030" y="2243"/>
                  </a:cubicBezTo>
                  <a:cubicBezTo>
                    <a:pt x="15385" y="1374"/>
                    <a:pt x="13626" y="621"/>
                    <a:pt x="11772" y="0"/>
                  </a:cubicBezTo>
                  <a:lnTo>
                    <a:pt x="0" y="21600"/>
                  </a:lnTo>
                  <a:lnTo>
                    <a:pt x="21600" y="5184"/>
                  </a:lnTo>
                  <a:close/>
                </a:path>
              </a:pathLst>
            </a:custGeom>
            <a:solidFill>
              <a:srgbClr val="FF9300">
                <a:alpha val="75703"/>
              </a:srgbClr>
            </a:solidFill>
            <a:ln w="12700">
              <a:miter lim="400000"/>
            </a:ln>
          </p:spPr>
          <p:txBody>
            <a:bodyPr lIns="38100" tIns="38100" rIns="38100" bIns="38100" anchor="ctr"/>
            <a:lstStyle/>
            <a:p>
              <a:endParaRPr/>
            </a:p>
          </p:txBody>
        </p:sp>
        <p:sp>
          <p:nvSpPr>
            <p:cNvPr id="60" name="Figura">
              <a:extLst>
                <a:ext uri="{FF2B5EF4-FFF2-40B4-BE49-F238E27FC236}">
                  <a16:creationId xmlns:a16="http://schemas.microsoft.com/office/drawing/2014/main" id="{615FFCB0-E4C5-E92E-6F14-CE46C5D7A3A3}"/>
                </a:ext>
              </a:extLst>
            </p:cNvPr>
            <p:cNvSpPr/>
            <p:nvPr/>
          </p:nvSpPr>
          <p:spPr>
            <a:xfrm>
              <a:off x="4595245" y="3235325"/>
              <a:ext cx="559309" cy="429736"/>
            </a:xfrm>
            <a:custGeom>
              <a:avLst/>
              <a:gdLst/>
              <a:ahLst/>
              <a:cxnLst>
                <a:cxn ang="0">
                  <a:pos x="wd2" y="hd2"/>
                </a:cxn>
                <a:cxn ang="5400000">
                  <a:pos x="wd2" y="hd2"/>
                </a:cxn>
                <a:cxn ang="10800000">
                  <a:pos x="wd2" y="hd2"/>
                </a:cxn>
                <a:cxn ang="16200000">
                  <a:pos x="wd2" y="hd2"/>
                </a:cxn>
              </a:cxnLst>
              <a:rect l="0" t="0" r="r" b="b"/>
              <a:pathLst>
                <a:path w="21600" h="21600" extrusionOk="0">
                  <a:moveTo>
                    <a:pt x="17023" y="0"/>
                  </a:moveTo>
                  <a:lnTo>
                    <a:pt x="0" y="21600"/>
                  </a:lnTo>
                  <a:lnTo>
                    <a:pt x="21600" y="9459"/>
                  </a:lnTo>
                  <a:cubicBezTo>
                    <a:pt x="21135" y="7812"/>
                    <a:pt x="20550" y="6239"/>
                    <a:pt x="19857" y="4759"/>
                  </a:cubicBezTo>
                  <a:cubicBezTo>
                    <a:pt x="19052" y="3040"/>
                    <a:pt x="18102" y="1443"/>
                    <a:pt x="17023" y="0"/>
                  </a:cubicBezTo>
                  <a:close/>
                </a:path>
              </a:pathLst>
            </a:custGeom>
            <a:solidFill>
              <a:srgbClr val="FFAD3E"/>
            </a:solidFill>
            <a:ln w="12700">
              <a:miter lim="400000"/>
            </a:ln>
          </p:spPr>
          <p:txBody>
            <a:bodyPr lIns="38100" tIns="38100" rIns="38100" bIns="38100" anchor="ctr"/>
            <a:lstStyle/>
            <a:p>
              <a:endParaRPr/>
            </a:p>
          </p:txBody>
        </p:sp>
        <p:sp>
          <p:nvSpPr>
            <p:cNvPr id="61" name="Figura">
              <a:extLst>
                <a:ext uri="{FF2B5EF4-FFF2-40B4-BE49-F238E27FC236}">
                  <a16:creationId xmlns:a16="http://schemas.microsoft.com/office/drawing/2014/main" id="{47AF2903-B3D8-3218-FC3B-ECBF66EDB8DF}"/>
                </a:ext>
              </a:extLst>
            </p:cNvPr>
            <p:cNvSpPr/>
            <p:nvPr/>
          </p:nvSpPr>
          <p:spPr>
            <a:xfrm>
              <a:off x="4599957" y="3438525"/>
              <a:ext cx="603103" cy="242026"/>
            </a:xfrm>
            <a:custGeom>
              <a:avLst/>
              <a:gdLst/>
              <a:ahLst/>
              <a:cxnLst>
                <a:cxn ang="0">
                  <a:pos x="wd2" y="hd2"/>
                </a:cxn>
                <a:cxn ang="5400000">
                  <a:pos x="wd2" y="hd2"/>
                </a:cxn>
                <a:cxn ang="10800000">
                  <a:pos x="wd2" y="hd2"/>
                </a:cxn>
                <a:cxn ang="16200000">
                  <a:pos x="wd2" y="hd2"/>
                </a:cxn>
              </a:cxnLst>
              <a:rect l="0" t="0" r="r" b="b"/>
              <a:pathLst>
                <a:path w="21600" h="21600" extrusionOk="0">
                  <a:moveTo>
                    <a:pt x="20197" y="0"/>
                  </a:moveTo>
                  <a:lnTo>
                    <a:pt x="0" y="21600"/>
                  </a:lnTo>
                  <a:lnTo>
                    <a:pt x="21588" y="21600"/>
                  </a:lnTo>
                  <a:cubicBezTo>
                    <a:pt x="21591" y="21181"/>
                    <a:pt x="21600" y="20765"/>
                    <a:pt x="21600" y="20343"/>
                  </a:cubicBezTo>
                  <a:cubicBezTo>
                    <a:pt x="21600" y="13191"/>
                    <a:pt x="21103" y="6339"/>
                    <a:pt x="20197" y="0"/>
                  </a:cubicBezTo>
                  <a:close/>
                </a:path>
              </a:pathLst>
            </a:custGeom>
            <a:solidFill>
              <a:srgbClr val="FF9300">
                <a:alpha val="75703"/>
              </a:srgbClr>
            </a:solidFill>
            <a:ln w="12700">
              <a:miter lim="400000"/>
            </a:ln>
          </p:spPr>
          <p:txBody>
            <a:bodyPr lIns="38100" tIns="38100" rIns="38100" bIns="38100" anchor="ctr"/>
            <a:lstStyle/>
            <a:p>
              <a:endParaRPr/>
            </a:p>
          </p:txBody>
        </p:sp>
        <p:sp>
          <p:nvSpPr>
            <p:cNvPr id="62" name="Figura">
              <a:extLst>
                <a:ext uri="{FF2B5EF4-FFF2-40B4-BE49-F238E27FC236}">
                  <a16:creationId xmlns:a16="http://schemas.microsoft.com/office/drawing/2014/main" id="{1BACBC89-7084-759C-BF6F-1C91657A921B}"/>
                </a:ext>
              </a:extLst>
            </p:cNvPr>
            <p:cNvSpPr/>
            <p:nvPr/>
          </p:nvSpPr>
          <p:spPr>
            <a:xfrm>
              <a:off x="2021857" y="1114425"/>
              <a:ext cx="5092701" cy="5092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solidFill>
              <a:srgbClr val="FFFFFF">
                <a:alpha val="75703"/>
              </a:srgbClr>
            </a:solidFill>
            <a:ln w="12700">
              <a:miter lim="400000"/>
            </a:ln>
          </p:spPr>
          <p:txBody>
            <a:bodyPr lIns="38100" tIns="38100" rIns="38100" bIns="38100" anchor="ctr"/>
            <a:lstStyle/>
            <a:p>
              <a:pPr>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3" name="Figura">
              <a:extLst>
                <a:ext uri="{FF2B5EF4-FFF2-40B4-BE49-F238E27FC236}">
                  <a16:creationId xmlns:a16="http://schemas.microsoft.com/office/drawing/2014/main" id="{39F8E3FA-A7A1-E82E-9B73-737AA500BA96}"/>
                </a:ext>
              </a:extLst>
            </p:cNvPr>
            <p:cNvSpPr/>
            <p:nvPr/>
          </p:nvSpPr>
          <p:spPr>
            <a:xfrm>
              <a:off x="4318885" y="3038251"/>
              <a:ext cx="237885" cy="6228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776" y="14"/>
                    <a:pt x="14040" y="170"/>
                    <a:pt x="10429" y="455"/>
                  </a:cubicBezTo>
                  <a:cubicBezTo>
                    <a:pt x="6818" y="740"/>
                    <a:pt x="3330" y="1154"/>
                    <a:pt x="0" y="1685"/>
                  </a:cubicBezTo>
                  <a:lnTo>
                    <a:pt x="21600" y="21600"/>
                  </a:lnTo>
                  <a:lnTo>
                    <a:pt x="21600" y="0"/>
                  </a:lnTo>
                  <a:close/>
                </a:path>
              </a:pathLst>
            </a:custGeom>
            <a:solidFill>
              <a:srgbClr val="FF9300">
                <a:alpha val="75703"/>
              </a:srgbClr>
            </a:solidFill>
            <a:ln w="12700">
              <a:miter lim="400000"/>
            </a:ln>
          </p:spPr>
          <p:txBody>
            <a:bodyPr lIns="38100" tIns="38100" rIns="38100" bIns="38100" anchor="ctr"/>
            <a:lstStyle/>
            <a:p>
              <a:endParaRPr/>
            </a:p>
          </p:txBody>
        </p:sp>
        <p:sp>
          <p:nvSpPr>
            <p:cNvPr id="64" name="Figura">
              <a:extLst>
                <a:ext uri="{FF2B5EF4-FFF2-40B4-BE49-F238E27FC236}">
                  <a16:creationId xmlns:a16="http://schemas.microsoft.com/office/drawing/2014/main" id="{B8B65F4C-D092-0404-9D39-FB7E67E791AD}"/>
                </a:ext>
              </a:extLst>
            </p:cNvPr>
            <p:cNvSpPr/>
            <p:nvPr/>
          </p:nvSpPr>
          <p:spPr>
            <a:xfrm>
              <a:off x="4572885" y="3038251"/>
              <a:ext cx="237866" cy="622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5"/>
                  </a:lnTo>
                  <a:cubicBezTo>
                    <a:pt x="18270" y="1154"/>
                    <a:pt x="14782" y="740"/>
                    <a:pt x="11171" y="455"/>
                  </a:cubicBezTo>
                  <a:cubicBezTo>
                    <a:pt x="7559" y="170"/>
                    <a:pt x="3824" y="14"/>
                    <a:pt x="0" y="0"/>
                  </a:cubicBezTo>
                  <a:lnTo>
                    <a:pt x="0" y="21600"/>
                  </a:lnTo>
                  <a:close/>
                </a:path>
              </a:pathLst>
            </a:custGeom>
            <a:solidFill>
              <a:srgbClr val="FF9300">
                <a:alpha val="75703"/>
              </a:srgbClr>
            </a:solidFill>
            <a:ln w="12700">
              <a:miter lim="400000"/>
            </a:ln>
          </p:spPr>
          <p:txBody>
            <a:bodyPr lIns="38100" tIns="38100" rIns="38100" bIns="38100" anchor="ctr"/>
            <a:lstStyle/>
            <a:p>
              <a:endParaRPr/>
            </a:p>
          </p:txBody>
        </p:sp>
        <p:sp>
          <p:nvSpPr>
            <p:cNvPr id="65" name="Figura">
              <a:extLst>
                <a:ext uri="{FF2B5EF4-FFF2-40B4-BE49-F238E27FC236}">
                  <a16:creationId xmlns:a16="http://schemas.microsoft.com/office/drawing/2014/main" id="{30F87DDD-1FE5-889D-FFA2-A075ACF278E9}"/>
                </a:ext>
              </a:extLst>
            </p:cNvPr>
            <p:cNvSpPr/>
            <p:nvPr/>
          </p:nvSpPr>
          <p:spPr>
            <a:xfrm>
              <a:off x="4115685" y="3100944"/>
              <a:ext cx="436303" cy="5693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9513" y="0"/>
                  </a:lnTo>
                  <a:cubicBezTo>
                    <a:pt x="7766" y="448"/>
                    <a:pt x="6107" y="1058"/>
                    <a:pt x="4570" y="1810"/>
                  </a:cubicBezTo>
                  <a:cubicBezTo>
                    <a:pt x="2880" y="2638"/>
                    <a:pt x="1343" y="3635"/>
                    <a:pt x="0" y="4776"/>
                  </a:cubicBezTo>
                  <a:lnTo>
                    <a:pt x="21600" y="21600"/>
                  </a:lnTo>
                  <a:close/>
                </a:path>
              </a:pathLst>
            </a:custGeom>
            <a:solidFill>
              <a:srgbClr val="FF9300">
                <a:alpha val="75703"/>
              </a:srgbClr>
            </a:solidFill>
            <a:ln w="12700">
              <a:miter lim="400000"/>
            </a:ln>
          </p:spPr>
          <p:txBody>
            <a:bodyPr lIns="38100" tIns="38100" rIns="38100" bIns="38100" anchor="ctr"/>
            <a:lstStyle/>
            <a:p>
              <a:endParaRPr/>
            </a:p>
          </p:txBody>
        </p:sp>
        <p:sp>
          <p:nvSpPr>
            <p:cNvPr id="66" name="Figura">
              <a:extLst>
                <a:ext uri="{FF2B5EF4-FFF2-40B4-BE49-F238E27FC236}">
                  <a16:creationId xmlns:a16="http://schemas.microsoft.com/office/drawing/2014/main" id="{6D1E9890-BACB-B984-6BE0-8F9503CE0A5C}"/>
                </a:ext>
              </a:extLst>
            </p:cNvPr>
            <p:cNvSpPr/>
            <p:nvPr/>
          </p:nvSpPr>
          <p:spPr>
            <a:xfrm>
              <a:off x="3935345" y="3444651"/>
              <a:ext cx="603066" cy="241663"/>
            </a:xfrm>
            <a:custGeom>
              <a:avLst/>
              <a:gdLst/>
              <a:ahLst/>
              <a:cxnLst>
                <a:cxn ang="0">
                  <a:pos x="wd2" y="hd2"/>
                </a:cxn>
                <a:cxn ang="5400000">
                  <a:pos x="wd2" y="hd2"/>
                </a:cxn>
                <a:cxn ang="10800000">
                  <a:pos x="wd2" y="hd2"/>
                </a:cxn>
                <a:cxn ang="16200000">
                  <a:pos x="wd2" y="hd2"/>
                </a:cxn>
              </a:cxnLst>
              <a:rect l="0" t="0" r="r" b="b"/>
              <a:pathLst>
                <a:path w="21600" h="21600" extrusionOk="0">
                  <a:moveTo>
                    <a:pt x="1403" y="0"/>
                  </a:moveTo>
                  <a:cubicBezTo>
                    <a:pt x="496" y="6339"/>
                    <a:pt x="0" y="13191"/>
                    <a:pt x="0" y="20343"/>
                  </a:cubicBezTo>
                  <a:cubicBezTo>
                    <a:pt x="0" y="20764"/>
                    <a:pt x="9" y="21180"/>
                    <a:pt x="12" y="21600"/>
                  </a:cubicBezTo>
                  <a:lnTo>
                    <a:pt x="21600" y="21600"/>
                  </a:lnTo>
                  <a:lnTo>
                    <a:pt x="1403" y="0"/>
                  </a:lnTo>
                  <a:close/>
                </a:path>
              </a:pathLst>
            </a:custGeom>
            <a:solidFill>
              <a:srgbClr val="FF9300">
                <a:alpha val="75703"/>
              </a:srgbClr>
            </a:solidFill>
            <a:ln w="12700">
              <a:miter lim="400000"/>
            </a:ln>
          </p:spPr>
          <p:txBody>
            <a:bodyPr lIns="38100" tIns="38100" rIns="38100" bIns="38100" anchor="ctr"/>
            <a:lstStyle/>
            <a:p>
              <a:endParaRPr/>
            </a:p>
          </p:txBody>
        </p:sp>
        <p:sp>
          <p:nvSpPr>
            <p:cNvPr id="67" name="Figura">
              <a:extLst>
                <a:ext uri="{FF2B5EF4-FFF2-40B4-BE49-F238E27FC236}">
                  <a16:creationId xmlns:a16="http://schemas.microsoft.com/office/drawing/2014/main" id="{BBD3E3C0-66A5-9B9D-7EE3-EDDC1B43BB1C}"/>
                </a:ext>
              </a:extLst>
            </p:cNvPr>
            <p:cNvSpPr/>
            <p:nvPr/>
          </p:nvSpPr>
          <p:spPr>
            <a:xfrm>
              <a:off x="3981517" y="3241451"/>
              <a:ext cx="564090" cy="4328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690" y="0"/>
                  </a:lnTo>
                  <a:cubicBezTo>
                    <a:pt x="3621" y="1433"/>
                    <a:pt x="2679" y="3018"/>
                    <a:pt x="1881" y="4725"/>
                  </a:cubicBezTo>
                  <a:cubicBezTo>
                    <a:pt x="1116" y="6361"/>
                    <a:pt x="483" y="8109"/>
                    <a:pt x="0" y="9942"/>
                  </a:cubicBezTo>
                  <a:lnTo>
                    <a:pt x="21600" y="21600"/>
                  </a:lnTo>
                  <a:close/>
                </a:path>
              </a:pathLst>
            </a:custGeom>
            <a:solidFill>
              <a:srgbClr val="FF9300">
                <a:alpha val="75703"/>
              </a:srgbClr>
            </a:solidFill>
            <a:ln w="12700">
              <a:miter lim="400000"/>
            </a:ln>
          </p:spPr>
          <p:txBody>
            <a:bodyPr lIns="38100" tIns="38100" rIns="38100" bIns="38100" anchor="ctr"/>
            <a:lstStyle/>
            <a:p>
              <a:endParaRPr/>
            </a:p>
          </p:txBody>
        </p:sp>
        <p:sp>
          <p:nvSpPr>
            <p:cNvPr id="68" name="Figura">
              <a:extLst>
                <a:ext uri="{FF2B5EF4-FFF2-40B4-BE49-F238E27FC236}">
                  <a16:creationId xmlns:a16="http://schemas.microsoft.com/office/drawing/2014/main" id="{7BC394CB-24C9-A0E8-47DF-4265941295DF}"/>
                </a:ext>
              </a:extLst>
            </p:cNvPr>
            <p:cNvSpPr/>
            <p:nvPr/>
          </p:nvSpPr>
          <p:spPr>
            <a:xfrm>
              <a:off x="3993295" y="3708304"/>
              <a:ext cx="552811" cy="419509"/>
            </a:xfrm>
            <a:custGeom>
              <a:avLst/>
              <a:gdLst/>
              <a:ahLst/>
              <a:cxnLst>
                <a:cxn ang="0">
                  <a:pos x="wd2" y="hd2"/>
                </a:cxn>
                <a:cxn ang="5400000">
                  <a:pos x="wd2" y="hd2"/>
                </a:cxn>
                <a:cxn ang="10800000">
                  <a:pos x="wd2" y="hd2"/>
                </a:cxn>
                <a:cxn ang="16200000">
                  <a:pos x="wd2" y="hd2"/>
                </a:cxn>
              </a:cxnLst>
              <a:rect l="0" t="0" r="r" b="b"/>
              <a:pathLst>
                <a:path w="21600" h="21600" extrusionOk="0">
                  <a:moveTo>
                    <a:pt x="0" y="11886"/>
                  </a:moveTo>
                  <a:cubicBezTo>
                    <a:pt x="639" y="13711"/>
                    <a:pt x="1403" y="15446"/>
                    <a:pt x="2275" y="17071"/>
                  </a:cubicBezTo>
                  <a:cubicBezTo>
                    <a:pt x="3147" y="18695"/>
                    <a:pt x="4129" y="20211"/>
                    <a:pt x="5209" y="21600"/>
                  </a:cubicBezTo>
                  <a:lnTo>
                    <a:pt x="21600" y="0"/>
                  </a:lnTo>
                  <a:lnTo>
                    <a:pt x="0" y="11886"/>
                  </a:lnTo>
                  <a:close/>
                </a:path>
              </a:pathLst>
            </a:custGeom>
            <a:solidFill>
              <a:srgbClr val="FFAD3E"/>
            </a:solidFill>
            <a:ln w="12700">
              <a:miter lim="400000"/>
            </a:ln>
          </p:spPr>
          <p:txBody>
            <a:bodyPr lIns="38100" tIns="38100" rIns="38100" bIns="38100" anchor="ctr"/>
            <a:lstStyle/>
            <a:p>
              <a:endParaRPr/>
            </a:p>
          </p:txBody>
        </p:sp>
        <p:sp>
          <p:nvSpPr>
            <p:cNvPr id="69" name="Figura">
              <a:extLst>
                <a:ext uri="{FF2B5EF4-FFF2-40B4-BE49-F238E27FC236}">
                  <a16:creationId xmlns:a16="http://schemas.microsoft.com/office/drawing/2014/main" id="{36CD6003-43AB-907B-38A4-309355B07B76}"/>
                </a:ext>
              </a:extLst>
            </p:cNvPr>
            <p:cNvSpPr/>
            <p:nvPr/>
          </p:nvSpPr>
          <p:spPr>
            <a:xfrm>
              <a:off x="4602895" y="3711479"/>
              <a:ext cx="549661" cy="413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61" y="21600"/>
                  </a:lnTo>
                  <a:cubicBezTo>
                    <a:pt x="17452" y="20256"/>
                    <a:pt x="18440" y="18772"/>
                    <a:pt x="19312" y="17168"/>
                  </a:cubicBezTo>
                  <a:cubicBezTo>
                    <a:pt x="20203" y="15529"/>
                    <a:pt x="20971" y="13766"/>
                    <a:pt x="21600" y="11903"/>
                  </a:cubicBezTo>
                  <a:lnTo>
                    <a:pt x="0" y="0"/>
                  </a:lnTo>
                  <a:close/>
                </a:path>
              </a:pathLst>
            </a:custGeom>
            <a:solidFill>
              <a:srgbClr val="FFAD3E"/>
            </a:solidFill>
            <a:ln w="12700">
              <a:miter lim="400000"/>
            </a:ln>
          </p:spPr>
          <p:txBody>
            <a:bodyPr lIns="38100" tIns="38100" rIns="38100" bIns="38100" anchor="ctr"/>
            <a:lstStyle/>
            <a:p>
              <a:endParaRPr/>
            </a:p>
          </p:txBody>
        </p:sp>
        <p:sp>
          <p:nvSpPr>
            <p:cNvPr id="70" name="Figura">
              <a:extLst>
                <a:ext uri="{FF2B5EF4-FFF2-40B4-BE49-F238E27FC236}">
                  <a16:creationId xmlns:a16="http://schemas.microsoft.com/office/drawing/2014/main" id="{7EBEFC05-0C5A-928A-4D50-9222EBAA7D58}"/>
                </a:ext>
              </a:extLst>
            </p:cNvPr>
            <p:cNvSpPr/>
            <p:nvPr/>
          </p:nvSpPr>
          <p:spPr>
            <a:xfrm>
              <a:off x="4590195" y="3711479"/>
              <a:ext cx="412937" cy="5401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04" y="21600"/>
                  </a:lnTo>
                  <a:cubicBezTo>
                    <a:pt x="13573" y="21001"/>
                    <a:pt x="15360" y="20283"/>
                    <a:pt x="17049" y="19459"/>
                  </a:cubicBezTo>
                  <a:cubicBezTo>
                    <a:pt x="18656" y="18676"/>
                    <a:pt x="20178" y="17796"/>
                    <a:pt x="21600" y="16828"/>
                  </a:cubicBezTo>
                  <a:lnTo>
                    <a:pt x="0" y="0"/>
                  </a:lnTo>
                  <a:close/>
                </a:path>
              </a:pathLst>
            </a:custGeom>
            <a:solidFill>
              <a:srgbClr val="FFAD3E"/>
            </a:solidFill>
            <a:ln w="12700">
              <a:miter lim="400000"/>
            </a:ln>
          </p:spPr>
          <p:txBody>
            <a:bodyPr lIns="38100" tIns="38100" rIns="38100" bIns="38100" anchor="ctr"/>
            <a:lstStyle/>
            <a:p>
              <a:endParaRPr/>
            </a:p>
          </p:txBody>
        </p:sp>
        <p:sp>
          <p:nvSpPr>
            <p:cNvPr id="71" name="Figura">
              <a:extLst>
                <a:ext uri="{FF2B5EF4-FFF2-40B4-BE49-F238E27FC236}">
                  <a16:creationId xmlns:a16="http://schemas.microsoft.com/office/drawing/2014/main" id="{347BECF9-BE69-B9B7-4831-B42957BB17F6}"/>
                </a:ext>
              </a:extLst>
            </p:cNvPr>
            <p:cNvSpPr/>
            <p:nvPr/>
          </p:nvSpPr>
          <p:spPr>
            <a:xfrm>
              <a:off x="4602895" y="3698779"/>
              <a:ext cx="602421" cy="2278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22" y="21600"/>
                  </a:lnTo>
                  <a:cubicBezTo>
                    <a:pt x="20273" y="18271"/>
                    <a:pt x="20713" y="14785"/>
                    <a:pt x="21030" y="11174"/>
                  </a:cubicBezTo>
                  <a:cubicBezTo>
                    <a:pt x="21347" y="7564"/>
                    <a:pt x="21541" y="3828"/>
                    <a:pt x="21600" y="0"/>
                  </a:cubicBezTo>
                  <a:lnTo>
                    <a:pt x="0" y="0"/>
                  </a:lnTo>
                  <a:close/>
                </a:path>
              </a:pathLst>
            </a:custGeom>
            <a:solidFill>
              <a:srgbClr val="FFAD3E"/>
            </a:solidFill>
            <a:ln w="12700">
              <a:miter lim="400000"/>
            </a:ln>
          </p:spPr>
          <p:txBody>
            <a:bodyPr lIns="38100" tIns="38100" rIns="38100" bIns="38100" anchor="ctr"/>
            <a:lstStyle/>
            <a:p>
              <a:endParaRPr/>
            </a:p>
          </p:txBody>
        </p:sp>
        <p:sp>
          <p:nvSpPr>
            <p:cNvPr id="72" name="Figura">
              <a:extLst>
                <a:ext uri="{FF2B5EF4-FFF2-40B4-BE49-F238E27FC236}">
                  <a16:creationId xmlns:a16="http://schemas.microsoft.com/office/drawing/2014/main" id="{114B5522-9B24-294C-004F-84285C267826}"/>
                </a:ext>
              </a:extLst>
            </p:cNvPr>
            <p:cNvSpPr/>
            <p:nvPr/>
          </p:nvSpPr>
          <p:spPr>
            <a:xfrm>
              <a:off x="4577495" y="3724179"/>
              <a:ext cx="223665" cy="5829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3807" y="21586"/>
                    <a:pt x="7530" y="21438"/>
                    <a:pt x="11139" y="21169"/>
                  </a:cubicBezTo>
                  <a:cubicBezTo>
                    <a:pt x="14749" y="20899"/>
                    <a:pt x="18245" y="20508"/>
                    <a:pt x="21600" y="20008"/>
                  </a:cubicBezTo>
                  <a:lnTo>
                    <a:pt x="0" y="0"/>
                  </a:lnTo>
                  <a:close/>
                </a:path>
              </a:pathLst>
            </a:custGeom>
            <a:solidFill>
              <a:srgbClr val="FFAD3E"/>
            </a:solidFill>
            <a:ln w="12700">
              <a:miter lim="400000"/>
            </a:ln>
          </p:spPr>
          <p:txBody>
            <a:bodyPr lIns="38100" tIns="38100" rIns="38100" bIns="38100" anchor="ctr"/>
            <a:lstStyle/>
            <a:p>
              <a:endParaRPr/>
            </a:p>
          </p:txBody>
        </p:sp>
        <p:sp>
          <p:nvSpPr>
            <p:cNvPr id="73" name="Figura">
              <a:extLst>
                <a:ext uri="{FF2B5EF4-FFF2-40B4-BE49-F238E27FC236}">
                  <a16:creationId xmlns:a16="http://schemas.microsoft.com/office/drawing/2014/main" id="{0B6E7657-A813-80AB-61DD-29BF3A4636CB}"/>
                </a:ext>
              </a:extLst>
            </p:cNvPr>
            <p:cNvSpPr/>
            <p:nvPr/>
          </p:nvSpPr>
          <p:spPr>
            <a:xfrm>
              <a:off x="4336195" y="3719453"/>
              <a:ext cx="229222" cy="5877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020"/>
                  </a:lnTo>
                  <a:cubicBezTo>
                    <a:pt x="3274" y="20517"/>
                    <a:pt x="6686" y="20905"/>
                    <a:pt x="10208" y="21172"/>
                  </a:cubicBezTo>
                  <a:cubicBezTo>
                    <a:pt x="13731" y="21439"/>
                    <a:pt x="17363" y="21586"/>
                    <a:pt x="21079" y="21600"/>
                  </a:cubicBezTo>
                  <a:lnTo>
                    <a:pt x="21600" y="0"/>
                  </a:lnTo>
                  <a:close/>
                </a:path>
              </a:pathLst>
            </a:custGeom>
            <a:solidFill>
              <a:srgbClr val="FFAD3E"/>
            </a:solidFill>
            <a:ln w="12700">
              <a:miter lim="400000"/>
            </a:ln>
          </p:spPr>
          <p:txBody>
            <a:bodyPr lIns="38100" tIns="38100" rIns="38100" bIns="38100" anchor="ctr"/>
            <a:lstStyle/>
            <a:p>
              <a:endParaRPr/>
            </a:p>
          </p:txBody>
        </p:sp>
        <p:sp>
          <p:nvSpPr>
            <p:cNvPr id="74" name="Figura">
              <a:extLst>
                <a:ext uri="{FF2B5EF4-FFF2-40B4-BE49-F238E27FC236}">
                  <a16:creationId xmlns:a16="http://schemas.microsoft.com/office/drawing/2014/main" id="{AE19390D-40DD-EF89-821C-E8CA65A3E549}"/>
                </a:ext>
              </a:extLst>
            </p:cNvPr>
            <p:cNvSpPr/>
            <p:nvPr/>
          </p:nvSpPr>
          <p:spPr>
            <a:xfrm>
              <a:off x="3929795" y="3698779"/>
              <a:ext cx="602389" cy="2278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59" y="3828"/>
                    <a:pt x="253" y="7563"/>
                    <a:pt x="570" y="11174"/>
                  </a:cubicBezTo>
                  <a:cubicBezTo>
                    <a:pt x="888" y="14785"/>
                    <a:pt x="1328" y="18270"/>
                    <a:pt x="1878" y="21600"/>
                  </a:cubicBezTo>
                  <a:lnTo>
                    <a:pt x="21600" y="0"/>
                  </a:lnTo>
                  <a:close/>
                </a:path>
              </a:pathLst>
            </a:custGeom>
            <a:solidFill>
              <a:srgbClr val="FFAD3E"/>
            </a:solidFill>
            <a:ln w="12700">
              <a:miter lim="400000"/>
            </a:ln>
          </p:spPr>
          <p:txBody>
            <a:bodyPr lIns="38100" tIns="38100" rIns="38100" bIns="38100" anchor="ctr"/>
            <a:lstStyle/>
            <a:p>
              <a:endParaRPr/>
            </a:p>
          </p:txBody>
        </p:sp>
        <p:sp>
          <p:nvSpPr>
            <p:cNvPr id="75" name="Figura">
              <a:extLst>
                <a:ext uri="{FF2B5EF4-FFF2-40B4-BE49-F238E27FC236}">
                  <a16:creationId xmlns:a16="http://schemas.microsoft.com/office/drawing/2014/main" id="{947EB738-7D11-97C7-E2F9-BB4F730AF993}"/>
                </a:ext>
              </a:extLst>
            </p:cNvPr>
            <p:cNvSpPr/>
            <p:nvPr/>
          </p:nvSpPr>
          <p:spPr>
            <a:xfrm>
              <a:off x="4140883" y="3711479"/>
              <a:ext cx="415288" cy="5401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860"/>
                  </a:lnTo>
                  <a:cubicBezTo>
                    <a:pt x="1324" y="17822"/>
                    <a:pt x="2756" y="18692"/>
                    <a:pt x="4280" y="19459"/>
                  </a:cubicBezTo>
                  <a:cubicBezTo>
                    <a:pt x="5947" y="20299"/>
                    <a:pt x="7725" y="21018"/>
                    <a:pt x="9595" y="21600"/>
                  </a:cubicBezTo>
                  <a:lnTo>
                    <a:pt x="21600" y="0"/>
                  </a:lnTo>
                  <a:close/>
                </a:path>
              </a:pathLst>
            </a:custGeom>
            <a:solidFill>
              <a:srgbClr val="FFAD3E"/>
            </a:solidFill>
            <a:ln w="12700">
              <a:miter lim="400000"/>
            </a:ln>
          </p:spPr>
          <p:txBody>
            <a:bodyPr lIns="38100" tIns="38100" rIns="38100" bIns="38100" anchor="ctr"/>
            <a:lstStyle/>
            <a:p>
              <a:endParaRPr/>
            </a:p>
          </p:txBody>
        </p:sp>
        <p:sp>
          <p:nvSpPr>
            <p:cNvPr id="76" name="1.1 Valor público  y satisfacción">
              <a:extLst>
                <a:ext uri="{FF2B5EF4-FFF2-40B4-BE49-F238E27FC236}">
                  <a16:creationId xmlns:a16="http://schemas.microsoft.com/office/drawing/2014/main" id="{080418B3-6E60-7DF9-38B6-C57D4F6B1CE2}"/>
                </a:ext>
              </a:extLst>
            </p:cNvPr>
            <p:cNvSpPr txBox="1"/>
            <p:nvPr/>
          </p:nvSpPr>
          <p:spPr>
            <a:xfrm>
              <a:off x="3893535" y="3179692"/>
              <a:ext cx="1343764" cy="964367"/>
            </a:xfrm>
            <a:prstGeom prst="rect">
              <a:avLst/>
            </a:prstGeom>
            <a:solidFill>
              <a:srgbClr val="FFC000">
                <a:alpha val="78824"/>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r">
                <a:defRPr sz="1300"/>
              </a:lvl1pPr>
            </a:lstStyle>
            <a:p>
              <a:pPr algn="ctr"/>
              <a:r>
                <a:rPr lang="es-CO" sz="1400" b="1" dirty="0">
                  <a:solidFill>
                    <a:schemeClr val="bg1"/>
                  </a:solidFill>
                  <a:latin typeface="Montserrat Light" panose="00000400000000000000" pitchFamily="2" charset="0"/>
                </a:rPr>
                <a:t>3</a:t>
              </a:r>
              <a:r>
                <a:rPr sz="1400" b="1" dirty="0">
                  <a:solidFill>
                    <a:schemeClr val="bg1"/>
                  </a:solidFill>
                  <a:latin typeface="Montserrat Light" panose="00000400000000000000" pitchFamily="2" charset="0"/>
                </a:rPr>
                <a:t>.1 </a:t>
              </a:r>
              <a:r>
                <a:rPr lang="es-CO" sz="1400" b="1" dirty="0">
                  <a:solidFill>
                    <a:schemeClr val="bg1"/>
                  </a:solidFill>
                  <a:latin typeface="Montserrat Light" panose="00000400000000000000" pitchFamily="2" charset="0"/>
                </a:rPr>
                <a:t>Satisfacción, confianza y legitimidad</a:t>
              </a:r>
            </a:p>
          </p:txBody>
        </p:sp>
      </p:grpSp>
      <p:pic>
        <p:nvPicPr>
          <p:cNvPr id="78" name="Imagen 77">
            <a:extLst>
              <a:ext uri="{FF2B5EF4-FFF2-40B4-BE49-F238E27FC236}">
                <a16:creationId xmlns:a16="http://schemas.microsoft.com/office/drawing/2014/main" id="{C6FB5BCC-4E39-FB13-200F-BFEE21726328}"/>
              </a:ext>
            </a:extLst>
          </p:cNvPr>
          <p:cNvPicPr>
            <a:picLocks noChangeAspect="1"/>
          </p:cNvPicPr>
          <p:nvPr/>
        </p:nvPicPr>
        <p:blipFill>
          <a:blip r:embed="rId2"/>
          <a:stretch>
            <a:fillRect/>
          </a:stretch>
        </p:blipFill>
        <p:spPr>
          <a:xfrm>
            <a:off x="6317113" y="1316360"/>
            <a:ext cx="3004396" cy="891930"/>
          </a:xfrm>
          <a:prstGeom prst="rect">
            <a:avLst/>
          </a:prstGeom>
        </p:spPr>
      </p:pic>
      <p:grpSp>
        <p:nvGrpSpPr>
          <p:cNvPr id="82" name="Grupo 81">
            <a:extLst>
              <a:ext uri="{FF2B5EF4-FFF2-40B4-BE49-F238E27FC236}">
                <a16:creationId xmlns:a16="http://schemas.microsoft.com/office/drawing/2014/main" id="{0D625A04-0126-EF07-04CD-815718220347}"/>
              </a:ext>
            </a:extLst>
          </p:cNvPr>
          <p:cNvGrpSpPr/>
          <p:nvPr/>
        </p:nvGrpSpPr>
        <p:grpSpPr>
          <a:xfrm>
            <a:off x="8104863" y="2833838"/>
            <a:ext cx="3736286" cy="523220"/>
            <a:chOff x="7866434" y="2639279"/>
            <a:chExt cx="3736286" cy="523220"/>
          </a:xfrm>
        </p:grpSpPr>
        <p:sp>
          <p:nvSpPr>
            <p:cNvPr id="79" name="Rectángulo 78">
              <a:extLst>
                <a:ext uri="{FF2B5EF4-FFF2-40B4-BE49-F238E27FC236}">
                  <a16:creationId xmlns:a16="http://schemas.microsoft.com/office/drawing/2014/main" id="{433269DD-9252-66E5-CACC-16E5F669815D}"/>
                </a:ext>
              </a:extLst>
            </p:cNvPr>
            <p:cNvSpPr/>
            <p:nvPr/>
          </p:nvSpPr>
          <p:spPr>
            <a:xfrm>
              <a:off x="7866434" y="2726705"/>
              <a:ext cx="640080" cy="356220"/>
            </a:xfrm>
            <a:prstGeom prst="rect">
              <a:avLst/>
            </a:prstGeom>
            <a:gradFill flip="none" rotWithShape="1">
              <a:gsLst>
                <a:gs pos="0">
                  <a:srgbClr val="D1E3F3"/>
                </a:gs>
                <a:gs pos="25000">
                  <a:srgbClr val="97C0E3"/>
                </a:gs>
                <a:gs pos="53000">
                  <a:srgbClr val="97C0E3"/>
                </a:gs>
                <a:gs pos="90000">
                  <a:srgbClr val="3484C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0" name="CuadroTexto 79">
              <a:extLst>
                <a:ext uri="{FF2B5EF4-FFF2-40B4-BE49-F238E27FC236}">
                  <a16:creationId xmlns:a16="http://schemas.microsoft.com/office/drawing/2014/main" id="{B9408972-90C1-FBDE-E844-99AB8ABD5F2A}"/>
                </a:ext>
              </a:extLst>
            </p:cNvPr>
            <p:cNvSpPr txBox="1"/>
            <p:nvPr/>
          </p:nvSpPr>
          <p:spPr>
            <a:xfrm>
              <a:off x="8516827" y="2639279"/>
              <a:ext cx="3085893" cy="523220"/>
            </a:xfrm>
            <a:prstGeom prst="rect">
              <a:avLst/>
            </a:prstGeom>
            <a:noFill/>
          </p:spPr>
          <p:txBody>
            <a:bodyPr wrap="square" rtlCol="0">
              <a:spAutoFit/>
            </a:bodyPr>
            <a:lstStyle/>
            <a:p>
              <a:r>
                <a:rPr lang="es-CO" sz="1400" dirty="0">
                  <a:latin typeface="Montserrat" panose="00000500000000000000" pitchFamily="2" charset="0"/>
                </a:rPr>
                <a:t>Nivel 1: </a:t>
              </a:r>
              <a:r>
                <a:rPr lang="es-MX" sz="1400" dirty="0">
                  <a:effectLst/>
                  <a:latin typeface="Montserrat" panose="00000500000000000000" pitchFamily="2" charset="0"/>
                </a:rPr>
                <a:t>Habilitadores de la gestión institucional</a:t>
              </a:r>
              <a:endParaRPr lang="es-CO" sz="1400" dirty="0">
                <a:latin typeface="Montserrat" panose="00000500000000000000" pitchFamily="2" charset="0"/>
              </a:endParaRPr>
            </a:p>
          </p:txBody>
        </p:sp>
      </p:grpSp>
      <p:grpSp>
        <p:nvGrpSpPr>
          <p:cNvPr id="88" name="Grupo 87">
            <a:extLst>
              <a:ext uri="{FF2B5EF4-FFF2-40B4-BE49-F238E27FC236}">
                <a16:creationId xmlns:a16="http://schemas.microsoft.com/office/drawing/2014/main" id="{686441F6-4863-6359-59F0-61F4FB63D20F}"/>
              </a:ext>
            </a:extLst>
          </p:cNvPr>
          <p:cNvGrpSpPr/>
          <p:nvPr/>
        </p:nvGrpSpPr>
        <p:grpSpPr>
          <a:xfrm>
            <a:off x="8104863" y="3480885"/>
            <a:ext cx="3736286" cy="523220"/>
            <a:chOff x="7866434" y="2639279"/>
            <a:chExt cx="3736286" cy="523220"/>
          </a:xfrm>
        </p:grpSpPr>
        <p:sp>
          <p:nvSpPr>
            <p:cNvPr id="89" name="Rectángulo 88">
              <a:extLst>
                <a:ext uri="{FF2B5EF4-FFF2-40B4-BE49-F238E27FC236}">
                  <a16:creationId xmlns:a16="http://schemas.microsoft.com/office/drawing/2014/main" id="{5F923703-854A-46BE-7D18-0D5E0E7CBD77}"/>
                </a:ext>
              </a:extLst>
            </p:cNvPr>
            <p:cNvSpPr/>
            <p:nvPr/>
          </p:nvSpPr>
          <p:spPr>
            <a:xfrm>
              <a:off x="7866434" y="2726705"/>
              <a:ext cx="640080" cy="356220"/>
            </a:xfrm>
            <a:prstGeom prst="rect">
              <a:avLst/>
            </a:prstGeom>
            <a:gradFill flip="none" rotWithShape="1">
              <a:gsLst>
                <a:gs pos="0">
                  <a:srgbClr val="EDEDED"/>
                </a:gs>
                <a:gs pos="25000">
                  <a:srgbClr val="DFDFDF"/>
                </a:gs>
                <a:gs pos="53000">
                  <a:srgbClr val="D3D3D3"/>
                </a:gs>
                <a:gs pos="90000">
                  <a:srgbClr val="B9B9B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0" name="CuadroTexto 89">
              <a:extLst>
                <a:ext uri="{FF2B5EF4-FFF2-40B4-BE49-F238E27FC236}">
                  <a16:creationId xmlns:a16="http://schemas.microsoft.com/office/drawing/2014/main" id="{41A585ED-41D0-AC09-F846-92BE7DD084D8}"/>
                </a:ext>
              </a:extLst>
            </p:cNvPr>
            <p:cNvSpPr txBox="1"/>
            <p:nvPr/>
          </p:nvSpPr>
          <p:spPr>
            <a:xfrm>
              <a:off x="8516827" y="2639279"/>
              <a:ext cx="3085893" cy="523220"/>
            </a:xfrm>
            <a:prstGeom prst="rect">
              <a:avLst/>
            </a:prstGeom>
            <a:noFill/>
          </p:spPr>
          <p:txBody>
            <a:bodyPr wrap="square" rtlCol="0">
              <a:spAutoFit/>
            </a:bodyPr>
            <a:lstStyle/>
            <a:p>
              <a:r>
                <a:rPr lang="es-CO" sz="1400" dirty="0">
                  <a:latin typeface="Montserrat" panose="00000500000000000000" pitchFamily="2" charset="0"/>
                </a:rPr>
                <a:t>Nivel 2: </a:t>
              </a:r>
              <a:r>
                <a:rPr lang="es-MX" sz="1400" dirty="0">
                  <a:effectLst/>
                  <a:latin typeface="Montserrat" panose="00000500000000000000" pitchFamily="2" charset="0"/>
                </a:rPr>
                <a:t>Realización de la Protección Humana </a:t>
              </a:r>
              <a:endParaRPr lang="es-CO" sz="1400" dirty="0">
                <a:latin typeface="Montserrat" panose="00000500000000000000" pitchFamily="2" charset="0"/>
              </a:endParaRPr>
            </a:p>
          </p:txBody>
        </p:sp>
      </p:grpSp>
      <p:grpSp>
        <p:nvGrpSpPr>
          <p:cNvPr id="91" name="Grupo 90">
            <a:extLst>
              <a:ext uri="{FF2B5EF4-FFF2-40B4-BE49-F238E27FC236}">
                <a16:creationId xmlns:a16="http://schemas.microsoft.com/office/drawing/2014/main" id="{62C81193-320E-CD50-9646-B68A369FA0C3}"/>
              </a:ext>
            </a:extLst>
          </p:cNvPr>
          <p:cNvGrpSpPr/>
          <p:nvPr/>
        </p:nvGrpSpPr>
        <p:grpSpPr>
          <a:xfrm>
            <a:off x="8104863" y="4112617"/>
            <a:ext cx="3736286" cy="523220"/>
            <a:chOff x="7866434" y="2639279"/>
            <a:chExt cx="3736286" cy="523220"/>
          </a:xfrm>
        </p:grpSpPr>
        <p:sp>
          <p:nvSpPr>
            <p:cNvPr id="92" name="Rectángulo 91">
              <a:extLst>
                <a:ext uri="{FF2B5EF4-FFF2-40B4-BE49-F238E27FC236}">
                  <a16:creationId xmlns:a16="http://schemas.microsoft.com/office/drawing/2014/main" id="{36FF85C3-6FC1-1B16-B116-D57525CBED51}"/>
                </a:ext>
              </a:extLst>
            </p:cNvPr>
            <p:cNvSpPr/>
            <p:nvPr/>
          </p:nvSpPr>
          <p:spPr>
            <a:xfrm>
              <a:off x="7866434" y="2726705"/>
              <a:ext cx="640080" cy="356220"/>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3" name="CuadroTexto 92">
              <a:extLst>
                <a:ext uri="{FF2B5EF4-FFF2-40B4-BE49-F238E27FC236}">
                  <a16:creationId xmlns:a16="http://schemas.microsoft.com/office/drawing/2014/main" id="{CEB06ECD-9D91-FAF3-D568-65EE71A2BBDA}"/>
                </a:ext>
              </a:extLst>
            </p:cNvPr>
            <p:cNvSpPr txBox="1"/>
            <p:nvPr/>
          </p:nvSpPr>
          <p:spPr>
            <a:xfrm>
              <a:off x="8516827" y="2639279"/>
              <a:ext cx="3085893" cy="523220"/>
            </a:xfrm>
            <a:prstGeom prst="rect">
              <a:avLst/>
            </a:prstGeom>
            <a:noFill/>
          </p:spPr>
          <p:txBody>
            <a:bodyPr wrap="square" rtlCol="0">
              <a:spAutoFit/>
            </a:bodyPr>
            <a:lstStyle/>
            <a:p>
              <a:r>
                <a:rPr lang="es-CO" sz="1400" dirty="0">
                  <a:latin typeface="Montserrat" panose="00000500000000000000" pitchFamily="2" charset="0"/>
                </a:rPr>
                <a:t>Nivel 3: </a:t>
              </a:r>
              <a:r>
                <a:rPr lang="es-MX" sz="1400" dirty="0">
                  <a:effectLst/>
                  <a:latin typeface="Montserrat" panose="00000500000000000000" pitchFamily="2" charset="0"/>
                </a:rPr>
                <a:t>Contribución a la Seguridad Humana</a:t>
              </a:r>
              <a:endParaRPr lang="es-CO" sz="1400" dirty="0">
                <a:latin typeface="Montserrat" panose="00000500000000000000" pitchFamily="2" charset="0"/>
              </a:endParaRPr>
            </a:p>
          </p:txBody>
        </p:sp>
      </p:grpSp>
      <p:sp>
        <p:nvSpPr>
          <p:cNvPr id="2" name="CuadroTexto 1">
            <a:extLst>
              <a:ext uri="{FF2B5EF4-FFF2-40B4-BE49-F238E27FC236}">
                <a16:creationId xmlns:a16="http://schemas.microsoft.com/office/drawing/2014/main" id="{CB7C2D49-3851-4551-D513-BEDD133FFD27}"/>
              </a:ext>
            </a:extLst>
          </p:cNvPr>
          <p:cNvSpPr txBox="1"/>
          <p:nvPr/>
        </p:nvSpPr>
        <p:spPr>
          <a:xfrm>
            <a:off x="3491541" y="446331"/>
            <a:ext cx="581871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Mapa de objetivos estratégicos UNP </a:t>
            </a:r>
            <a:endParaRPr lang="es-CO" sz="2200" dirty="0">
              <a:solidFill>
                <a:srgbClr val="515151"/>
              </a:solidFill>
              <a:latin typeface="Montserrat" pitchFamily="2" charset="77"/>
              <a:cs typeface="Arial" panose="020B0604020202020204" pitchFamily="34" charset="0"/>
            </a:endParaRPr>
          </a:p>
        </p:txBody>
      </p:sp>
    </p:spTree>
    <p:extLst>
      <p:ext uri="{BB962C8B-B14F-4D97-AF65-F5344CB8AC3E}">
        <p14:creationId xmlns:p14="http://schemas.microsoft.com/office/powerpoint/2010/main" val="298298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Dibujo en blanco y negro de una pareja&#10;&#10;Descripción generada automáticamente con confianza media">
            <a:extLst>
              <a:ext uri="{FF2B5EF4-FFF2-40B4-BE49-F238E27FC236}">
                <a16:creationId xmlns:a16="http://schemas.microsoft.com/office/drawing/2014/main" id="{597CDE9D-796F-22B7-3F09-D0FD7D9FAF32}"/>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842" y="3208956"/>
            <a:ext cx="2487712" cy="2488190"/>
          </a:xfrm>
          <a:prstGeom prst="rect">
            <a:avLst/>
          </a:prstGeom>
        </p:spPr>
      </p:pic>
      <p:graphicFrame>
        <p:nvGraphicFramePr>
          <p:cNvPr id="13" name="Tabla 12">
            <a:extLst>
              <a:ext uri="{FF2B5EF4-FFF2-40B4-BE49-F238E27FC236}">
                <a16:creationId xmlns:a16="http://schemas.microsoft.com/office/drawing/2014/main" id="{3B49CC83-E3FC-5B57-D125-2F4864A6094F}"/>
              </a:ext>
            </a:extLst>
          </p:cNvPr>
          <p:cNvGraphicFramePr>
            <a:graphicFrameLocks noGrp="1"/>
          </p:cNvGraphicFramePr>
          <p:nvPr/>
        </p:nvGraphicFramePr>
        <p:xfrm>
          <a:off x="2467550" y="2005065"/>
          <a:ext cx="9204821" cy="4261403"/>
        </p:xfrm>
        <a:graphic>
          <a:graphicData uri="http://schemas.openxmlformats.org/drawingml/2006/table">
            <a:tbl>
              <a:tblPr firstRow="1"/>
              <a:tblGrid>
                <a:gridCol w="4496726">
                  <a:extLst>
                    <a:ext uri="{9D8B030D-6E8A-4147-A177-3AD203B41FA5}">
                      <a16:colId xmlns:a16="http://schemas.microsoft.com/office/drawing/2014/main" val="722416984"/>
                    </a:ext>
                  </a:extLst>
                </a:gridCol>
                <a:gridCol w="4708095">
                  <a:extLst>
                    <a:ext uri="{9D8B030D-6E8A-4147-A177-3AD203B41FA5}">
                      <a16:colId xmlns:a16="http://schemas.microsoft.com/office/drawing/2014/main" val="3455239326"/>
                    </a:ext>
                  </a:extLst>
                </a:gridCol>
              </a:tblGrid>
              <a:tr h="230182">
                <a:tc>
                  <a:txBody>
                    <a:bodyPr/>
                    <a:lstStyle/>
                    <a:p>
                      <a:pPr algn="l" fontAlgn="ctr">
                        <a:spcBef>
                          <a:spcPts val="0"/>
                        </a:spcBef>
                        <a:spcAft>
                          <a:spcPts val="0"/>
                        </a:spcAft>
                      </a:pPr>
                      <a:r>
                        <a:rPr lang="es-MX" sz="1200" b="1" i="0" u="none" strike="noStrike" dirty="0">
                          <a:solidFill>
                            <a:schemeClr val="bg1"/>
                          </a:solidFill>
                          <a:effectLst/>
                          <a:latin typeface="Montserrat" panose="00000500000000000000" pitchFamily="2" charset="0"/>
                        </a:rPr>
                        <a:t>Objetivos Estratégicos (8)</a:t>
                      </a:r>
                      <a:endParaRPr lang="es-MX" sz="1200" b="0" i="0" u="none" strike="noStrike" dirty="0">
                        <a:solidFill>
                          <a:schemeClr val="bg1"/>
                        </a:solidFill>
                        <a:effectLst/>
                        <a:latin typeface="Montserrat" panose="00000500000000000000" pitchFamily="2" charset="0"/>
                      </a:endParaRPr>
                    </a:p>
                  </a:txBody>
                  <a:tcPr marL="138930" marR="138930" marT="69465" marB="69465"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515151"/>
                    </a:solidFill>
                  </a:tcPr>
                </a:tc>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chemeClr val="bg1"/>
                        </a:solidFill>
                        <a:effectLst/>
                        <a:latin typeface="Montserrat" panose="00000500000000000000" pitchFamily="2" charset="0"/>
                      </a:endParaRPr>
                    </a:p>
                    <a:p>
                      <a:pPr marL="92075" marR="0" lvl="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chemeClr val="bg1"/>
                          </a:solidFill>
                          <a:effectLst/>
                          <a:latin typeface="Montserrat" panose="00000500000000000000" pitchFamily="2" charset="0"/>
                        </a:rPr>
                        <a:t>Iniciativas Estratégicas (21)</a:t>
                      </a:r>
                      <a:endParaRPr lang="es-MX" sz="1200" b="0" i="0" u="none" strike="noStrike" dirty="0">
                        <a:solidFill>
                          <a:schemeClr val="bg1"/>
                        </a:solidFill>
                        <a:effectLst/>
                        <a:latin typeface="Montserrat" panose="00000500000000000000" pitchFamily="2" charset="0"/>
                      </a:endParaRPr>
                    </a:p>
                    <a:p>
                      <a:pPr marL="92075" indent="0" algn="l" fontAlgn="ctr">
                        <a:spcBef>
                          <a:spcPts val="0"/>
                        </a:spcBef>
                        <a:spcAft>
                          <a:spcPts val="0"/>
                        </a:spcAft>
                      </a:pPr>
                      <a:endParaRPr lang="es-CO" sz="1200" b="0" i="0" u="none" strike="noStrike" dirty="0">
                        <a:solidFill>
                          <a:schemeClr val="bg1"/>
                        </a:solidFill>
                        <a:effectLst/>
                        <a:latin typeface="Montserrat" panose="00000500000000000000" pitchFamily="2" charset="0"/>
                      </a:endParaRP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515151"/>
                    </a:solidFill>
                  </a:tcPr>
                </a:tc>
                <a:extLst>
                  <a:ext uri="{0D108BD9-81ED-4DB2-BD59-A6C34878D82A}">
                    <a16:rowId xmlns:a16="http://schemas.microsoft.com/office/drawing/2014/main" val="603020998"/>
                  </a:ext>
                </a:extLst>
              </a:tr>
              <a:tr h="230182">
                <a:tc rowSpan="4">
                  <a:txBody>
                    <a:bodyPr/>
                    <a:lstStyle/>
                    <a:p>
                      <a:pPr algn="l" fontAlgn="ctr">
                        <a:spcBef>
                          <a:spcPts val="0"/>
                        </a:spcBef>
                        <a:spcAft>
                          <a:spcPts val="0"/>
                        </a:spcAft>
                      </a:pPr>
                      <a:r>
                        <a:rPr lang="es-MX" sz="1200" b="1" i="0" u="none" strike="noStrike" dirty="0">
                          <a:solidFill>
                            <a:schemeClr val="bg1"/>
                          </a:solidFill>
                          <a:effectLst/>
                          <a:latin typeface="Montserrat" panose="00000500000000000000" pitchFamily="2" charset="0"/>
                        </a:rPr>
                        <a:t>1.1 Transformar la gestión del talento humano </a:t>
                      </a:r>
                      <a:r>
                        <a:rPr lang="es-MX" sz="1200" b="0" i="0" u="none" strike="noStrike" dirty="0">
                          <a:solidFill>
                            <a:schemeClr val="bg1"/>
                          </a:solidFill>
                          <a:effectLst/>
                          <a:latin typeface="Montserrat" panose="00000500000000000000" pitchFamily="2" charset="0"/>
                        </a:rPr>
                        <a:t>desde una mirada integral y sistémica, aportando a la humanización de la labor de prevención y protección</a:t>
                      </a:r>
                    </a:p>
                  </a:txBody>
                  <a:tcPr marL="138930" marR="138930" marT="69465" marB="69465"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92075" indent="0" algn="l" fontAlgn="ctr">
                        <a:spcBef>
                          <a:spcPts val="0"/>
                        </a:spcBef>
                        <a:spcAft>
                          <a:spcPts val="0"/>
                        </a:spcAft>
                      </a:pPr>
                      <a:r>
                        <a:rPr lang="es-CO" sz="1200" b="1" i="0" u="none" strike="noStrike" dirty="0">
                          <a:solidFill>
                            <a:srgbClr val="515151"/>
                          </a:solidFill>
                          <a:effectLst/>
                          <a:latin typeface="Montserrat" panose="00000500000000000000" pitchFamily="2" charset="0"/>
                        </a:rPr>
                        <a:t>1.1.1</a:t>
                      </a:r>
                      <a:r>
                        <a:rPr lang="es-CO" sz="1200" b="0" i="0" u="none" strike="noStrike" dirty="0">
                          <a:solidFill>
                            <a:srgbClr val="515151"/>
                          </a:solidFill>
                          <a:effectLst/>
                          <a:latin typeface="Montserrat" panose="00000500000000000000" pitchFamily="2" charset="0"/>
                        </a:rPr>
                        <a:t> Formalización laboral</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456365698"/>
                  </a:ext>
                </a:extLst>
              </a:tr>
              <a:tr h="230182">
                <a:tc vMerge="1">
                  <a:txBody>
                    <a:bodyPr/>
                    <a:lstStyle/>
                    <a:p>
                      <a:endParaRPr lang="es-CO"/>
                    </a:p>
                  </a:txBody>
                  <a:tcPr/>
                </a:tc>
                <a:tc>
                  <a:txBody>
                    <a:bodyPr/>
                    <a:lstStyle/>
                    <a:p>
                      <a:pPr marL="108000" lvl="0" algn="just" fontAlgn="ctr">
                        <a:spcBef>
                          <a:spcPts val="0"/>
                        </a:spcBef>
                        <a:spcAft>
                          <a:spcPts val="0"/>
                        </a:spcAft>
                      </a:pPr>
                      <a:r>
                        <a:rPr lang="es-CO" sz="1200" b="1" i="0" u="none" strike="noStrike" kern="1200" dirty="0">
                          <a:solidFill>
                            <a:srgbClr val="515151"/>
                          </a:solidFill>
                          <a:effectLst/>
                          <a:latin typeface="Montserrat" panose="00000500000000000000" pitchFamily="2" charset="0"/>
                          <a:ea typeface="+mn-ea"/>
                          <a:cs typeface="+mn-cs"/>
                        </a:rPr>
                        <a:t>1.1.2</a:t>
                      </a:r>
                      <a:r>
                        <a:rPr lang="es-CO" sz="1200" b="0" i="0" u="none" strike="noStrike" kern="1200" dirty="0">
                          <a:solidFill>
                            <a:srgbClr val="515151"/>
                          </a:solidFill>
                          <a:effectLst/>
                          <a:latin typeface="Montserrat" panose="00000500000000000000" pitchFamily="2" charset="0"/>
                          <a:ea typeface="+mn-ea"/>
                          <a:cs typeface="+mn-cs"/>
                        </a:rPr>
                        <a:t> Rediseño institucional</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254353615"/>
                  </a:ext>
                </a:extLst>
              </a:tr>
              <a:tr h="392527">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1.1.3</a:t>
                      </a:r>
                      <a:r>
                        <a:rPr lang="es-MX" sz="1200" b="0" i="0" u="none" strike="noStrike" kern="1200" dirty="0">
                          <a:solidFill>
                            <a:srgbClr val="515151"/>
                          </a:solidFill>
                          <a:effectLst/>
                          <a:latin typeface="Montserrat" panose="00000500000000000000" pitchFamily="2" charset="0"/>
                          <a:ea typeface="+mn-ea"/>
                          <a:cs typeface="+mn-cs"/>
                        </a:rPr>
                        <a:t> Capacidades de los servidores públicos de </a:t>
                      </a:r>
                    </a:p>
                    <a:p>
                      <a:pPr marL="108000" lvl="0" algn="just" fontAlgn="ctr">
                        <a:spcBef>
                          <a:spcPts val="0"/>
                        </a:spcBef>
                        <a:spcAft>
                          <a:spcPts val="0"/>
                        </a:spcAft>
                      </a:pPr>
                      <a:r>
                        <a:rPr lang="es-MX" sz="1200" b="0" i="0" u="none" strike="noStrike" kern="1200" dirty="0">
                          <a:solidFill>
                            <a:srgbClr val="515151"/>
                          </a:solidFill>
                          <a:effectLst/>
                          <a:latin typeface="Montserrat" panose="00000500000000000000" pitchFamily="2" charset="0"/>
                          <a:ea typeface="+mn-ea"/>
                          <a:cs typeface="+mn-cs"/>
                        </a:rPr>
                        <a:t>la entidad</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757031630"/>
                  </a:ext>
                </a:extLst>
              </a:tr>
              <a:tr h="230182">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1.1.4</a:t>
                      </a:r>
                      <a:r>
                        <a:rPr lang="es-MX" sz="1200" b="0" i="0" u="none" strike="noStrike" kern="1200" dirty="0">
                          <a:solidFill>
                            <a:srgbClr val="515151"/>
                          </a:solidFill>
                          <a:effectLst/>
                          <a:latin typeface="Montserrat" panose="00000500000000000000" pitchFamily="2" charset="0"/>
                          <a:ea typeface="+mn-ea"/>
                          <a:cs typeface="+mn-cs"/>
                        </a:rPr>
                        <a:t> Capacidades organizacionales en la entidad</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038744755"/>
                  </a:ext>
                </a:extLst>
              </a:tr>
              <a:tr h="230182">
                <a:tc rowSpan="5">
                  <a:txBody>
                    <a:bodyPr/>
                    <a:lstStyle/>
                    <a:p>
                      <a:pPr algn="l" fontAlgn="ctr">
                        <a:spcBef>
                          <a:spcPts val="0"/>
                        </a:spcBef>
                        <a:spcAft>
                          <a:spcPts val="0"/>
                        </a:spcAft>
                      </a:pPr>
                      <a:r>
                        <a:rPr lang="es-MX" sz="1200" b="1" i="0" u="none" strike="noStrike" dirty="0">
                          <a:solidFill>
                            <a:schemeClr val="bg1"/>
                          </a:solidFill>
                          <a:effectLst/>
                          <a:latin typeface="Montserrat" panose="00000500000000000000" pitchFamily="2" charset="0"/>
                        </a:rPr>
                        <a:t>1.2 Desarrollar y consolidar la transformación digital</a:t>
                      </a:r>
                      <a:r>
                        <a:rPr lang="es-MX" sz="1200" b="0" i="0" u="none" strike="noStrike" dirty="0">
                          <a:solidFill>
                            <a:schemeClr val="bg1"/>
                          </a:solidFill>
                          <a:effectLst/>
                          <a:latin typeface="Montserrat" panose="00000500000000000000" pitchFamily="2" charset="0"/>
                        </a:rPr>
                        <a:t>, así como su apropiación a todo nivel, para dar soporte efectivo y confiable al nuevo modelo de operación</a:t>
                      </a:r>
                    </a:p>
                  </a:txBody>
                  <a:tcPr marL="138930" marR="138930" marT="69465" marB="69465"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lvl="0" algn="just" fontAlgn="ctr">
                        <a:spcBef>
                          <a:spcPts val="0"/>
                        </a:spcBef>
                        <a:spcAft>
                          <a:spcPts val="0"/>
                        </a:spcAft>
                      </a:pPr>
                      <a:r>
                        <a:rPr lang="es-CO" sz="1200" b="1" i="0" u="none" strike="noStrike" kern="1200" dirty="0">
                          <a:solidFill>
                            <a:srgbClr val="515151"/>
                          </a:solidFill>
                          <a:effectLst/>
                          <a:latin typeface="Montserrat" panose="00000500000000000000" pitchFamily="2" charset="0"/>
                          <a:ea typeface="+mn-ea"/>
                          <a:cs typeface="+mn-cs"/>
                        </a:rPr>
                        <a:t>1.2.1</a:t>
                      </a:r>
                      <a:r>
                        <a:rPr lang="es-CO" sz="1200" b="0" i="0" u="none" strike="noStrike" kern="1200" dirty="0">
                          <a:solidFill>
                            <a:srgbClr val="515151"/>
                          </a:solidFill>
                          <a:effectLst/>
                          <a:latin typeface="Montserrat" panose="00000500000000000000" pitchFamily="2" charset="0"/>
                          <a:ea typeface="+mn-ea"/>
                          <a:cs typeface="+mn-cs"/>
                        </a:rPr>
                        <a:t> Arquitectura institucional </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21140855"/>
                  </a:ext>
                </a:extLst>
              </a:tr>
              <a:tr h="230182">
                <a:tc vMerge="1">
                  <a:txBody>
                    <a:bodyPr/>
                    <a:lstStyle/>
                    <a:p>
                      <a:endParaRPr lang="es-CO"/>
                    </a:p>
                  </a:txBody>
                  <a:tcPr/>
                </a:tc>
                <a:tc>
                  <a:txBody>
                    <a:bodyPr/>
                    <a:lstStyle/>
                    <a:p>
                      <a:pPr marL="108000" lvl="0" algn="just" fontAlgn="ctr">
                        <a:spcBef>
                          <a:spcPts val="0"/>
                        </a:spcBef>
                        <a:spcAft>
                          <a:spcPts val="0"/>
                        </a:spcAft>
                      </a:pPr>
                      <a:r>
                        <a:rPr lang="es-CO" sz="1200" b="1" i="0" u="none" strike="noStrike" kern="1200" dirty="0">
                          <a:solidFill>
                            <a:srgbClr val="515151"/>
                          </a:solidFill>
                          <a:effectLst/>
                          <a:latin typeface="Montserrat" panose="00000500000000000000" pitchFamily="2" charset="0"/>
                          <a:ea typeface="+mn-ea"/>
                          <a:cs typeface="+mn-cs"/>
                        </a:rPr>
                        <a:t>1.2.2 </a:t>
                      </a:r>
                      <a:r>
                        <a:rPr lang="es-CO" sz="1200" b="0" i="0" u="none" strike="noStrike" kern="1200" dirty="0">
                          <a:solidFill>
                            <a:srgbClr val="515151"/>
                          </a:solidFill>
                          <a:effectLst/>
                          <a:latin typeface="Montserrat" panose="00000500000000000000" pitchFamily="2" charset="0"/>
                          <a:ea typeface="+mn-ea"/>
                          <a:cs typeface="+mn-cs"/>
                        </a:rPr>
                        <a:t>Cultura y apropiación</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750502881"/>
                  </a:ext>
                </a:extLst>
              </a:tr>
              <a:tr h="230182">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1.2.3</a:t>
                      </a:r>
                      <a:r>
                        <a:rPr lang="es-MX" sz="1200" b="0" i="0" u="none" strike="noStrike" kern="1200" dirty="0">
                          <a:solidFill>
                            <a:srgbClr val="515151"/>
                          </a:solidFill>
                          <a:effectLst/>
                          <a:latin typeface="Montserrat" panose="00000500000000000000" pitchFamily="2" charset="0"/>
                          <a:ea typeface="+mn-ea"/>
                          <a:cs typeface="+mn-cs"/>
                        </a:rPr>
                        <a:t> Seguridad y privacidad de la información</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3640014277"/>
                  </a:ext>
                </a:extLst>
              </a:tr>
              <a:tr h="230182">
                <a:tc vMerge="1">
                  <a:txBody>
                    <a:bodyPr/>
                    <a:lstStyle/>
                    <a:p>
                      <a:endParaRPr lang="es-CO"/>
                    </a:p>
                  </a:txBody>
                  <a:tcPr/>
                </a:tc>
                <a:tc>
                  <a:txBody>
                    <a:bodyPr/>
                    <a:lstStyle/>
                    <a:p>
                      <a:pPr marL="108000" lvl="0" algn="just" fontAlgn="ctr">
                        <a:spcBef>
                          <a:spcPts val="0"/>
                        </a:spcBef>
                        <a:spcAft>
                          <a:spcPts val="0"/>
                        </a:spcAft>
                      </a:pPr>
                      <a:r>
                        <a:rPr lang="es-CO" sz="1200" b="1" i="0" u="none" strike="noStrike" kern="1200" dirty="0">
                          <a:solidFill>
                            <a:srgbClr val="515151"/>
                          </a:solidFill>
                          <a:effectLst/>
                          <a:latin typeface="Montserrat" panose="00000500000000000000" pitchFamily="2" charset="0"/>
                          <a:ea typeface="+mn-ea"/>
                          <a:cs typeface="+mn-cs"/>
                        </a:rPr>
                        <a:t>1.2.4</a:t>
                      </a:r>
                      <a:r>
                        <a:rPr lang="es-CO" sz="1200" b="0" i="0" u="none" strike="noStrike" kern="1200" dirty="0">
                          <a:solidFill>
                            <a:srgbClr val="515151"/>
                          </a:solidFill>
                          <a:effectLst/>
                          <a:latin typeface="Montserrat" panose="00000500000000000000" pitchFamily="2" charset="0"/>
                          <a:ea typeface="+mn-ea"/>
                          <a:cs typeface="+mn-cs"/>
                        </a:rPr>
                        <a:t> Servicios ciudadanos digitales</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3243165456"/>
                  </a:ext>
                </a:extLst>
              </a:tr>
              <a:tr h="230182">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1.2.5</a:t>
                      </a:r>
                      <a:r>
                        <a:rPr lang="es-MX" sz="1200" b="0" i="0" u="none" strike="noStrike" kern="1200" dirty="0">
                          <a:solidFill>
                            <a:srgbClr val="515151"/>
                          </a:solidFill>
                          <a:effectLst/>
                          <a:latin typeface="Montserrat" panose="00000500000000000000" pitchFamily="2" charset="0"/>
                          <a:ea typeface="+mn-ea"/>
                          <a:cs typeface="+mn-cs"/>
                        </a:rPr>
                        <a:t> Gestión integral de servicios tecnológicos</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703627005"/>
                  </a:ext>
                </a:extLst>
              </a:tr>
              <a:tr h="230182">
                <a:tc rowSpan="4">
                  <a:txBody>
                    <a:bodyPr/>
                    <a:lstStyle/>
                    <a:p>
                      <a:pPr algn="l" fontAlgn="ctr">
                        <a:spcBef>
                          <a:spcPts val="0"/>
                        </a:spcBef>
                        <a:spcAft>
                          <a:spcPts val="0"/>
                        </a:spcAft>
                      </a:pPr>
                      <a:r>
                        <a:rPr lang="es-MX" sz="1200" b="1" i="0" u="none" strike="noStrike" dirty="0">
                          <a:solidFill>
                            <a:schemeClr val="bg1"/>
                          </a:solidFill>
                          <a:effectLst/>
                          <a:latin typeface="Montserrat" panose="00000500000000000000" pitchFamily="2" charset="0"/>
                        </a:rPr>
                        <a:t>1.3 Alcanzar la eficiencia administrativa y financiera, así como la sostenibilidad del Modelo Integrado de Planeación y Gestión MIPG-SIG</a:t>
                      </a:r>
                      <a:r>
                        <a:rPr lang="es-MX" sz="1200" b="0" i="0" u="none" strike="noStrike" dirty="0">
                          <a:solidFill>
                            <a:schemeClr val="bg1"/>
                          </a:solidFill>
                          <a:effectLst/>
                          <a:latin typeface="Montserrat" panose="00000500000000000000" pitchFamily="2" charset="0"/>
                        </a:rPr>
                        <a:t>, para asegurar el buen uso de los recursos, soportando la prestación de los servicios misionales y de apoyo de forma oportuna y sostenible</a:t>
                      </a:r>
                    </a:p>
                  </a:txBody>
                  <a:tcPr marL="138930" marR="138930" marT="69465" marB="69465"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lvl="0" algn="just" fontAlgn="ctr">
                        <a:spcBef>
                          <a:spcPts val="0"/>
                        </a:spcBef>
                        <a:spcAft>
                          <a:spcPts val="0"/>
                        </a:spcAft>
                      </a:pPr>
                      <a:r>
                        <a:rPr lang="es-CO" sz="1200" b="1" i="0" u="none" strike="noStrike" kern="1200" dirty="0">
                          <a:solidFill>
                            <a:srgbClr val="515151"/>
                          </a:solidFill>
                          <a:effectLst/>
                          <a:latin typeface="Montserrat" panose="00000500000000000000" pitchFamily="2" charset="0"/>
                          <a:ea typeface="+mn-ea"/>
                          <a:cs typeface="+mn-cs"/>
                        </a:rPr>
                        <a:t>1.3.1</a:t>
                      </a:r>
                      <a:r>
                        <a:rPr lang="es-CO" sz="1200" b="0" i="0" u="none" strike="noStrike" kern="1200" dirty="0">
                          <a:solidFill>
                            <a:srgbClr val="515151"/>
                          </a:solidFill>
                          <a:effectLst/>
                          <a:latin typeface="Montserrat" panose="00000500000000000000" pitchFamily="2" charset="0"/>
                          <a:ea typeface="+mn-ea"/>
                          <a:cs typeface="+mn-cs"/>
                        </a:rPr>
                        <a:t>  Abastecimiento estratégico</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349221637"/>
                  </a:ext>
                </a:extLst>
              </a:tr>
              <a:tr h="412340">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1.3.2</a:t>
                      </a:r>
                      <a:r>
                        <a:rPr lang="es-MX" sz="1200" b="0" i="0" u="none" strike="noStrike" kern="1200" dirty="0">
                          <a:solidFill>
                            <a:srgbClr val="515151"/>
                          </a:solidFill>
                          <a:effectLst/>
                          <a:latin typeface="Montserrat" panose="00000500000000000000" pitchFamily="2" charset="0"/>
                          <a:ea typeface="+mn-ea"/>
                          <a:cs typeface="+mn-cs"/>
                        </a:rPr>
                        <a:t>  Gestión y seguimiento eficiente de los recursos </a:t>
                      </a:r>
                    </a:p>
                    <a:p>
                      <a:pPr marL="108000" lvl="0" algn="just" fontAlgn="ctr">
                        <a:spcBef>
                          <a:spcPts val="0"/>
                        </a:spcBef>
                        <a:spcAft>
                          <a:spcPts val="0"/>
                        </a:spcAft>
                      </a:pPr>
                      <a:r>
                        <a:rPr lang="es-MX" sz="1200" b="0" i="0" u="none" strike="noStrike" kern="1200" dirty="0">
                          <a:solidFill>
                            <a:srgbClr val="515151"/>
                          </a:solidFill>
                          <a:effectLst/>
                          <a:latin typeface="Montserrat" panose="00000500000000000000" pitchFamily="2" charset="0"/>
                          <a:ea typeface="+mn-ea"/>
                          <a:cs typeface="+mn-cs"/>
                        </a:rPr>
                        <a:t>de acuerdo con la planeación financiera e institucional</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088345406"/>
                  </a:ext>
                </a:extLst>
              </a:tr>
              <a:tr h="412340">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1.3.3</a:t>
                      </a:r>
                      <a:r>
                        <a:rPr lang="es-MX" sz="1200" b="0" i="0" u="none" strike="noStrike" kern="1200" dirty="0">
                          <a:solidFill>
                            <a:srgbClr val="515151"/>
                          </a:solidFill>
                          <a:effectLst/>
                          <a:latin typeface="Montserrat" panose="00000500000000000000" pitchFamily="2" charset="0"/>
                          <a:ea typeface="+mn-ea"/>
                          <a:cs typeface="+mn-cs"/>
                        </a:rPr>
                        <a:t> Nuevas fuentes de recursos para financiación </a:t>
                      </a:r>
                    </a:p>
                    <a:p>
                      <a:pPr marL="108000" lvl="0" algn="just" fontAlgn="ctr">
                        <a:spcBef>
                          <a:spcPts val="0"/>
                        </a:spcBef>
                        <a:spcAft>
                          <a:spcPts val="0"/>
                        </a:spcAft>
                      </a:pPr>
                      <a:r>
                        <a:rPr lang="es-MX" sz="1200" b="0" i="0" u="none" strike="noStrike" kern="1200" dirty="0">
                          <a:solidFill>
                            <a:srgbClr val="515151"/>
                          </a:solidFill>
                          <a:effectLst/>
                          <a:latin typeface="Montserrat" panose="00000500000000000000" pitchFamily="2" charset="0"/>
                          <a:ea typeface="+mn-ea"/>
                          <a:cs typeface="+mn-cs"/>
                        </a:rPr>
                        <a:t>de la operación </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3332228660"/>
                  </a:ext>
                </a:extLst>
              </a:tr>
              <a:tr h="412340">
                <a:tc vMerge="1">
                  <a:txBody>
                    <a:bodyPr/>
                    <a:lstStyle/>
                    <a:p>
                      <a:endParaRPr lang="es-CO"/>
                    </a:p>
                  </a:txBody>
                  <a:tcPr/>
                </a:tc>
                <a:tc>
                  <a:txBody>
                    <a:bodyPr/>
                    <a:lstStyle/>
                    <a:p>
                      <a:pPr marL="108000" lvl="0" algn="just" fontAlgn="ctr">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1.3.4</a:t>
                      </a:r>
                      <a:r>
                        <a:rPr lang="es-MX" sz="1200" b="0" i="0" u="none" strike="noStrike" kern="1200" dirty="0">
                          <a:solidFill>
                            <a:srgbClr val="515151"/>
                          </a:solidFill>
                          <a:effectLst/>
                          <a:latin typeface="Montserrat" panose="00000500000000000000" pitchFamily="2" charset="0"/>
                          <a:ea typeface="+mn-ea"/>
                          <a:cs typeface="+mn-cs"/>
                        </a:rPr>
                        <a:t> Mantenimiento, monitoreo, mejora e innovación</a:t>
                      </a:r>
                    </a:p>
                    <a:p>
                      <a:pPr marL="108000" lvl="0" algn="just" fontAlgn="ctr">
                        <a:spcBef>
                          <a:spcPts val="0"/>
                        </a:spcBef>
                        <a:spcAft>
                          <a:spcPts val="0"/>
                        </a:spcAft>
                      </a:pPr>
                      <a:r>
                        <a:rPr lang="es-MX" sz="1200" b="0" i="0" u="none" strike="noStrike" kern="1200" dirty="0">
                          <a:solidFill>
                            <a:srgbClr val="515151"/>
                          </a:solidFill>
                          <a:effectLst/>
                          <a:latin typeface="Montserrat" panose="00000500000000000000" pitchFamily="2" charset="0"/>
                          <a:ea typeface="+mn-ea"/>
                          <a:cs typeface="+mn-cs"/>
                        </a:rPr>
                        <a:t>del MIPG-SIG</a:t>
                      </a: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4125660230"/>
                  </a:ext>
                </a:extLst>
              </a:tr>
            </a:tbl>
          </a:graphicData>
        </a:graphic>
      </p:graphicFrame>
      <p:sp>
        <p:nvSpPr>
          <p:cNvPr id="6" name="CuadroTexto 5">
            <a:extLst>
              <a:ext uri="{FF2B5EF4-FFF2-40B4-BE49-F238E27FC236}">
                <a16:creationId xmlns:a16="http://schemas.microsoft.com/office/drawing/2014/main" id="{78B015FE-11AB-E4E7-7ED1-4F879D867D52}"/>
              </a:ext>
            </a:extLst>
          </p:cNvPr>
          <p:cNvSpPr txBox="1"/>
          <p:nvPr/>
        </p:nvSpPr>
        <p:spPr>
          <a:xfrm>
            <a:off x="2347231" y="1368842"/>
            <a:ext cx="609399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PEI </a:t>
            </a:r>
            <a:r>
              <a:rPr lang="es-CO" sz="2200" dirty="0">
                <a:solidFill>
                  <a:srgbClr val="515151"/>
                </a:solidFill>
                <a:latin typeface="Montserrat" pitchFamily="2" charset="77"/>
                <a:cs typeface="Arial" panose="020B0604020202020204" pitchFamily="34" charset="0"/>
              </a:rPr>
              <a:t>2023 - 2026</a:t>
            </a:r>
          </a:p>
        </p:txBody>
      </p:sp>
      <p:pic>
        <p:nvPicPr>
          <p:cNvPr id="8" name="Gráfico 7">
            <a:extLst>
              <a:ext uri="{FF2B5EF4-FFF2-40B4-BE49-F238E27FC236}">
                <a16:creationId xmlns:a16="http://schemas.microsoft.com/office/drawing/2014/main" id="{50F5BF52-D4AC-3CE6-961E-F9D2BF8FB1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491" y="1106560"/>
            <a:ext cx="924426" cy="924426"/>
          </a:xfrm>
          <a:prstGeom prst="rect">
            <a:avLst/>
          </a:prstGeom>
        </p:spPr>
      </p:pic>
    </p:spTree>
    <p:extLst>
      <p:ext uri="{BB962C8B-B14F-4D97-AF65-F5344CB8AC3E}">
        <p14:creationId xmlns:p14="http://schemas.microsoft.com/office/powerpoint/2010/main" val="27569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eo tutorial concepto abstracto ilustración vectorial web educación video blog cursos en línea formación elearning tutorial blogger influenciador grabación viendo webinar metáfora abstracta">
            <a:extLst>
              <a:ext uri="{FF2B5EF4-FFF2-40B4-BE49-F238E27FC236}">
                <a16:creationId xmlns:a16="http://schemas.microsoft.com/office/drawing/2014/main" id="{23140B12-0DCF-B2B0-3C51-0D77A5F976B5}"/>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46893" y="2935704"/>
            <a:ext cx="2367874" cy="23678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3F062C78-4190-18F8-78CE-F7D5808E8855}"/>
              </a:ext>
            </a:extLst>
          </p:cNvPr>
          <p:cNvGraphicFramePr>
            <a:graphicFrameLocks noGrp="1"/>
          </p:cNvGraphicFramePr>
          <p:nvPr/>
        </p:nvGraphicFramePr>
        <p:xfrm>
          <a:off x="2443483" y="1796617"/>
          <a:ext cx="9389929" cy="4541619"/>
        </p:xfrm>
        <a:graphic>
          <a:graphicData uri="http://schemas.openxmlformats.org/drawingml/2006/table">
            <a:tbl>
              <a:tblPr/>
              <a:tblGrid>
                <a:gridCol w="4563738">
                  <a:extLst>
                    <a:ext uri="{9D8B030D-6E8A-4147-A177-3AD203B41FA5}">
                      <a16:colId xmlns:a16="http://schemas.microsoft.com/office/drawing/2014/main" val="1539558046"/>
                    </a:ext>
                  </a:extLst>
                </a:gridCol>
                <a:gridCol w="4826191">
                  <a:extLst>
                    <a:ext uri="{9D8B030D-6E8A-4147-A177-3AD203B41FA5}">
                      <a16:colId xmlns:a16="http://schemas.microsoft.com/office/drawing/2014/main" val="1945385719"/>
                    </a:ext>
                  </a:extLst>
                </a:gridCol>
              </a:tblGrid>
              <a:tr h="460658">
                <a:tc>
                  <a:txBody>
                    <a:bodyPr/>
                    <a:lstStyle/>
                    <a:p>
                      <a:pPr algn="l" fontAlgn="ctr">
                        <a:spcBef>
                          <a:spcPts val="0"/>
                        </a:spcBef>
                        <a:spcAft>
                          <a:spcPts val="0"/>
                        </a:spcAft>
                      </a:pPr>
                      <a:r>
                        <a:rPr lang="es-MX" sz="1400" b="1" i="0" u="none" strike="noStrike" dirty="0">
                          <a:solidFill>
                            <a:schemeClr val="bg1"/>
                          </a:solidFill>
                          <a:effectLst/>
                          <a:latin typeface="Montserrat" panose="00000500000000000000" pitchFamily="2" charset="0"/>
                        </a:rPr>
                        <a:t>Objetivos Estratégicos (8)</a:t>
                      </a:r>
                      <a:endParaRPr lang="es-MX" sz="1400" b="0" i="0" u="none" strike="noStrike" dirty="0">
                        <a:solidFill>
                          <a:schemeClr val="bg1"/>
                        </a:solidFill>
                        <a:effectLst/>
                        <a:latin typeface="Montserrat" panose="00000500000000000000" pitchFamily="2" charset="0"/>
                      </a:endParaRPr>
                    </a:p>
                  </a:txBody>
                  <a:tcPr marL="138930" marR="138930" marT="69465" marB="69465"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515151"/>
                    </a:solidFill>
                  </a:tcPr>
                </a:tc>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s-MX" sz="1400" b="1" i="0" u="none" strike="noStrike" dirty="0">
                          <a:solidFill>
                            <a:schemeClr val="bg1"/>
                          </a:solidFill>
                          <a:effectLst/>
                          <a:latin typeface="Montserrat" panose="00000500000000000000" pitchFamily="2" charset="0"/>
                        </a:rPr>
                        <a:t>Iniciativas Estratégicas (21)</a:t>
                      </a:r>
                      <a:endParaRPr lang="es-MX" sz="1400" b="0" i="0" u="none" strike="noStrike" dirty="0">
                        <a:solidFill>
                          <a:schemeClr val="bg1"/>
                        </a:solidFill>
                        <a:effectLst/>
                        <a:latin typeface="Montserrat" panose="00000500000000000000" pitchFamily="2" charset="0"/>
                      </a:endParaRPr>
                    </a:p>
                  </a:txBody>
                  <a:tcPr marL="11578" marR="11578" marT="11578"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515151"/>
                    </a:solidFill>
                  </a:tcPr>
                </a:tc>
                <a:extLst>
                  <a:ext uri="{0D108BD9-81ED-4DB2-BD59-A6C34878D82A}">
                    <a16:rowId xmlns:a16="http://schemas.microsoft.com/office/drawing/2014/main" val="686241677"/>
                  </a:ext>
                </a:extLst>
              </a:tr>
              <a:tr h="319191">
                <a:tc rowSpan="3">
                  <a:txBody>
                    <a:bodyPr/>
                    <a:lstStyle/>
                    <a:p>
                      <a:pPr marL="0" algn="l" defTabSz="914400" rtl="0" eaLnBrk="1" fontAlgn="ctr" latinLnBrk="0" hangingPunct="1">
                        <a:spcBef>
                          <a:spcPts val="0"/>
                        </a:spcBef>
                        <a:spcAft>
                          <a:spcPts val="0"/>
                        </a:spcAft>
                      </a:pPr>
                      <a:r>
                        <a:rPr lang="es-MX" sz="1200" b="1" i="0" u="none" strike="noStrike" kern="1200" dirty="0">
                          <a:solidFill>
                            <a:schemeClr val="bg1"/>
                          </a:solidFill>
                          <a:effectLst/>
                          <a:latin typeface="Montserrat" panose="00000500000000000000" pitchFamily="2" charset="0"/>
                          <a:ea typeface="+mn-ea"/>
                          <a:cs typeface="+mn-cs"/>
                        </a:rPr>
                        <a:t>2.1 Implementar el modelo de operación ajustado de la Entidad</a:t>
                      </a:r>
                      <a:r>
                        <a:rPr lang="es-MX" sz="1200" b="0" i="0" u="none" strike="noStrike" kern="1200" dirty="0">
                          <a:solidFill>
                            <a:schemeClr val="bg1"/>
                          </a:solidFill>
                          <a:effectLst/>
                          <a:latin typeface="Montserrat" panose="00000500000000000000" pitchFamily="2" charset="0"/>
                          <a:ea typeface="+mn-ea"/>
                          <a:cs typeface="+mn-cs"/>
                        </a:rPr>
                        <a:t>, mediante el cual se fortalecen las acciones de prevención y se mejora la prestación del servicio de protección desde un enfoque humano, basado en las necesidades de los grupos de valor.</a:t>
                      </a:r>
                    </a:p>
                  </a:txBody>
                  <a:tcPr marL="138942" marR="138942" marT="69471" marB="69471"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2.1.1</a:t>
                      </a:r>
                      <a:r>
                        <a:rPr lang="es-MX" sz="1200" b="0" i="0" u="none" strike="noStrike" kern="1200" dirty="0">
                          <a:solidFill>
                            <a:srgbClr val="515151"/>
                          </a:solidFill>
                          <a:effectLst/>
                          <a:latin typeface="Montserrat" panose="00000500000000000000" pitchFamily="2" charset="0"/>
                          <a:ea typeface="+mn-ea"/>
                          <a:cs typeface="+mn-cs"/>
                        </a:rPr>
                        <a:t>  Analítica de datos para el modelo de operación misional</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273921158"/>
                  </a:ext>
                </a:extLst>
              </a:tr>
              <a:tr h="270097">
                <a:tc vMerge="1">
                  <a:txBody>
                    <a:bodyPr/>
                    <a:lstStyle/>
                    <a:p>
                      <a:endParaRPr lang="es-CO"/>
                    </a:p>
                  </a:txBody>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2.1.2 </a:t>
                      </a:r>
                      <a:r>
                        <a:rPr lang="es-MX" sz="1200" b="0" i="0" u="none" strike="noStrike" kern="1200" dirty="0">
                          <a:solidFill>
                            <a:srgbClr val="515151"/>
                          </a:solidFill>
                          <a:effectLst/>
                          <a:latin typeface="Montserrat" panose="00000500000000000000" pitchFamily="2" charset="0"/>
                          <a:ea typeface="+mn-ea"/>
                          <a:cs typeface="+mn-cs"/>
                        </a:rPr>
                        <a:t> Estrategias y medidas integrales de prevención</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462299038"/>
                  </a:ext>
                </a:extLst>
              </a:tr>
              <a:tr h="378619">
                <a:tc vMerge="1">
                  <a:txBody>
                    <a:bodyPr/>
                    <a:lstStyle/>
                    <a:p>
                      <a:endParaRPr lang="es-CO"/>
                    </a:p>
                  </a:txBody>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2.1.3</a:t>
                      </a:r>
                      <a:r>
                        <a:rPr lang="es-MX" sz="1200" b="0" i="0" u="none" strike="noStrike" kern="1200" dirty="0">
                          <a:solidFill>
                            <a:srgbClr val="515151"/>
                          </a:solidFill>
                          <a:effectLst/>
                          <a:latin typeface="Montserrat" panose="00000500000000000000" pitchFamily="2" charset="0"/>
                          <a:ea typeface="+mn-ea"/>
                          <a:cs typeface="+mn-cs"/>
                        </a:rPr>
                        <a:t> Reconfiguración de la prestación del servicio de protección</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722467628"/>
                  </a:ext>
                </a:extLst>
              </a:tr>
              <a:tr h="466850">
                <a:tc rowSpan="2">
                  <a:txBody>
                    <a:bodyPr/>
                    <a:lstStyle/>
                    <a:p>
                      <a:pPr marL="0" algn="l" defTabSz="914400" rtl="0" eaLnBrk="1" fontAlgn="ctr" latinLnBrk="0" hangingPunct="1">
                        <a:spcBef>
                          <a:spcPts val="0"/>
                        </a:spcBef>
                        <a:spcAft>
                          <a:spcPts val="0"/>
                        </a:spcAft>
                      </a:pPr>
                      <a:r>
                        <a:rPr lang="es-MX" sz="1200" b="1" i="0" u="none" strike="noStrike" kern="1200" dirty="0">
                          <a:solidFill>
                            <a:schemeClr val="bg1"/>
                          </a:solidFill>
                          <a:effectLst/>
                          <a:latin typeface="Montserrat" panose="00000500000000000000" pitchFamily="2" charset="0"/>
                          <a:ea typeface="+mn-ea"/>
                          <a:cs typeface="+mn-cs"/>
                        </a:rPr>
                        <a:t>2.2 Consolidar el trabajo articulado con otras entidades u organizaciones aliadas, </a:t>
                      </a:r>
                      <a:r>
                        <a:rPr lang="es-MX" sz="1200" b="0" i="0" u="none" strike="noStrike" kern="1200" dirty="0">
                          <a:solidFill>
                            <a:schemeClr val="bg1"/>
                          </a:solidFill>
                          <a:effectLst/>
                          <a:latin typeface="Montserrat" panose="00000500000000000000" pitchFamily="2" charset="0"/>
                          <a:ea typeface="+mn-ea"/>
                          <a:cs typeface="+mn-cs"/>
                        </a:rPr>
                        <a:t>para mejorar la prestación del servicio de prevención y protección desde la seguridad humana.</a:t>
                      </a:r>
                    </a:p>
                  </a:txBody>
                  <a:tcPr marL="138942" marR="138942" marT="69471" marB="69471"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2.2.1</a:t>
                      </a:r>
                      <a:r>
                        <a:rPr lang="es-MX" sz="1200" b="0" i="0" u="none" strike="noStrike" kern="1200" dirty="0">
                          <a:solidFill>
                            <a:srgbClr val="515151"/>
                          </a:solidFill>
                          <a:effectLst/>
                          <a:latin typeface="Montserrat" panose="00000500000000000000" pitchFamily="2" charset="0"/>
                          <a:ea typeface="+mn-ea"/>
                          <a:cs typeface="+mn-cs"/>
                        </a:rPr>
                        <a:t> Alianzas estratégicas con entidades del orden nacional y local del sistema de prevención y protección</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3135098859"/>
                  </a:ext>
                </a:extLst>
              </a:tr>
              <a:tr h="219963">
                <a:tc vMerge="1">
                  <a:txBody>
                    <a:bodyPr/>
                    <a:lstStyle/>
                    <a:p>
                      <a:endParaRPr lang="es-CO"/>
                    </a:p>
                  </a:txBody>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2.2.2  </a:t>
                      </a:r>
                      <a:r>
                        <a:rPr lang="es-MX" sz="1200" b="0" i="0" u="none" strike="noStrike" kern="1200" dirty="0">
                          <a:solidFill>
                            <a:srgbClr val="515151"/>
                          </a:solidFill>
                          <a:effectLst/>
                          <a:latin typeface="Montserrat" panose="00000500000000000000" pitchFamily="2" charset="0"/>
                          <a:ea typeface="+mn-ea"/>
                          <a:cs typeface="+mn-cs"/>
                        </a:rPr>
                        <a:t>Cooperación internacional para la prevención y protección</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56139570"/>
                  </a:ext>
                </a:extLst>
              </a:tr>
              <a:tr h="781993">
                <a:tc>
                  <a:txBody>
                    <a:bodyPr/>
                    <a:lstStyle/>
                    <a:p>
                      <a:pPr marL="85725" indent="0" algn="l" defTabSz="914400" rtl="0" eaLnBrk="1" fontAlgn="ctr" latinLnBrk="0" hangingPunct="1">
                        <a:spcBef>
                          <a:spcPts val="0"/>
                        </a:spcBef>
                        <a:spcAft>
                          <a:spcPts val="0"/>
                        </a:spcAft>
                      </a:pPr>
                      <a:r>
                        <a:rPr lang="es-MX" sz="1200" b="1" i="0" u="none" strike="noStrike" kern="1200" dirty="0">
                          <a:solidFill>
                            <a:schemeClr val="bg1"/>
                          </a:solidFill>
                          <a:effectLst/>
                          <a:latin typeface="Montserrat" panose="00000500000000000000" pitchFamily="2" charset="0"/>
                          <a:ea typeface="+mn-ea"/>
                          <a:cs typeface="+mn-cs"/>
                        </a:rPr>
                        <a:t> 2.3 Fortalecer la gestión jurídica de los servicios de protección y prevención que lidera la Unidad Nacional de Protección - UNP</a:t>
                      </a:r>
                      <a:r>
                        <a:rPr lang="es-MX" sz="1200" b="0" i="0" u="none" strike="noStrike" kern="1200" dirty="0">
                          <a:solidFill>
                            <a:schemeClr val="bg1"/>
                          </a:solidFill>
                          <a:effectLst/>
                          <a:latin typeface="Montserrat" panose="00000500000000000000" pitchFamily="2" charset="0"/>
                          <a:ea typeface="+mn-ea"/>
                          <a:cs typeface="+mn-cs"/>
                        </a:rPr>
                        <a:t>, con el fin de apoyar la implementación eficaz de los procesos misionales.</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2.3.1</a:t>
                      </a:r>
                      <a:r>
                        <a:rPr lang="es-MX" sz="1200" b="0" i="0" u="none" strike="noStrike" kern="1200" dirty="0">
                          <a:solidFill>
                            <a:srgbClr val="515151"/>
                          </a:solidFill>
                          <a:effectLst/>
                          <a:latin typeface="Montserrat" panose="00000500000000000000" pitchFamily="2" charset="0"/>
                          <a:ea typeface="+mn-ea"/>
                          <a:cs typeface="+mn-cs"/>
                        </a:rPr>
                        <a:t> Mejora normativa y escenarios de naturaleza jurídica</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3428662499"/>
                  </a:ext>
                </a:extLst>
              </a:tr>
              <a:tr h="244796">
                <a:tc rowSpan="2">
                  <a:txBody>
                    <a:bodyPr/>
                    <a:lstStyle/>
                    <a:p>
                      <a:pPr marL="0" algn="l" defTabSz="914400" rtl="0" eaLnBrk="1" fontAlgn="ctr" latinLnBrk="0" hangingPunct="1">
                        <a:spcBef>
                          <a:spcPts val="0"/>
                        </a:spcBef>
                        <a:spcAft>
                          <a:spcPts val="0"/>
                        </a:spcAft>
                      </a:pPr>
                      <a:r>
                        <a:rPr lang="es-MX" sz="1200" b="1" i="0" u="none" strike="noStrike" kern="1200" dirty="0">
                          <a:solidFill>
                            <a:schemeClr val="bg1"/>
                          </a:solidFill>
                          <a:effectLst/>
                          <a:latin typeface="Montserrat" panose="00000500000000000000" pitchFamily="2" charset="0"/>
                          <a:ea typeface="+mn-ea"/>
                          <a:cs typeface="+mn-cs"/>
                        </a:rPr>
                        <a:t>2.4 Establecer un relacionamiento efectivo con los grupos de valor</a:t>
                      </a:r>
                      <a:r>
                        <a:rPr lang="es-MX" sz="1200" b="0" i="0" u="none" strike="noStrike" kern="1200" dirty="0">
                          <a:solidFill>
                            <a:schemeClr val="bg1"/>
                          </a:solidFill>
                          <a:effectLst/>
                          <a:latin typeface="Montserrat" panose="00000500000000000000" pitchFamily="2" charset="0"/>
                          <a:ea typeface="+mn-ea"/>
                          <a:cs typeface="+mn-cs"/>
                        </a:rPr>
                        <a:t>, permitiendo acercar a la UNP a sus necesidades y fomentando un trabajo conjunto en la prevención y protección de la vida.</a:t>
                      </a:r>
                    </a:p>
                  </a:txBody>
                  <a:tcPr marL="138942" marR="138942" marT="69471" marB="69471"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23C47"/>
                    </a:solidFill>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2.4.1</a:t>
                      </a:r>
                      <a:r>
                        <a:rPr lang="es-MX" sz="1200" b="0" i="0" u="none" strike="noStrike" kern="1200" dirty="0">
                          <a:solidFill>
                            <a:srgbClr val="515151"/>
                          </a:solidFill>
                          <a:effectLst/>
                          <a:latin typeface="Montserrat" panose="00000500000000000000" pitchFamily="2" charset="0"/>
                          <a:ea typeface="+mn-ea"/>
                          <a:cs typeface="+mn-cs"/>
                        </a:rPr>
                        <a:t> Presencia institucional en el territorio</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811599234"/>
                  </a:ext>
                </a:extLst>
              </a:tr>
              <a:tr h="557055">
                <a:tc vMerge="1">
                  <a:txBody>
                    <a:bodyPr/>
                    <a:lstStyle/>
                    <a:p>
                      <a:endParaRPr lang="es-CO"/>
                    </a:p>
                  </a:txBody>
                  <a:tcPr/>
                </a:tc>
                <a:tc>
                  <a:txBody>
                    <a:bodyPr/>
                    <a:lstStyle/>
                    <a:p>
                      <a:pPr marL="108000" algn="l" defTabSz="914400" rtl="0" eaLnBrk="1" fontAlgn="ctr" latinLnBrk="0" hangingPunct="1">
                        <a:spcBef>
                          <a:spcPts val="0"/>
                        </a:spcBef>
                        <a:spcAft>
                          <a:spcPts val="0"/>
                        </a:spcAft>
                      </a:pPr>
                      <a:r>
                        <a:rPr lang="es-MX" sz="1200" b="1" i="0" u="none" strike="noStrike" kern="1200" dirty="0">
                          <a:solidFill>
                            <a:srgbClr val="515151"/>
                          </a:solidFill>
                          <a:effectLst/>
                          <a:latin typeface="Montserrat" panose="00000500000000000000" pitchFamily="2" charset="0"/>
                          <a:ea typeface="+mn-ea"/>
                          <a:cs typeface="+mn-cs"/>
                        </a:rPr>
                        <a:t>2.4.2</a:t>
                      </a:r>
                      <a:r>
                        <a:rPr lang="es-MX" sz="1200" b="0" i="0" u="none" strike="noStrike" kern="1200" dirty="0">
                          <a:solidFill>
                            <a:srgbClr val="515151"/>
                          </a:solidFill>
                          <a:effectLst/>
                          <a:latin typeface="Montserrat" panose="00000500000000000000" pitchFamily="2" charset="0"/>
                          <a:ea typeface="+mn-ea"/>
                          <a:cs typeface="+mn-cs"/>
                        </a:rPr>
                        <a:t> Posicionamiento de la entidad, y generación de espacios de opinión alrededor de la prevención y protección</a:t>
                      </a: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2236540378"/>
                  </a:ext>
                </a:extLst>
              </a:tr>
              <a:tr h="46974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solidFill>
                            <a:schemeClr val="bg1"/>
                          </a:solidFill>
                          <a:effectLst/>
                          <a:latin typeface="Montserrat" panose="00000500000000000000" pitchFamily="2" charset="0"/>
                        </a:rPr>
                        <a:t>3.1 </a:t>
                      </a:r>
                      <a:r>
                        <a:rPr lang="es-MX" sz="1200" b="0" u="none" strike="noStrike" kern="1200" dirty="0">
                          <a:solidFill>
                            <a:schemeClr val="bg1"/>
                          </a:solidFill>
                          <a:effectLst/>
                          <a:latin typeface="Montserrat" panose="00000500000000000000" pitchFamily="2" charset="0"/>
                        </a:rPr>
                        <a:t>Aumentar la satisfacción y la confianza de los grupos de valor en la Entidad, afianzando la legitimidad de la institución en el marco de sus competencias y contribuyendo así a la seguridad humana.</a:t>
                      </a:r>
                      <a:endParaRPr lang="es-CO" sz="1200" b="0" kern="1200" dirty="0">
                        <a:solidFill>
                          <a:schemeClr val="bg1"/>
                        </a:solidFill>
                        <a:latin typeface="Montserrat" panose="00000500000000000000" pitchFamily="2" charset="0"/>
                      </a:endParaRPr>
                    </a:p>
                  </a:txBody>
                  <a:tcPr marL="138942" marR="138942" marT="69471" marB="69471"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515151"/>
                    </a:solidFill>
                  </a:tcPr>
                </a:tc>
                <a:tc hMerge="1">
                  <a:txBody>
                    <a:bodyPr/>
                    <a:lstStyle/>
                    <a:p>
                      <a:pPr marL="108000" algn="l" defTabSz="914400" rtl="0" eaLnBrk="1" fontAlgn="ctr" latinLnBrk="0" hangingPunct="1">
                        <a:spcBef>
                          <a:spcPts val="0"/>
                        </a:spcBef>
                        <a:spcAft>
                          <a:spcPts val="0"/>
                        </a:spcAft>
                      </a:pPr>
                      <a:endParaRPr lang="es-MX" sz="1200" b="0" i="0" u="none" strike="noStrike" kern="1200" dirty="0">
                        <a:solidFill>
                          <a:srgbClr val="000000"/>
                        </a:solidFill>
                        <a:effectLst/>
                        <a:latin typeface="Montserrat" panose="00000500000000000000" pitchFamily="2" charset="0"/>
                        <a:ea typeface="+mn-ea"/>
                        <a:cs typeface="+mn-cs"/>
                      </a:endParaRPr>
                    </a:p>
                  </a:txBody>
                  <a:tcPr marL="11579" marR="11579" marT="11579"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489758622"/>
                  </a:ext>
                </a:extLst>
              </a:tr>
            </a:tbl>
          </a:graphicData>
        </a:graphic>
      </p:graphicFrame>
      <p:sp>
        <p:nvSpPr>
          <p:cNvPr id="5" name="CuadroTexto 4">
            <a:extLst>
              <a:ext uri="{FF2B5EF4-FFF2-40B4-BE49-F238E27FC236}">
                <a16:creationId xmlns:a16="http://schemas.microsoft.com/office/drawing/2014/main" id="{449BAAF7-4DCB-7D64-9D6A-2EF660C6966A}"/>
              </a:ext>
            </a:extLst>
          </p:cNvPr>
          <p:cNvSpPr txBox="1"/>
          <p:nvPr/>
        </p:nvSpPr>
        <p:spPr>
          <a:xfrm>
            <a:off x="2336214" y="1313757"/>
            <a:ext cx="6093994" cy="430887"/>
          </a:xfrm>
          <a:prstGeom prst="rect">
            <a:avLst/>
          </a:prstGeom>
          <a:noFill/>
        </p:spPr>
        <p:txBody>
          <a:bodyPr wrap="square">
            <a:spAutoFit/>
          </a:bodyPr>
          <a:lstStyle/>
          <a:p>
            <a:r>
              <a:rPr lang="es-CO" sz="2200" b="1" dirty="0">
                <a:solidFill>
                  <a:srgbClr val="515151"/>
                </a:solidFill>
                <a:latin typeface="Montserrat" pitchFamily="2" charset="77"/>
                <a:cs typeface="Arial" panose="020B0604020202020204" pitchFamily="34" charset="0"/>
              </a:rPr>
              <a:t>PEI </a:t>
            </a:r>
            <a:r>
              <a:rPr lang="es-CO" sz="2200" dirty="0">
                <a:solidFill>
                  <a:srgbClr val="515151"/>
                </a:solidFill>
                <a:latin typeface="Montserrat" pitchFamily="2" charset="77"/>
                <a:cs typeface="Arial" panose="020B0604020202020204" pitchFamily="34" charset="0"/>
              </a:rPr>
              <a:t>2023 - 2026</a:t>
            </a:r>
          </a:p>
        </p:txBody>
      </p:sp>
      <p:pic>
        <p:nvPicPr>
          <p:cNvPr id="7" name="Gráfico 6">
            <a:extLst>
              <a:ext uri="{FF2B5EF4-FFF2-40B4-BE49-F238E27FC236}">
                <a16:creationId xmlns:a16="http://schemas.microsoft.com/office/drawing/2014/main" id="{56ABF9E3-5D6C-8D31-A91C-3571AF2DA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8491" y="1040458"/>
            <a:ext cx="924426" cy="924426"/>
          </a:xfrm>
          <a:prstGeom prst="rect">
            <a:avLst/>
          </a:prstGeom>
        </p:spPr>
      </p:pic>
    </p:spTree>
    <p:extLst>
      <p:ext uri="{BB962C8B-B14F-4D97-AF65-F5344CB8AC3E}">
        <p14:creationId xmlns:p14="http://schemas.microsoft.com/office/powerpoint/2010/main" val="1791004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C3FDA-6F4D-4069-9F62-23709D79E637}"/>
              </a:ext>
            </a:extLst>
          </p:cNvPr>
          <p:cNvSpPr/>
          <p:nvPr/>
        </p:nvSpPr>
        <p:spPr>
          <a:xfrm>
            <a:off x="-123986" y="-154983"/>
            <a:ext cx="12476135" cy="701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descr="Texto, Carta&#10;&#10;Descripción generada automáticamente">
            <a:extLst>
              <a:ext uri="{FF2B5EF4-FFF2-40B4-BE49-F238E27FC236}">
                <a16:creationId xmlns:a16="http://schemas.microsoft.com/office/drawing/2014/main" id="{D146AC22-E83B-EE46-40D0-CBCD4B95F83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3987" y="-123988"/>
            <a:ext cx="12476135" cy="7012983"/>
          </a:xfrm>
          <a:prstGeom prst="rect">
            <a:avLst/>
          </a:prstGeom>
        </p:spPr>
      </p:pic>
    </p:spTree>
    <p:extLst>
      <p:ext uri="{BB962C8B-B14F-4D97-AF65-F5344CB8AC3E}">
        <p14:creationId xmlns:p14="http://schemas.microsoft.com/office/powerpoint/2010/main" val="402458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C2EF20FF-711C-772B-B65B-94CBCB3E10E2}"/>
              </a:ext>
            </a:extLst>
          </p:cNvPr>
          <p:cNvCxnSpPr>
            <a:cxnSpLocks/>
          </p:cNvCxnSpPr>
          <p:nvPr/>
        </p:nvCxnSpPr>
        <p:spPr>
          <a:xfrm rot="60000">
            <a:off x="5677052" y="1968565"/>
            <a:ext cx="74833" cy="34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129E5C1F-EE3F-685B-0D4D-D5448BAB4D92}"/>
              </a:ext>
            </a:extLst>
          </p:cNvPr>
          <p:cNvCxnSpPr>
            <a:cxnSpLocks/>
          </p:cNvCxnSpPr>
          <p:nvPr/>
        </p:nvCxnSpPr>
        <p:spPr>
          <a:xfrm>
            <a:off x="1019512" y="5218993"/>
            <a:ext cx="960701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2E35BAB-2B32-9528-2FE9-98A3402E9C96}"/>
              </a:ext>
            </a:extLst>
          </p:cNvPr>
          <p:cNvSpPr txBox="1"/>
          <p:nvPr/>
        </p:nvSpPr>
        <p:spPr>
          <a:xfrm>
            <a:off x="10626530" y="5046142"/>
            <a:ext cx="1135335" cy="374510"/>
          </a:xfrm>
          <a:prstGeom prst="rect">
            <a:avLst/>
          </a:prstGeom>
          <a:noFill/>
        </p:spPr>
        <p:txBody>
          <a:bodyPr wrap="none" rtlCol="0">
            <a:spAutoFit/>
          </a:bodyPr>
          <a:lstStyle/>
          <a:p>
            <a:r>
              <a:rPr lang="es-CO" sz="2000" b="1" dirty="0">
                <a:solidFill>
                  <a:schemeClr val="tx2"/>
                </a:solidFill>
                <a:latin typeface="Montserrat" pitchFamily="2" charset="77"/>
              </a:rPr>
              <a:t>Tiempo</a:t>
            </a:r>
          </a:p>
        </p:txBody>
      </p:sp>
      <p:cxnSp>
        <p:nvCxnSpPr>
          <p:cNvPr id="7" name="Conector recto 6">
            <a:extLst>
              <a:ext uri="{FF2B5EF4-FFF2-40B4-BE49-F238E27FC236}">
                <a16:creationId xmlns:a16="http://schemas.microsoft.com/office/drawing/2014/main" id="{95D923AB-F6D7-9909-2FFE-581921F762F0}"/>
              </a:ext>
            </a:extLst>
          </p:cNvPr>
          <p:cNvCxnSpPr>
            <a:cxnSpLocks/>
          </p:cNvCxnSpPr>
          <p:nvPr/>
        </p:nvCxnSpPr>
        <p:spPr>
          <a:xfrm rot="60000">
            <a:off x="1368104" y="1968539"/>
            <a:ext cx="71790" cy="34200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7A007155-06D1-27A9-DF5B-7F58AA338BD7}"/>
              </a:ext>
            </a:extLst>
          </p:cNvPr>
          <p:cNvSpPr txBox="1"/>
          <p:nvPr/>
        </p:nvSpPr>
        <p:spPr>
          <a:xfrm>
            <a:off x="1042269" y="5435102"/>
            <a:ext cx="771699" cy="374510"/>
          </a:xfrm>
          <a:prstGeom prst="rect">
            <a:avLst/>
          </a:prstGeom>
          <a:noFill/>
        </p:spPr>
        <p:txBody>
          <a:bodyPr wrap="none" rtlCol="0">
            <a:spAutoFit/>
          </a:bodyPr>
          <a:lstStyle/>
          <a:p>
            <a:r>
              <a:rPr lang="es-CO" sz="2000" b="1" dirty="0">
                <a:solidFill>
                  <a:schemeClr val="tx2"/>
                </a:solidFill>
                <a:latin typeface="Montserrat" pitchFamily="2" charset="77"/>
              </a:rPr>
              <a:t>2023</a:t>
            </a:r>
          </a:p>
        </p:txBody>
      </p:sp>
      <p:cxnSp>
        <p:nvCxnSpPr>
          <p:cNvPr id="9" name="Conector recto 8">
            <a:extLst>
              <a:ext uri="{FF2B5EF4-FFF2-40B4-BE49-F238E27FC236}">
                <a16:creationId xmlns:a16="http://schemas.microsoft.com/office/drawing/2014/main" id="{BF352651-085C-7FDF-B3DE-06B593A2EE26}"/>
              </a:ext>
            </a:extLst>
          </p:cNvPr>
          <p:cNvCxnSpPr>
            <a:cxnSpLocks/>
          </p:cNvCxnSpPr>
          <p:nvPr/>
        </p:nvCxnSpPr>
        <p:spPr>
          <a:xfrm>
            <a:off x="2606586" y="1968172"/>
            <a:ext cx="14463" cy="34200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A61339B-EF28-ED36-C42C-62AFAD512DBB}"/>
              </a:ext>
            </a:extLst>
          </p:cNvPr>
          <p:cNvSpPr txBox="1"/>
          <p:nvPr/>
        </p:nvSpPr>
        <p:spPr>
          <a:xfrm>
            <a:off x="2250405" y="5435102"/>
            <a:ext cx="794522" cy="374510"/>
          </a:xfrm>
          <a:prstGeom prst="rect">
            <a:avLst/>
          </a:prstGeom>
          <a:solidFill>
            <a:schemeClr val="bg1"/>
          </a:solidFill>
        </p:spPr>
        <p:txBody>
          <a:bodyPr wrap="none" rtlCol="0">
            <a:spAutoFit/>
          </a:bodyPr>
          <a:lstStyle/>
          <a:p>
            <a:r>
              <a:rPr lang="es-CO" sz="2000" b="1" dirty="0">
                <a:solidFill>
                  <a:schemeClr val="tx2"/>
                </a:solidFill>
                <a:latin typeface="Montserrat" pitchFamily="2" charset="77"/>
              </a:rPr>
              <a:t>2024</a:t>
            </a:r>
          </a:p>
        </p:txBody>
      </p:sp>
      <p:cxnSp>
        <p:nvCxnSpPr>
          <p:cNvPr id="11" name="Conector recto 10">
            <a:extLst>
              <a:ext uri="{FF2B5EF4-FFF2-40B4-BE49-F238E27FC236}">
                <a16:creationId xmlns:a16="http://schemas.microsoft.com/office/drawing/2014/main" id="{E7923145-22D5-AD57-AF16-48A851700B6B}"/>
              </a:ext>
            </a:extLst>
          </p:cNvPr>
          <p:cNvCxnSpPr>
            <a:cxnSpLocks/>
          </p:cNvCxnSpPr>
          <p:nvPr/>
        </p:nvCxnSpPr>
        <p:spPr>
          <a:xfrm rot="60000">
            <a:off x="3601014" y="1968545"/>
            <a:ext cx="72551" cy="34200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B7BC12C-861C-9F1E-A4C4-9984EDE03340}"/>
              </a:ext>
            </a:extLst>
          </p:cNvPr>
          <p:cNvSpPr txBox="1"/>
          <p:nvPr/>
        </p:nvSpPr>
        <p:spPr>
          <a:xfrm>
            <a:off x="3275179" y="5435102"/>
            <a:ext cx="771699" cy="374510"/>
          </a:xfrm>
          <a:prstGeom prst="rect">
            <a:avLst/>
          </a:prstGeom>
          <a:noFill/>
        </p:spPr>
        <p:txBody>
          <a:bodyPr wrap="none" rtlCol="0">
            <a:spAutoFit/>
          </a:bodyPr>
          <a:lstStyle/>
          <a:p>
            <a:r>
              <a:rPr lang="es-CO" sz="2000" b="1" dirty="0">
                <a:solidFill>
                  <a:schemeClr val="tx2"/>
                </a:solidFill>
                <a:latin typeface="Montserrat" pitchFamily="2" charset="77"/>
              </a:rPr>
              <a:t>2025</a:t>
            </a:r>
          </a:p>
        </p:txBody>
      </p:sp>
      <p:cxnSp>
        <p:nvCxnSpPr>
          <p:cNvPr id="13" name="Conector recto 12">
            <a:extLst>
              <a:ext uri="{FF2B5EF4-FFF2-40B4-BE49-F238E27FC236}">
                <a16:creationId xmlns:a16="http://schemas.microsoft.com/office/drawing/2014/main" id="{E7D1073D-DEE9-B912-E46C-326EF61F48EA}"/>
              </a:ext>
            </a:extLst>
          </p:cNvPr>
          <p:cNvCxnSpPr>
            <a:cxnSpLocks/>
          </p:cNvCxnSpPr>
          <p:nvPr/>
        </p:nvCxnSpPr>
        <p:spPr>
          <a:xfrm rot="60000">
            <a:off x="10367920" y="1610452"/>
            <a:ext cx="71790" cy="3779999"/>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543DA686-5D6D-6FD5-A921-837041881C94}"/>
              </a:ext>
            </a:extLst>
          </p:cNvPr>
          <p:cNvSpPr txBox="1"/>
          <p:nvPr/>
        </p:nvSpPr>
        <p:spPr>
          <a:xfrm>
            <a:off x="10045227" y="5435102"/>
            <a:ext cx="773221" cy="374510"/>
          </a:xfrm>
          <a:prstGeom prst="rect">
            <a:avLst/>
          </a:prstGeom>
          <a:noFill/>
        </p:spPr>
        <p:txBody>
          <a:bodyPr wrap="none" rtlCol="0">
            <a:spAutoFit/>
          </a:bodyPr>
          <a:lstStyle/>
          <a:p>
            <a:r>
              <a:rPr lang="es-CO" sz="2000" b="1" dirty="0">
                <a:solidFill>
                  <a:schemeClr val="tx2"/>
                </a:solidFill>
                <a:latin typeface="Montserrat" pitchFamily="2" charset="77"/>
              </a:rPr>
              <a:t>2033</a:t>
            </a:r>
          </a:p>
        </p:txBody>
      </p:sp>
      <p:sp>
        <p:nvSpPr>
          <p:cNvPr id="15" name="Pentágono 15">
            <a:extLst>
              <a:ext uri="{FF2B5EF4-FFF2-40B4-BE49-F238E27FC236}">
                <a16:creationId xmlns:a16="http://schemas.microsoft.com/office/drawing/2014/main" id="{87FFE2F0-B202-C7E2-B3E5-5797C374397B}"/>
              </a:ext>
            </a:extLst>
          </p:cNvPr>
          <p:cNvSpPr/>
          <p:nvPr/>
        </p:nvSpPr>
        <p:spPr>
          <a:xfrm>
            <a:off x="2423450" y="2207286"/>
            <a:ext cx="7977956" cy="482195"/>
          </a:xfrm>
          <a:prstGeom prst="homePlat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16" name="CuadroTexto 15">
            <a:extLst>
              <a:ext uri="{FF2B5EF4-FFF2-40B4-BE49-F238E27FC236}">
                <a16:creationId xmlns:a16="http://schemas.microsoft.com/office/drawing/2014/main" id="{32A01B7A-71F0-277B-E08A-E1A62C6871D2}"/>
              </a:ext>
            </a:extLst>
          </p:cNvPr>
          <p:cNvSpPr txBox="1"/>
          <p:nvPr/>
        </p:nvSpPr>
        <p:spPr>
          <a:xfrm>
            <a:off x="519441" y="2207286"/>
            <a:ext cx="1799954" cy="584775"/>
          </a:xfrm>
          <a:prstGeom prst="rect">
            <a:avLst/>
          </a:prstGeom>
          <a:solidFill>
            <a:schemeClr val="bg1"/>
          </a:solidFill>
        </p:spPr>
        <p:txBody>
          <a:bodyPr wrap="square" rtlCol="0">
            <a:spAutoFit/>
          </a:bodyPr>
          <a:lstStyle/>
          <a:p>
            <a:pPr algn="r"/>
            <a:r>
              <a:rPr lang="es-CO" sz="1600" b="1" dirty="0">
                <a:solidFill>
                  <a:schemeClr val="tx2"/>
                </a:solidFill>
                <a:latin typeface="Montserrat" pitchFamily="2" charset="77"/>
              </a:rPr>
              <a:t>Modernización de la UNP</a:t>
            </a:r>
          </a:p>
        </p:txBody>
      </p:sp>
      <p:cxnSp>
        <p:nvCxnSpPr>
          <p:cNvPr id="17" name="Conector recto 16">
            <a:extLst>
              <a:ext uri="{FF2B5EF4-FFF2-40B4-BE49-F238E27FC236}">
                <a16:creationId xmlns:a16="http://schemas.microsoft.com/office/drawing/2014/main" id="{AEEDF776-EFB4-7383-FE64-1ADBCA4131FF}"/>
              </a:ext>
            </a:extLst>
          </p:cNvPr>
          <p:cNvCxnSpPr>
            <a:cxnSpLocks/>
          </p:cNvCxnSpPr>
          <p:nvPr/>
        </p:nvCxnSpPr>
        <p:spPr>
          <a:xfrm rot="60000">
            <a:off x="4652275" y="1968585"/>
            <a:ext cx="77115" cy="34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AF8DCCC-A6A1-ED36-74C2-5F5B21F78DF7}"/>
              </a:ext>
            </a:extLst>
          </p:cNvPr>
          <p:cNvSpPr txBox="1"/>
          <p:nvPr/>
        </p:nvSpPr>
        <p:spPr>
          <a:xfrm>
            <a:off x="4326441" y="5435102"/>
            <a:ext cx="782350" cy="374510"/>
          </a:xfrm>
          <a:prstGeom prst="rect">
            <a:avLst/>
          </a:prstGeom>
          <a:noFill/>
        </p:spPr>
        <p:txBody>
          <a:bodyPr wrap="none" rtlCol="0">
            <a:spAutoFit/>
          </a:bodyPr>
          <a:lstStyle/>
          <a:p>
            <a:r>
              <a:rPr lang="es-CO" sz="2000" b="1" dirty="0">
                <a:solidFill>
                  <a:schemeClr val="tx2"/>
                </a:solidFill>
                <a:latin typeface="Montserrat" pitchFamily="2" charset="77"/>
              </a:rPr>
              <a:t>2026</a:t>
            </a:r>
          </a:p>
        </p:txBody>
      </p:sp>
      <p:sp>
        <p:nvSpPr>
          <p:cNvPr id="19" name="Pentágono 19">
            <a:extLst>
              <a:ext uri="{FF2B5EF4-FFF2-40B4-BE49-F238E27FC236}">
                <a16:creationId xmlns:a16="http://schemas.microsoft.com/office/drawing/2014/main" id="{175C4913-44E9-96AF-35C4-C32E456EA5C5}"/>
              </a:ext>
            </a:extLst>
          </p:cNvPr>
          <p:cNvSpPr/>
          <p:nvPr/>
        </p:nvSpPr>
        <p:spPr>
          <a:xfrm>
            <a:off x="2606593" y="3213349"/>
            <a:ext cx="3100807" cy="482195"/>
          </a:xfrm>
          <a:prstGeom prst="homePlat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20" name="Pentágono 20">
            <a:extLst>
              <a:ext uri="{FF2B5EF4-FFF2-40B4-BE49-F238E27FC236}">
                <a16:creationId xmlns:a16="http://schemas.microsoft.com/office/drawing/2014/main" id="{90CE9D25-2D2B-549D-8C78-B3F875C7D62D}"/>
              </a:ext>
            </a:extLst>
          </p:cNvPr>
          <p:cNvSpPr/>
          <p:nvPr/>
        </p:nvSpPr>
        <p:spPr>
          <a:xfrm>
            <a:off x="2606586" y="4192976"/>
            <a:ext cx="1016429" cy="482195"/>
          </a:xfrm>
          <a:prstGeom prst="homePlat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21" name="CuadroTexto 20">
            <a:extLst>
              <a:ext uri="{FF2B5EF4-FFF2-40B4-BE49-F238E27FC236}">
                <a16:creationId xmlns:a16="http://schemas.microsoft.com/office/drawing/2014/main" id="{F762E86F-C504-C93A-BAE9-DE036FC52A6A}"/>
              </a:ext>
            </a:extLst>
          </p:cNvPr>
          <p:cNvSpPr txBox="1"/>
          <p:nvPr/>
        </p:nvSpPr>
        <p:spPr>
          <a:xfrm>
            <a:off x="519440" y="3213119"/>
            <a:ext cx="1828986" cy="523220"/>
          </a:xfrm>
          <a:prstGeom prst="rect">
            <a:avLst/>
          </a:prstGeom>
          <a:solidFill>
            <a:schemeClr val="bg1"/>
          </a:solidFill>
        </p:spPr>
        <p:txBody>
          <a:bodyPr wrap="square" rtlCol="0">
            <a:spAutoFit/>
          </a:bodyPr>
          <a:lstStyle/>
          <a:p>
            <a:pPr algn="r"/>
            <a:r>
              <a:rPr lang="es-CO" sz="1400" b="1" dirty="0">
                <a:solidFill>
                  <a:srgbClr val="C00000"/>
                </a:solidFill>
                <a:latin typeface="Montserrat" pitchFamily="2" charset="77"/>
              </a:rPr>
              <a:t>Plan Estratégico Institucional - PEI</a:t>
            </a:r>
          </a:p>
        </p:txBody>
      </p:sp>
      <p:sp>
        <p:nvSpPr>
          <p:cNvPr id="22" name="CuadroTexto 21">
            <a:extLst>
              <a:ext uri="{FF2B5EF4-FFF2-40B4-BE49-F238E27FC236}">
                <a16:creationId xmlns:a16="http://schemas.microsoft.com/office/drawing/2014/main" id="{30631E42-B030-80F4-D709-36413188B8EC}"/>
              </a:ext>
            </a:extLst>
          </p:cNvPr>
          <p:cNvSpPr txBox="1"/>
          <p:nvPr/>
        </p:nvSpPr>
        <p:spPr>
          <a:xfrm>
            <a:off x="519440" y="4218934"/>
            <a:ext cx="1810498" cy="523220"/>
          </a:xfrm>
          <a:prstGeom prst="rect">
            <a:avLst/>
          </a:prstGeom>
          <a:solidFill>
            <a:schemeClr val="bg1"/>
          </a:solidFill>
        </p:spPr>
        <p:txBody>
          <a:bodyPr wrap="square" rtlCol="0">
            <a:spAutoFit/>
          </a:bodyPr>
          <a:lstStyle/>
          <a:p>
            <a:pPr algn="r"/>
            <a:r>
              <a:rPr lang="es-CO" sz="1400" b="1" dirty="0">
                <a:solidFill>
                  <a:srgbClr val="C00000"/>
                </a:solidFill>
                <a:latin typeface="Montserrat" pitchFamily="2" charset="77"/>
              </a:rPr>
              <a:t>Plan de Acción Institucional- PAI</a:t>
            </a:r>
          </a:p>
        </p:txBody>
      </p:sp>
      <p:sp>
        <p:nvSpPr>
          <p:cNvPr id="23" name="Pentágono 23">
            <a:extLst>
              <a:ext uri="{FF2B5EF4-FFF2-40B4-BE49-F238E27FC236}">
                <a16:creationId xmlns:a16="http://schemas.microsoft.com/office/drawing/2014/main" id="{6A26A7A6-BC34-4F62-ED0A-E24D624904A5}"/>
              </a:ext>
            </a:extLst>
          </p:cNvPr>
          <p:cNvSpPr/>
          <p:nvPr/>
        </p:nvSpPr>
        <p:spPr>
          <a:xfrm>
            <a:off x="3640648" y="4192584"/>
            <a:ext cx="1016429" cy="482195"/>
          </a:xfrm>
          <a:prstGeom prst="homePlat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24" name="Pentágono 24">
            <a:extLst>
              <a:ext uri="{FF2B5EF4-FFF2-40B4-BE49-F238E27FC236}">
                <a16:creationId xmlns:a16="http://schemas.microsoft.com/office/drawing/2014/main" id="{C5F76F8B-0E0F-25BC-4313-CC71722394C6}"/>
              </a:ext>
            </a:extLst>
          </p:cNvPr>
          <p:cNvSpPr/>
          <p:nvPr/>
        </p:nvSpPr>
        <p:spPr>
          <a:xfrm>
            <a:off x="4678647" y="4192583"/>
            <a:ext cx="1016429" cy="482195"/>
          </a:xfrm>
          <a:prstGeom prst="homePlat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26" name="CuadroTexto 25">
            <a:extLst>
              <a:ext uri="{FF2B5EF4-FFF2-40B4-BE49-F238E27FC236}">
                <a16:creationId xmlns:a16="http://schemas.microsoft.com/office/drawing/2014/main" id="{BD2DE06C-512B-D4C4-88ED-8047FB587761}"/>
              </a:ext>
            </a:extLst>
          </p:cNvPr>
          <p:cNvSpPr txBox="1"/>
          <p:nvPr/>
        </p:nvSpPr>
        <p:spPr>
          <a:xfrm>
            <a:off x="5351219" y="5435102"/>
            <a:ext cx="777785" cy="374510"/>
          </a:xfrm>
          <a:prstGeom prst="rect">
            <a:avLst/>
          </a:prstGeom>
          <a:noFill/>
        </p:spPr>
        <p:txBody>
          <a:bodyPr wrap="none" rtlCol="0">
            <a:spAutoFit/>
          </a:bodyPr>
          <a:lstStyle/>
          <a:p>
            <a:r>
              <a:rPr lang="es-CO" sz="2000" b="1" dirty="0">
                <a:solidFill>
                  <a:schemeClr val="tx2"/>
                </a:solidFill>
                <a:latin typeface="Montserrat" pitchFamily="2" charset="77"/>
              </a:rPr>
              <a:t>2027</a:t>
            </a:r>
          </a:p>
        </p:txBody>
      </p:sp>
      <p:sp>
        <p:nvSpPr>
          <p:cNvPr id="27" name="CuadroTexto 26">
            <a:extLst>
              <a:ext uri="{FF2B5EF4-FFF2-40B4-BE49-F238E27FC236}">
                <a16:creationId xmlns:a16="http://schemas.microsoft.com/office/drawing/2014/main" id="{130C37A8-C9B6-E0AA-E888-BE781CB9B328}"/>
              </a:ext>
            </a:extLst>
          </p:cNvPr>
          <p:cNvSpPr txBox="1"/>
          <p:nvPr/>
        </p:nvSpPr>
        <p:spPr>
          <a:xfrm>
            <a:off x="5723294" y="3068674"/>
            <a:ext cx="2847688" cy="338554"/>
          </a:xfrm>
          <a:prstGeom prst="rect">
            <a:avLst/>
          </a:prstGeom>
          <a:solidFill>
            <a:schemeClr val="bg1"/>
          </a:solidFill>
        </p:spPr>
        <p:txBody>
          <a:bodyPr wrap="square" rtlCol="0">
            <a:spAutoFit/>
          </a:bodyPr>
          <a:lstStyle/>
          <a:p>
            <a:r>
              <a:rPr lang="es-CO" sz="1600" b="1" dirty="0">
                <a:solidFill>
                  <a:schemeClr val="accent2"/>
                </a:solidFill>
                <a:latin typeface="Montserrat" pitchFamily="2" charset="77"/>
              </a:rPr>
              <a:t>MEGA </a:t>
            </a:r>
            <a:r>
              <a:rPr lang="es-CO" sz="1600" b="1" baseline="-25000" dirty="0">
                <a:solidFill>
                  <a:schemeClr val="accent2"/>
                </a:solidFill>
                <a:latin typeface="Montserrat" pitchFamily="2" charset="77"/>
              </a:rPr>
              <a:t>Plataforma Estratégica</a:t>
            </a:r>
            <a:endParaRPr lang="es-CO" sz="1600" b="1" dirty="0">
              <a:solidFill>
                <a:schemeClr val="accent2"/>
              </a:solidFill>
              <a:latin typeface="Montserrat" pitchFamily="2" charset="77"/>
            </a:endParaRPr>
          </a:p>
        </p:txBody>
      </p:sp>
      <p:sp>
        <p:nvSpPr>
          <p:cNvPr id="28" name="CuadroTexto 27">
            <a:extLst>
              <a:ext uri="{FF2B5EF4-FFF2-40B4-BE49-F238E27FC236}">
                <a16:creationId xmlns:a16="http://schemas.microsoft.com/office/drawing/2014/main" id="{21217466-AFC0-AD2C-4FBC-8A84982E086C}"/>
              </a:ext>
            </a:extLst>
          </p:cNvPr>
          <p:cNvSpPr txBox="1"/>
          <p:nvPr/>
        </p:nvSpPr>
        <p:spPr>
          <a:xfrm>
            <a:off x="9090353" y="1443058"/>
            <a:ext cx="3072352" cy="369332"/>
          </a:xfrm>
          <a:prstGeom prst="rect">
            <a:avLst/>
          </a:prstGeom>
          <a:solidFill>
            <a:schemeClr val="bg1"/>
          </a:solidFill>
        </p:spPr>
        <p:txBody>
          <a:bodyPr wrap="square" rtlCol="0">
            <a:spAutoFit/>
          </a:bodyPr>
          <a:lstStyle/>
          <a:p>
            <a:pPr algn="ctr"/>
            <a:r>
              <a:rPr lang="es-CO" b="1" dirty="0">
                <a:solidFill>
                  <a:schemeClr val="accent2"/>
                </a:solidFill>
                <a:latin typeface="Montserrat" pitchFamily="2" charset="77"/>
              </a:rPr>
              <a:t>Visión </a:t>
            </a:r>
            <a:r>
              <a:rPr lang="es-CO" b="1" baseline="-25000" dirty="0">
                <a:solidFill>
                  <a:schemeClr val="accent2"/>
                </a:solidFill>
                <a:latin typeface="Montserrat" pitchFamily="2" charset="77"/>
              </a:rPr>
              <a:t>Plataforma Estratégica</a:t>
            </a:r>
            <a:endParaRPr lang="es-CO" b="1" dirty="0">
              <a:solidFill>
                <a:schemeClr val="accent2"/>
              </a:solidFill>
              <a:latin typeface="Montserrat" pitchFamily="2" charset="77"/>
            </a:endParaRPr>
          </a:p>
        </p:txBody>
      </p:sp>
      <p:sp>
        <p:nvSpPr>
          <p:cNvPr id="29" name="CuadroTexto 28">
            <a:extLst>
              <a:ext uri="{FF2B5EF4-FFF2-40B4-BE49-F238E27FC236}">
                <a16:creationId xmlns:a16="http://schemas.microsoft.com/office/drawing/2014/main" id="{F639496F-F2E7-ED3A-2404-15E43C973901}"/>
              </a:ext>
            </a:extLst>
          </p:cNvPr>
          <p:cNvSpPr txBox="1"/>
          <p:nvPr/>
        </p:nvSpPr>
        <p:spPr>
          <a:xfrm>
            <a:off x="266885" y="5783797"/>
            <a:ext cx="2887080" cy="345702"/>
          </a:xfrm>
          <a:prstGeom prst="rect">
            <a:avLst/>
          </a:prstGeom>
          <a:solidFill>
            <a:schemeClr val="bg1"/>
          </a:solidFill>
        </p:spPr>
        <p:txBody>
          <a:bodyPr wrap="square" rtlCol="0">
            <a:spAutoFit/>
          </a:bodyPr>
          <a:lstStyle/>
          <a:p>
            <a:r>
              <a:rPr lang="es-CO" b="1" dirty="0">
                <a:solidFill>
                  <a:schemeClr val="accent2"/>
                </a:solidFill>
                <a:latin typeface="Montserrat" pitchFamily="2" charset="77"/>
              </a:rPr>
              <a:t>Misión </a:t>
            </a:r>
            <a:r>
              <a:rPr lang="es-CO" b="1" baseline="-25000" dirty="0">
                <a:solidFill>
                  <a:schemeClr val="accent2"/>
                </a:solidFill>
                <a:latin typeface="Montserrat" pitchFamily="2" charset="77"/>
              </a:rPr>
              <a:t>Plataforma Estratégica</a:t>
            </a:r>
            <a:endParaRPr lang="es-CO" b="1" dirty="0">
              <a:solidFill>
                <a:schemeClr val="accent2"/>
              </a:solidFill>
              <a:latin typeface="Montserrat" pitchFamily="2" charset="77"/>
            </a:endParaRPr>
          </a:p>
        </p:txBody>
      </p:sp>
      <p:sp>
        <p:nvSpPr>
          <p:cNvPr id="30" name="Triángulo 32">
            <a:extLst>
              <a:ext uri="{FF2B5EF4-FFF2-40B4-BE49-F238E27FC236}">
                <a16:creationId xmlns:a16="http://schemas.microsoft.com/office/drawing/2014/main" id="{359F692B-7468-C24A-8A3F-3F7A031B2027}"/>
              </a:ext>
            </a:extLst>
          </p:cNvPr>
          <p:cNvSpPr/>
          <p:nvPr/>
        </p:nvSpPr>
        <p:spPr>
          <a:xfrm>
            <a:off x="10230715" y="1811970"/>
            <a:ext cx="341381" cy="226088"/>
          </a:xfrm>
          <a:prstGeom prst="triangl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33" name="CuadroTexto 32">
            <a:extLst>
              <a:ext uri="{FF2B5EF4-FFF2-40B4-BE49-F238E27FC236}">
                <a16:creationId xmlns:a16="http://schemas.microsoft.com/office/drawing/2014/main" id="{4CE0CF4F-8A24-A7C1-7A9E-4D285BB4D324}"/>
              </a:ext>
            </a:extLst>
          </p:cNvPr>
          <p:cNvSpPr txBox="1"/>
          <p:nvPr/>
        </p:nvSpPr>
        <p:spPr>
          <a:xfrm>
            <a:off x="5714468" y="3471689"/>
            <a:ext cx="4259552" cy="584775"/>
          </a:xfrm>
          <a:prstGeom prst="rect">
            <a:avLst/>
          </a:prstGeom>
          <a:solidFill>
            <a:schemeClr val="bg1"/>
          </a:solidFill>
        </p:spPr>
        <p:txBody>
          <a:bodyPr wrap="square" rtlCol="0">
            <a:spAutoFit/>
          </a:bodyPr>
          <a:lstStyle/>
          <a:p>
            <a:r>
              <a:rPr lang="es-CO" sz="1600" b="1" dirty="0">
                <a:solidFill>
                  <a:schemeClr val="accent2"/>
                </a:solidFill>
                <a:latin typeface="Montserrat" pitchFamily="2" charset="77"/>
              </a:rPr>
              <a:t>Mapa de objetivos estratégicos 		</a:t>
            </a:r>
            <a:r>
              <a:rPr lang="es-CO" sz="1600" b="1" baseline="-25000" dirty="0">
                <a:solidFill>
                  <a:schemeClr val="accent2"/>
                </a:solidFill>
                <a:latin typeface="Montserrat" pitchFamily="2" charset="77"/>
              </a:rPr>
              <a:t>Plataforma Estratégica</a:t>
            </a:r>
            <a:endParaRPr lang="es-CO" sz="1600" b="1" dirty="0">
              <a:solidFill>
                <a:schemeClr val="accent2"/>
              </a:solidFill>
              <a:latin typeface="Montserrat" pitchFamily="2" charset="77"/>
            </a:endParaRPr>
          </a:p>
        </p:txBody>
      </p:sp>
      <p:sp>
        <p:nvSpPr>
          <p:cNvPr id="35" name="CuadroTexto 34">
            <a:extLst>
              <a:ext uri="{FF2B5EF4-FFF2-40B4-BE49-F238E27FC236}">
                <a16:creationId xmlns:a16="http://schemas.microsoft.com/office/drawing/2014/main" id="{6797DFD9-E4B4-E2C8-7302-57DB0106DB87}"/>
              </a:ext>
            </a:extLst>
          </p:cNvPr>
          <p:cNvSpPr txBox="1"/>
          <p:nvPr/>
        </p:nvSpPr>
        <p:spPr>
          <a:xfrm>
            <a:off x="1338265" y="1111313"/>
            <a:ext cx="7417118" cy="430887"/>
          </a:xfrm>
          <a:prstGeom prst="rect">
            <a:avLst/>
          </a:prstGeom>
          <a:noFill/>
        </p:spPr>
        <p:txBody>
          <a:bodyPr wrap="square" rtlCol="0">
            <a:spAutoFit/>
          </a:bodyPr>
          <a:lstStyle/>
          <a:p>
            <a:r>
              <a:rPr lang="es-ES_tradnl" sz="2200" b="1" dirty="0">
                <a:solidFill>
                  <a:srgbClr val="515151"/>
                </a:solidFill>
                <a:latin typeface="Montserrat" pitchFamily="2" charset="77"/>
                <a:cs typeface="Arial" panose="020B0604020202020204" pitchFamily="34" charset="0"/>
              </a:rPr>
              <a:t>Conceptos base: </a:t>
            </a:r>
            <a:r>
              <a:rPr lang="es-ES_tradnl" sz="2200" dirty="0">
                <a:solidFill>
                  <a:srgbClr val="515151"/>
                </a:solidFill>
                <a:latin typeface="Montserrat" pitchFamily="2" charset="77"/>
                <a:cs typeface="Arial" panose="020B0604020202020204" pitchFamily="34" charset="0"/>
              </a:rPr>
              <a:t>Modernización, PEI y PAI</a:t>
            </a:r>
            <a:endParaRPr lang="es-ES_tradnl" sz="2400" i="1" dirty="0">
              <a:latin typeface="Montserrat" pitchFamily="2" charset="77"/>
              <a:cs typeface="Arial" panose="020B0604020202020204" pitchFamily="34" charset="0"/>
            </a:endParaRPr>
          </a:p>
        </p:txBody>
      </p:sp>
      <p:sp>
        <p:nvSpPr>
          <p:cNvPr id="39" name="CuadroTexto 38">
            <a:extLst>
              <a:ext uri="{FF2B5EF4-FFF2-40B4-BE49-F238E27FC236}">
                <a16:creationId xmlns:a16="http://schemas.microsoft.com/office/drawing/2014/main" id="{6C757BF7-0E93-32A2-E62A-8DAD3713EEDD}"/>
              </a:ext>
            </a:extLst>
          </p:cNvPr>
          <p:cNvSpPr txBox="1"/>
          <p:nvPr/>
        </p:nvSpPr>
        <p:spPr>
          <a:xfrm>
            <a:off x="5841908" y="4257669"/>
            <a:ext cx="4259552" cy="523220"/>
          </a:xfrm>
          <a:prstGeom prst="rect">
            <a:avLst/>
          </a:prstGeom>
          <a:solidFill>
            <a:schemeClr val="bg1"/>
          </a:solidFill>
        </p:spPr>
        <p:txBody>
          <a:bodyPr wrap="square" rtlCol="0">
            <a:spAutoFit/>
          </a:bodyPr>
          <a:lstStyle/>
          <a:p>
            <a:r>
              <a:rPr lang="es-CO" sz="1400" b="1" dirty="0">
                <a:solidFill>
                  <a:schemeClr val="accent2"/>
                </a:solidFill>
                <a:highlight>
                  <a:srgbClr val="FFFF00"/>
                </a:highlight>
                <a:latin typeface="Montserrat" pitchFamily="2" charset="77"/>
              </a:rPr>
              <a:t>Planes y proyectos de modernización</a:t>
            </a:r>
          </a:p>
          <a:p>
            <a:r>
              <a:rPr lang="es-CO" sz="1400" b="1" dirty="0">
                <a:solidFill>
                  <a:schemeClr val="accent2"/>
                </a:solidFill>
                <a:latin typeface="Montserrat" pitchFamily="2" charset="77"/>
              </a:rPr>
              <a:t>Planes Institucionales (normativos)</a:t>
            </a:r>
          </a:p>
        </p:txBody>
      </p:sp>
    </p:spTree>
    <p:extLst>
      <p:ext uri="{BB962C8B-B14F-4D97-AF65-F5344CB8AC3E}">
        <p14:creationId xmlns:p14="http://schemas.microsoft.com/office/powerpoint/2010/main" val="29864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2" grpId="0"/>
      <p:bldP spid="14" grpId="0"/>
      <p:bldP spid="15" grpId="0" animBg="1"/>
      <p:bldP spid="16" grpId="0" animBg="1"/>
      <p:bldP spid="18" grpId="0"/>
      <p:bldP spid="19" grpId="0" animBg="1"/>
      <p:bldP spid="20" grpId="0" animBg="1"/>
      <p:bldP spid="21" grpId="0" animBg="1"/>
      <p:bldP spid="22" grpId="0" animBg="1"/>
      <p:bldP spid="23" grpId="0" animBg="1"/>
      <p:bldP spid="24" grpId="0" animBg="1"/>
      <p:bldP spid="26" grpId="0"/>
      <p:bldP spid="27" grpId="0" animBg="1"/>
      <p:bldP spid="28" grpId="0" animBg="1"/>
      <p:bldP spid="29" grpId="0" animBg="1"/>
      <p:bldP spid="33"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D0F9A5-F45C-E053-8166-A4FD66E3E5E2}"/>
              </a:ext>
            </a:extLst>
          </p:cNvPr>
          <p:cNvSpPr txBox="1"/>
          <p:nvPr/>
        </p:nvSpPr>
        <p:spPr>
          <a:xfrm>
            <a:off x="1900270" y="399699"/>
            <a:ext cx="6406663" cy="461665"/>
          </a:xfrm>
          <a:prstGeom prst="rect">
            <a:avLst/>
          </a:prstGeom>
          <a:noFill/>
        </p:spPr>
        <p:txBody>
          <a:bodyPr wrap="square" rtlCol="0">
            <a:spAutoFit/>
          </a:bodyPr>
          <a:lstStyle>
            <a:defPPr>
              <a:defRPr lang="es-ES"/>
            </a:defPPr>
            <a:lvl1pPr>
              <a:defRPr sz="2400" b="1">
                <a:solidFill>
                  <a:schemeClr val="tx2"/>
                </a:solidFill>
                <a:latin typeface="Montserrat" pitchFamily="2" charset="77"/>
                <a:cs typeface="Arial" panose="020B0604020202020204" pitchFamily="34" charset="0"/>
              </a:defRPr>
            </a:lvl1pPr>
            <a:lvl2pPr marR="0" lvl="1"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2pPr>
            <a:lvl3pPr marR="0" lvl="2"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3pPr>
            <a:lvl4pPr marR="0" lvl="3"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4pPr>
            <a:lvl5pPr marR="0" lvl="4"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5pPr>
            <a:lvl6pPr marR="0" lvl="5"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6pPr>
            <a:lvl7pPr marR="0" lvl="6"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7pPr>
            <a:lvl8pPr marR="0" lvl="7"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8pPr>
            <a:lvl9pPr marR="0" lvl="8" algn="ctr">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defRPr>
            </a:lvl9pPr>
          </a:lstStyle>
          <a:p>
            <a:r>
              <a:rPr lang="es-CO" dirty="0"/>
              <a:t>Alineación estratégica de la entidad</a:t>
            </a:r>
          </a:p>
        </p:txBody>
      </p:sp>
      <p:grpSp>
        <p:nvGrpSpPr>
          <p:cNvPr id="5" name="Google Shape;851;p55">
            <a:extLst>
              <a:ext uri="{FF2B5EF4-FFF2-40B4-BE49-F238E27FC236}">
                <a16:creationId xmlns:a16="http://schemas.microsoft.com/office/drawing/2014/main" id="{871E1D1E-5D0D-E41F-8284-5B8EA99E7057}"/>
              </a:ext>
            </a:extLst>
          </p:cNvPr>
          <p:cNvGrpSpPr/>
          <p:nvPr/>
        </p:nvGrpSpPr>
        <p:grpSpPr>
          <a:xfrm>
            <a:off x="5059834" y="2093350"/>
            <a:ext cx="650240" cy="400110"/>
            <a:chOff x="4920150" y="1977875"/>
            <a:chExt cx="68525" cy="33800"/>
          </a:xfrm>
        </p:grpSpPr>
        <p:sp>
          <p:nvSpPr>
            <p:cNvPr id="6" name="Google Shape;852;p55">
              <a:extLst>
                <a:ext uri="{FF2B5EF4-FFF2-40B4-BE49-F238E27FC236}">
                  <a16:creationId xmlns:a16="http://schemas.microsoft.com/office/drawing/2014/main" id="{D7833C33-B984-CAE8-038B-02134738BDAC}"/>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3;p55">
              <a:extLst>
                <a:ext uri="{FF2B5EF4-FFF2-40B4-BE49-F238E27FC236}">
                  <a16:creationId xmlns:a16="http://schemas.microsoft.com/office/drawing/2014/main" id="{5DF02684-3FF3-9BA8-E492-551F1F8ABF5D}"/>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4;p55">
              <a:extLst>
                <a:ext uri="{FF2B5EF4-FFF2-40B4-BE49-F238E27FC236}">
                  <a16:creationId xmlns:a16="http://schemas.microsoft.com/office/drawing/2014/main" id="{81F375B6-700F-E3CA-CFFD-7F6231A6F45F}"/>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CuadroTexto 8">
            <a:extLst>
              <a:ext uri="{FF2B5EF4-FFF2-40B4-BE49-F238E27FC236}">
                <a16:creationId xmlns:a16="http://schemas.microsoft.com/office/drawing/2014/main" id="{9F0AD1A3-CBFD-587E-D7AC-E28A8BFE131B}"/>
              </a:ext>
            </a:extLst>
          </p:cNvPr>
          <p:cNvSpPr txBox="1"/>
          <p:nvPr/>
        </p:nvSpPr>
        <p:spPr>
          <a:xfrm>
            <a:off x="5762696" y="1753916"/>
            <a:ext cx="3060000" cy="923330"/>
          </a:xfrm>
          <a:prstGeom prst="rect">
            <a:avLst/>
          </a:prstGeom>
          <a:noFill/>
        </p:spPr>
        <p:txBody>
          <a:bodyPr wrap="square" rtlCol="0">
            <a:spAutoFit/>
          </a:bodyPr>
          <a:lstStyle/>
          <a:p>
            <a:r>
              <a:rPr lang="es-CO" dirty="0">
                <a:latin typeface="Montserrat Medium" panose="00000600000000000000" pitchFamily="2" charset="0"/>
              </a:rPr>
              <a:t>Transformación 2 </a:t>
            </a:r>
          </a:p>
          <a:p>
            <a:r>
              <a:rPr lang="es-CO" dirty="0">
                <a:latin typeface="Montserrat Medium" panose="00000600000000000000" pitchFamily="2" charset="0"/>
              </a:rPr>
              <a:t>Catalizador A</a:t>
            </a:r>
          </a:p>
          <a:p>
            <a:r>
              <a:rPr lang="es-CO" dirty="0">
                <a:latin typeface="Montserrat Medium" panose="00000600000000000000" pitchFamily="2" charset="0"/>
              </a:rPr>
              <a:t>Numeral 6.a</a:t>
            </a:r>
          </a:p>
        </p:txBody>
      </p:sp>
      <p:sp>
        <p:nvSpPr>
          <p:cNvPr id="10" name="CuadroTexto 9">
            <a:extLst>
              <a:ext uri="{FF2B5EF4-FFF2-40B4-BE49-F238E27FC236}">
                <a16:creationId xmlns:a16="http://schemas.microsoft.com/office/drawing/2014/main" id="{46A42083-620C-B7C9-1E7A-F746CC3D5F29}"/>
              </a:ext>
            </a:extLst>
          </p:cNvPr>
          <p:cNvSpPr txBox="1"/>
          <p:nvPr/>
        </p:nvSpPr>
        <p:spPr>
          <a:xfrm>
            <a:off x="8047094" y="1446139"/>
            <a:ext cx="3962400" cy="1815882"/>
          </a:xfrm>
          <a:prstGeom prst="rect">
            <a:avLst/>
          </a:prstGeom>
          <a:noFill/>
        </p:spPr>
        <p:txBody>
          <a:bodyPr wrap="square" rtlCol="0">
            <a:spAutoFit/>
          </a:bodyPr>
          <a:lstStyle/>
          <a:p>
            <a:r>
              <a:rPr lang="es-MX" sz="1600" i="1" dirty="0">
                <a:latin typeface="Montserrat Light" panose="00000400000000000000" pitchFamily="2" charset="0"/>
              </a:rPr>
              <a:t>Se </a:t>
            </a:r>
            <a:r>
              <a:rPr lang="es-MX" sz="1600" b="1" i="1" dirty="0">
                <a:latin typeface="Montserrat Light" panose="00000400000000000000" pitchFamily="2" charset="0"/>
              </a:rPr>
              <a:t>fortalecerá y modernizará la UNP</a:t>
            </a:r>
            <a:r>
              <a:rPr lang="es-MX" sz="1600" i="1" dirty="0">
                <a:latin typeface="Montserrat Light" panose="00000400000000000000" pitchFamily="2" charset="0"/>
              </a:rPr>
              <a:t>, (…) para que pueda lograr de</a:t>
            </a:r>
          </a:p>
          <a:p>
            <a:r>
              <a:rPr lang="es-MX" sz="1600" i="1" dirty="0">
                <a:latin typeface="Montserrat Light" panose="00000400000000000000" pitchFamily="2" charset="0"/>
              </a:rPr>
              <a:t>manera eficaz y eficiente la protección de las personas, y</a:t>
            </a:r>
          </a:p>
          <a:p>
            <a:r>
              <a:rPr lang="es-MX" sz="1600" i="1" dirty="0">
                <a:latin typeface="Montserrat Light" panose="00000400000000000000" pitchFamily="2" charset="0"/>
              </a:rPr>
              <a:t>comunidades, y lograr así la superación de vulnerabilidades de</a:t>
            </a:r>
          </a:p>
          <a:p>
            <a:r>
              <a:rPr lang="es-MX" sz="1600" i="1" dirty="0">
                <a:latin typeface="Montserrat Light" panose="00000400000000000000" pitchFamily="2" charset="0"/>
              </a:rPr>
              <a:t>riesgo con un enfoque diferencial.</a:t>
            </a:r>
            <a:endParaRPr lang="es-CO" sz="1600" i="1" dirty="0">
              <a:latin typeface="Montserrat Light" panose="00000400000000000000" pitchFamily="2" charset="0"/>
            </a:endParaRPr>
          </a:p>
        </p:txBody>
      </p:sp>
      <p:grpSp>
        <p:nvGrpSpPr>
          <p:cNvPr id="11" name="Google Shape;851;p55">
            <a:extLst>
              <a:ext uri="{FF2B5EF4-FFF2-40B4-BE49-F238E27FC236}">
                <a16:creationId xmlns:a16="http://schemas.microsoft.com/office/drawing/2014/main" id="{03098F77-405B-E94E-BB34-5F12C29F752B}"/>
              </a:ext>
            </a:extLst>
          </p:cNvPr>
          <p:cNvGrpSpPr/>
          <p:nvPr/>
        </p:nvGrpSpPr>
        <p:grpSpPr>
          <a:xfrm>
            <a:off x="5111272" y="3368209"/>
            <a:ext cx="650240" cy="400110"/>
            <a:chOff x="4920150" y="1977875"/>
            <a:chExt cx="68525" cy="33800"/>
          </a:xfrm>
        </p:grpSpPr>
        <p:sp>
          <p:nvSpPr>
            <p:cNvPr id="12" name="Google Shape;852;p55">
              <a:extLst>
                <a:ext uri="{FF2B5EF4-FFF2-40B4-BE49-F238E27FC236}">
                  <a16:creationId xmlns:a16="http://schemas.microsoft.com/office/drawing/2014/main" id="{C7A0B88E-56E4-A5B0-423B-87260144ADF8}"/>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3;p55">
              <a:extLst>
                <a:ext uri="{FF2B5EF4-FFF2-40B4-BE49-F238E27FC236}">
                  <a16:creationId xmlns:a16="http://schemas.microsoft.com/office/drawing/2014/main" id="{58F5D124-0463-3BAA-049B-918ECB32F788}"/>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4;p55">
              <a:extLst>
                <a:ext uri="{FF2B5EF4-FFF2-40B4-BE49-F238E27FC236}">
                  <a16:creationId xmlns:a16="http://schemas.microsoft.com/office/drawing/2014/main" id="{017EA623-1EB2-E17A-88F5-1DB2DAFBADC4}"/>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 name="Conector recto 14">
            <a:extLst>
              <a:ext uri="{FF2B5EF4-FFF2-40B4-BE49-F238E27FC236}">
                <a16:creationId xmlns:a16="http://schemas.microsoft.com/office/drawing/2014/main" id="{4556F7E4-6BCA-6D20-E933-7661F93429E8}"/>
              </a:ext>
            </a:extLst>
          </p:cNvPr>
          <p:cNvCxnSpPr/>
          <p:nvPr/>
        </p:nvCxnSpPr>
        <p:spPr>
          <a:xfrm>
            <a:off x="8026774" y="1576921"/>
            <a:ext cx="0" cy="1377324"/>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2403BD40-83A7-4D23-9B4F-6B9DD1B4D65A}"/>
              </a:ext>
            </a:extLst>
          </p:cNvPr>
          <p:cNvSpPr txBox="1"/>
          <p:nvPr/>
        </p:nvSpPr>
        <p:spPr>
          <a:xfrm>
            <a:off x="5949396" y="3372281"/>
            <a:ext cx="3197029" cy="369332"/>
          </a:xfrm>
          <a:prstGeom prst="rect">
            <a:avLst/>
          </a:prstGeom>
          <a:noFill/>
        </p:spPr>
        <p:txBody>
          <a:bodyPr wrap="square" rtlCol="0">
            <a:spAutoFit/>
          </a:bodyPr>
          <a:lstStyle/>
          <a:p>
            <a:r>
              <a:rPr lang="es-CO" dirty="0">
                <a:latin typeface="Montserrat Medium" panose="00000600000000000000" pitchFamily="2" charset="0"/>
              </a:rPr>
              <a:t>Apuesta Sectorial</a:t>
            </a:r>
          </a:p>
        </p:txBody>
      </p:sp>
      <p:cxnSp>
        <p:nvCxnSpPr>
          <p:cNvPr id="17" name="Conector recto 16">
            <a:extLst>
              <a:ext uri="{FF2B5EF4-FFF2-40B4-BE49-F238E27FC236}">
                <a16:creationId xmlns:a16="http://schemas.microsoft.com/office/drawing/2014/main" id="{12212A14-8B50-AC2E-B35A-465440FE8E27}"/>
              </a:ext>
            </a:extLst>
          </p:cNvPr>
          <p:cNvCxnSpPr/>
          <p:nvPr/>
        </p:nvCxnSpPr>
        <p:spPr>
          <a:xfrm>
            <a:off x="6040836" y="3971350"/>
            <a:ext cx="0" cy="1377324"/>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8F364D-7849-F2A6-114F-BFE938C73108}"/>
              </a:ext>
            </a:extLst>
          </p:cNvPr>
          <p:cNvSpPr txBox="1"/>
          <p:nvPr/>
        </p:nvSpPr>
        <p:spPr>
          <a:xfrm>
            <a:off x="6077078" y="3894119"/>
            <a:ext cx="5797929" cy="2844000"/>
          </a:xfrm>
          <a:prstGeom prst="rect">
            <a:avLst/>
          </a:prstGeom>
          <a:noFill/>
        </p:spPr>
        <p:txBody>
          <a:bodyPr wrap="square" numCol="2" rtlCol="0">
            <a:spAutoFit/>
          </a:bodyPr>
          <a:lstStyle/>
          <a:p>
            <a:pPr marL="263525" indent="-263525">
              <a:buAutoNum type="arabicPeriod"/>
            </a:pPr>
            <a:r>
              <a:rPr lang="es-MX" sz="1600" i="1" dirty="0">
                <a:latin typeface="Montserrat Light" panose="00000400000000000000" pitchFamily="2" charset="0"/>
              </a:rPr>
              <a:t>Fortalecimiento y </a:t>
            </a:r>
            <a:r>
              <a:rPr lang="es-MX" sz="1600" b="1" i="1" dirty="0">
                <a:latin typeface="Montserrat Light" panose="00000400000000000000" pitchFamily="2" charset="0"/>
              </a:rPr>
              <a:t>modernización</a:t>
            </a:r>
          </a:p>
          <a:p>
            <a:pPr marL="533400" lvl="1" indent="-285750">
              <a:buFont typeface="Arial" panose="020B0604020202020204" pitchFamily="34" charset="0"/>
              <a:buChar char="•"/>
            </a:pPr>
            <a:r>
              <a:rPr lang="es-MX" sz="1600" i="1" dirty="0">
                <a:latin typeface="Montserrat Light" panose="00000400000000000000" pitchFamily="2" charset="0"/>
              </a:rPr>
              <a:t>Tiempos de respuesta</a:t>
            </a:r>
          </a:p>
          <a:p>
            <a:pPr marL="533400" lvl="1" indent="-285750">
              <a:buFont typeface="Arial" panose="020B0604020202020204" pitchFamily="34" charset="0"/>
              <a:buChar char="•"/>
            </a:pPr>
            <a:r>
              <a:rPr lang="es-MX" sz="1600" i="1" dirty="0">
                <a:latin typeface="Montserrat Light" panose="00000400000000000000" pitchFamily="2" charset="0"/>
              </a:rPr>
              <a:t>Acciones conjuntas ruta colectiva</a:t>
            </a:r>
          </a:p>
          <a:p>
            <a:pPr marL="533400" lvl="1" indent="-285750">
              <a:buFont typeface="Arial" panose="020B0604020202020204" pitchFamily="34" charset="0"/>
              <a:buChar char="•"/>
            </a:pPr>
            <a:r>
              <a:rPr lang="es-MX" sz="1600" i="1" dirty="0">
                <a:latin typeface="Montserrat Light" panose="00000400000000000000" pitchFamily="2" charset="0"/>
              </a:rPr>
              <a:t>Catálogo de servicios tecnológicos</a:t>
            </a:r>
          </a:p>
          <a:p>
            <a:pPr marL="533400" lvl="1" indent="-285750">
              <a:buFont typeface="Arial" panose="020B0604020202020204" pitchFamily="34" charset="0"/>
              <a:buChar char="•"/>
            </a:pPr>
            <a:r>
              <a:rPr lang="es-MX" sz="1600" i="1" dirty="0">
                <a:latin typeface="Montserrat Light" panose="00000400000000000000" pitchFamily="2" charset="0"/>
              </a:rPr>
              <a:t>Conectividad comunitaria</a:t>
            </a:r>
          </a:p>
          <a:p>
            <a:pPr marL="533400" indent="-285750">
              <a:buAutoNum type="arabicPeriod"/>
            </a:pPr>
            <a:endParaRPr lang="es-MX" sz="1600" i="1" dirty="0">
              <a:latin typeface="Montserrat Light" panose="00000400000000000000" pitchFamily="2" charset="0"/>
            </a:endParaRPr>
          </a:p>
          <a:p>
            <a:pPr marL="533400" indent="-285750">
              <a:buAutoNum type="arabicPeriod"/>
            </a:pPr>
            <a:endParaRPr lang="es-MX" sz="1600" i="1" dirty="0">
              <a:latin typeface="Montserrat Light" panose="00000400000000000000" pitchFamily="2" charset="0"/>
            </a:endParaRPr>
          </a:p>
          <a:p>
            <a:pPr marL="533400" indent="-285750">
              <a:buFont typeface="Arial" panose="020B0604020202020204" pitchFamily="34" charset="0"/>
              <a:buChar char="•"/>
            </a:pPr>
            <a:r>
              <a:rPr lang="es-MX" sz="1600" i="1" dirty="0">
                <a:latin typeface="Montserrat Light" panose="00000400000000000000" pitchFamily="2" charset="0"/>
              </a:rPr>
              <a:t>Sistemas de información interinstitucionales</a:t>
            </a:r>
          </a:p>
          <a:p>
            <a:pPr marL="533400" indent="-285750">
              <a:buFont typeface="Arial" panose="020B0604020202020204" pitchFamily="34" charset="0"/>
              <a:buChar char="•"/>
            </a:pPr>
            <a:r>
              <a:rPr lang="es-MX" sz="1600" i="1" dirty="0">
                <a:latin typeface="Montserrat Light" panose="00000400000000000000" pitchFamily="2" charset="0"/>
              </a:rPr>
              <a:t>Enfoque de género e interseccional</a:t>
            </a:r>
          </a:p>
          <a:p>
            <a:pPr marL="533400" indent="-285750">
              <a:buFont typeface="Arial" panose="020B0604020202020204" pitchFamily="34" charset="0"/>
              <a:buChar char="•"/>
            </a:pPr>
            <a:r>
              <a:rPr lang="es-MX" sz="1600" i="1" dirty="0">
                <a:latin typeface="Montserrat Light" panose="00000400000000000000" pitchFamily="2" charset="0"/>
              </a:rPr>
              <a:t>Enfoque diferencial ruta colectiva</a:t>
            </a:r>
          </a:p>
          <a:p>
            <a:pPr marL="533400" indent="-285750">
              <a:buFont typeface="Arial" panose="020B0604020202020204" pitchFamily="34" charset="0"/>
              <a:buChar char="•"/>
            </a:pPr>
            <a:r>
              <a:rPr lang="es-MX" sz="1600" i="1" dirty="0">
                <a:latin typeface="Montserrat Light" panose="00000400000000000000" pitchFamily="2" charset="0"/>
              </a:rPr>
              <a:t>Pedagogía social</a:t>
            </a:r>
            <a:endParaRPr lang="es-CO" sz="1600" i="1" dirty="0">
              <a:latin typeface="Montserrat Light" panose="00000400000000000000" pitchFamily="2" charset="0"/>
            </a:endParaRPr>
          </a:p>
        </p:txBody>
      </p:sp>
      <p:pic>
        <p:nvPicPr>
          <p:cNvPr id="19" name="Imagen 18">
            <a:extLst>
              <a:ext uri="{FF2B5EF4-FFF2-40B4-BE49-F238E27FC236}">
                <a16:creationId xmlns:a16="http://schemas.microsoft.com/office/drawing/2014/main" id="{FC455DB5-6DBD-D470-5FFB-1240DCD3DEC7}"/>
              </a:ext>
            </a:extLst>
          </p:cNvPr>
          <p:cNvPicPr>
            <a:picLocks noChangeAspect="1"/>
          </p:cNvPicPr>
          <p:nvPr/>
        </p:nvPicPr>
        <p:blipFill>
          <a:blip r:embed="rId2"/>
          <a:stretch>
            <a:fillRect/>
          </a:stretch>
        </p:blipFill>
        <p:spPr>
          <a:xfrm>
            <a:off x="316993" y="1287879"/>
            <a:ext cx="4606395" cy="4907467"/>
          </a:xfrm>
          <a:prstGeom prst="rect">
            <a:avLst/>
          </a:prstGeom>
        </p:spPr>
      </p:pic>
    </p:spTree>
    <p:extLst>
      <p:ext uri="{BB962C8B-B14F-4D97-AF65-F5344CB8AC3E}">
        <p14:creationId xmlns:p14="http://schemas.microsoft.com/office/powerpoint/2010/main" val="14233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378DFD9-F0FA-B427-0545-0323463A21A0}"/>
              </a:ext>
            </a:extLst>
          </p:cNvPr>
          <p:cNvSpPr txBox="1">
            <a:spLocks/>
          </p:cNvSpPr>
          <p:nvPr/>
        </p:nvSpPr>
        <p:spPr>
          <a:xfrm>
            <a:off x="1947134" y="231954"/>
            <a:ext cx="5879727" cy="830997"/>
          </a:xfrm>
          <a:prstGeom prst="rect">
            <a:avLst/>
          </a:prstGeom>
          <a:noFill/>
        </p:spPr>
        <p:txBody>
          <a:bodyPr wrap="square" rtlCol="0">
            <a:spAutoFit/>
          </a:bodyPr>
          <a:lstStyle>
            <a:defPPr>
              <a:defRPr lang="es-ES"/>
            </a:defPPr>
            <a:lvl1pPr>
              <a:defRPr sz="2400" b="1">
                <a:solidFill>
                  <a:schemeClr val="tx2"/>
                </a:solidFill>
                <a:latin typeface="Montserrat" pitchFamily="2" charset="77"/>
                <a:cs typeface="Arial" panose="020B0604020202020204" pitchFamily="34"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r>
              <a:rPr lang="es-CO" dirty="0">
                <a:sym typeface="Sarala"/>
              </a:rPr>
              <a:t>Direccionamiento sobre la modernización de la UNP</a:t>
            </a:r>
          </a:p>
        </p:txBody>
      </p:sp>
      <p:pic>
        <p:nvPicPr>
          <p:cNvPr id="5" name="Imagen 4">
            <a:extLst>
              <a:ext uri="{FF2B5EF4-FFF2-40B4-BE49-F238E27FC236}">
                <a16:creationId xmlns:a16="http://schemas.microsoft.com/office/drawing/2014/main" id="{20B2A66F-4023-EBE1-FFB1-4DE5752A64B3}"/>
              </a:ext>
            </a:extLst>
          </p:cNvPr>
          <p:cNvPicPr>
            <a:picLocks noChangeAspect="1"/>
          </p:cNvPicPr>
          <p:nvPr/>
        </p:nvPicPr>
        <p:blipFill>
          <a:blip r:embed="rId2"/>
          <a:stretch>
            <a:fillRect/>
          </a:stretch>
        </p:blipFill>
        <p:spPr>
          <a:xfrm>
            <a:off x="666474" y="1382691"/>
            <a:ext cx="10478947" cy="5064305"/>
          </a:xfrm>
          <a:prstGeom prst="rect">
            <a:avLst/>
          </a:prstGeom>
        </p:spPr>
      </p:pic>
      <p:sp>
        <p:nvSpPr>
          <p:cNvPr id="2" name="CuadroTexto 1">
            <a:extLst>
              <a:ext uri="{FF2B5EF4-FFF2-40B4-BE49-F238E27FC236}">
                <a16:creationId xmlns:a16="http://schemas.microsoft.com/office/drawing/2014/main" id="{9B85F643-325A-F246-748B-46F6E55C5853}"/>
              </a:ext>
            </a:extLst>
          </p:cNvPr>
          <p:cNvSpPr txBox="1"/>
          <p:nvPr/>
        </p:nvSpPr>
        <p:spPr>
          <a:xfrm>
            <a:off x="3754418" y="4338497"/>
            <a:ext cx="1549101" cy="2108499"/>
          </a:xfrm>
          <a:prstGeom prst="rect">
            <a:avLst/>
          </a:prstGeom>
          <a:noFill/>
          <a:ln>
            <a:solidFill>
              <a:srgbClr val="FF0000"/>
            </a:solidFill>
          </a:ln>
        </p:spPr>
        <p:txBody>
          <a:bodyPr wrap="square" rtlCol="0">
            <a:spAutoFit/>
          </a:bodyPr>
          <a:lstStyle/>
          <a:p>
            <a:endParaRPr lang="es-CO" dirty="0"/>
          </a:p>
        </p:txBody>
      </p:sp>
    </p:spTree>
    <p:extLst>
      <p:ext uri="{BB962C8B-B14F-4D97-AF65-F5344CB8AC3E}">
        <p14:creationId xmlns:p14="http://schemas.microsoft.com/office/powerpoint/2010/main" val="61993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138DF2EA-B954-F1B9-25F3-21C936C480D0}"/>
              </a:ext>
            </a:extLst>
          </p:cNvPr>
          <p:cNvSpPr/>
          <p:nvPr/>
        </p:nvSpPr>
        <p:spPr>
          <a:xfrm>
            <a:off x="1860082" y="4082220"/>
            <a:ext cx="397042" cy="39352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Elipse 4">
            <a:extLst>
              <a:ext uri="{FF2B5EF4-FFF2-40B4-BE49-F238E27FC236}">
                <a16:creationId xmlns:a16="http://schemas.microsoft.com/office/drawing/2014/main" id="{4A430E02-202D-8E8F-8A15-96AA5845008F}"/>
              </a:ext>
            </a:extLst>
          </p:cNvPr>
          <p:cNvSpPr/>
          <p:nvPr/>
        </p:nvSpPr>
        <p:spPr>
          <a:xfrm>
            <a:off x="9481602" y="4092160"/>
            <a:ext cx="397042" cy="39352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2FB964DA-5DFC-A1AA-2986-4F4E3CE0BBBC}"/>
              </a:ext>
            </a:extLst>
          </p:cNvPr>
          <p:cNvSpPr txBox="1"/>
          <p:nvPr/>
        </p:nvSpPr>
        <p:spPr>
          <a:xfrm>
            <a:off x="1038926" y="4550559"/>
            <a:ext cx="2039354" cy="1323439"/>
          </a:xfrm>
          <a:prstGeom prst="rect">
            <a:avLst/>
          </a:prstGeom>
          <a:noFill/>
        </p:spPr>
        <p:txBody>
          <a:bodyPr wrap="square" rtlCol="0">
            <a:spAutoFit/>
          </a:bodyPr>
          <a:lstStyle/>
          <a:p>
            <a:pPr algn="ctr"/>
            <a:r>
              <a:rPr lang="es-CO" sz="1600" dirty="0">
                <a:latin typeface="Century Gothic" panose="020B0502020202020204" pitchFamily="34" charset="0"/>
              </a:rPr>
              <a:t>Agencia de seguridad del estado</a:t>
            </a:r>
          </a:p>
          <a:p>
            <a:pPr algn="ctr"/>
            <a:r>
              <a:rPr lang="es-CO" sz="1600" dirty="0">
                <a:latin typeface="Century Gothic" panose="020B0502020202020204" pitchFamily="34" charset="0"/>
              </a:rPr>
              <a:t>(Hombres de protección)</a:t>
            </a:r>
          </a:p>
        </p:txBody>
      </p:sp>
      <p:sp>
        <p:nvSpPr>
          <p:cNvPr id="7" name="CuadroTexto 6">
            <a:extLst>
              <a:ext uri="{FF2B5EF4-FFF2-40B4-BE49-F238E27FC236}">
                <a16:creationId xmlns:a16="http://schemas.microsoft.com/office/drawing/2014/main" id="{3EF9DC04-0CD6-6D71-27D2-6E7EC38BBCF4}"/>
              </a:ext>
            </a:extLst>
          </p:cNvPr>
          <p:cNvSpPr txBox="1"/>
          <p:nvPr/>
        </p:nvSpPr>
        <p:spPr>
          <a:xfrm>
            <a:off x="8414734" y="4508329"/>
            <a:ext cx="2582359" cy="1077218"/>
          </a:xfrm>
          <a:prstGeom prst="rect">
            <a:avLst/>
          </a:prstGeom>
          <a:noFill/>
        </p:spPr>
        <p:txBody>
          <a:bodyPr wrap="square" rtlCol="0">
            <a:spAutoFit/>
          </a:bodyPr>
          <a:lstStyle/>
          <a:p>
            <a:pPr algn="ctr"/>
            <a:r>
              <a:rPr lang="es-CO" sz="1600" dirty="0">
                <a:latin typeface="Century Gothic" panose="020B0502020202020204" pitchFamily="34" charset="0"/>
              </a:rPr>
              <a:t>Entidad para la </a:t>
            </a:r>
            <a:r>
              <a:rPr lang="es-CO" sz="1600" b="1" dirty="0">
                <a:solidFill>
                  <a:schemeClr val="tx2"/>
                </a:solidFill>
                <a:latin typeface="Century Gothic" panose="020B0502020202020204" pitchFamily="34" charset="0"/>
              </a:rPr>
              <a:t>Protección de la vida</a:t>
            </a:r>
          </a:p>
          <a:p>
            <a:pPr algn="ctr"/>
            <a:r>
              <a:rPr lang="es-CO" sz="1600" dirty="0">
                <a:latin typeface="Century Gothic" panose="020B0502020202020204" pitchFamily="34" charset="0"/>
              </a:rPr>
              <a:t>(Personas de protección)</a:t>
            </a:r>
          </a:p>
        </p:txBody>
      </p:sp>
      <p:cxnSp>
        <p:nvCxnSpPr>
          <p:cNvPr id="8" name="Conector recto de flecha 7">
            <a:extLst>
              <a:ext uri="{FF2B5EF4-FFF2-40B4-BE49-F238E27FC236}">
                <a16:creationId xmlns:a16="http://schemas.microsoft.com/office/drawing/2014/main" id="{0BC8F26F-D38F-8B6C-7997-87F6A978E747}"/>
              </a:ext>
            </a:extLst>
          </p:cNvPr>
          <p:cNvCxnSpPr>
            <a:stCxn id="4" idx="6"/>
            <a:endCxn id="5" idx="2"/>
          </p:cNvCxnSpPr>
          <p:nvPr/>
        </p:nvCxnSpPr>
        <p:spPr>
          <a:xfrm>
            <a:off x="2257124" y="4278984"/>
            <a:ext cx="7224478" cy="99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DE957141-A4D6-4E22-0F5B-918639D219B3}"/>
              </a:ext>
            </a:extLst>
          </p:cNvPr>
          <p:cNvSpPr txBox="1">
            <a:spLocks/>
          </p:cNvSpPr>
          <p:nvPr/>
        </p:nvSpPr>
        <p:spPr>
          <a:xfrm>
            <a:off x="772069" y="1486424"/>
            <a:ext cx="10194587" cy="461665"/>
          </a:xfrm>
          <a:prstGeom prst="rect">
            <a:avLst/>
          </a:prstGeom>
          <a:noFill/>
        </p:spPr>
        <p:txBody>
          <a:bodyPr wrap="square">
            <a:spAutoFit/>
          </a:bodyPr>
          <a:lstStyle>
            <a:defPPr>
              <a:defRPr lang="es-ES"/>
            </a:defPPr>
            <a:lvl1pPr>
              <a:defRPr sz="2000" b="1">
                <a:solidFill>
                  <a:srgbClr val="000000"/>
                </a:solidFill>
                <a:latin typeface="Montserrat" pitchFamily="2" charset="0"/>
              </a:defRPr>
            </a:lvl1pPr>
            <a:lvl2pPr marR="0" lvl="1"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2pPr>
            <a:lvl3pPr marR="0" lvl="2"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3pPr>
            <a:lvl4pPr marR="0" lvl="3"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4pPr>
            <a:lvl5pPr marR="0" lvl="4"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5pPr>
            <a:lvl6pPr marR="0" lvl="5"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6pPr>
            <a:lvl7pPr marR="0" lvl="6"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7pPr>
            <a:lvl8pPr marR="0" lvl="7"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8pPr>
            <a:lvl9pPr marR="0" lvl="8" algn="ctr" rtl="0">
              <a:lnSpc>
                <a:spcPct val="100000"/>
              </a:lnSpc>
              <a:spcBef>
                <a:spcPts val="0"/>
              </a:spcBef>
              <a:spcAft>
                <a:spcPts val="0"/>
              </a:spcAft>
              <a:buClr>
                <a:schemeClr val="dk2"/>
              </a:buClr>
              <a:buSzPts val="2600"/>
              <a:buFont typeface="Sarala"/>
              <a:buNone/>
              <a:defRPr sz="2600" b="0" i="0" u="none" strike="noStrike" cap="none">
                <a:solidFill>
                  <a:schemeClr val="dk2"/>
                </a:solidFill>
                <a:latin typeface="Sarala"/>
                <a:ea typeface="Sarala"/>
                <a:cs typeface="Sarala"/>
                <a:sym typeface="Sarala"/>
              </a:defRPr>
            </a:lvl9pPr>
          </a:lstStyle>
          <a:p>
            <a:pPr algn="ctr"/>
            <a:r>
              <a:rPr lang="es-MX" sz="2400" dirty="0">
                <a:solidFill>
                  <a:schemeClr val="tx2"/>
                </a:solidFill>
                <a:latin typeface="Montserrat" pitchFamily="2" charset="77"/>
                <a:cs typeface="Arial" panose="020B0604020202020204" pitchFamily="34" charset="0"/>
                <a:sym typeface="Sarala"/>
              </a:rPr>
              <a:t>Direccionamiento sobre la modernización de la UNP</a:t>
            </a:r>
          </a:p>
        </p:txBody>
      </p:sp>
      <p:pic>
        <p:nvPicPr>
          <p:cNvPr id="10" name="Imagen 9">
            <a:extLst>
              <a:ext uri="{FF2B5EF4-FFF2-40B4-BE49-F238E27FC236}">
                <a16:creationId xmlns:a16="http://schemas.microsoft.com/office/drawing/2014/main" id="{593E5D1E-E258-D0DC-8669-AFC69A0E9163}"/>
              </a:ext>
            </a:extLst>
          </p:cNvPr>
          <p:cNvPicPr>
            <a:picLocks noChangeAspect="1"/>
          </p:cNvPicPr>
          <p:nvPr/>
        </p:nvPicPr>
        <p:blipFill>
          <a:blip r:embed="rId2"/>
          <a:stretch>
            <a:fillRect/>
          </a:stretch>
        </p:blipFill>
        <p:spPr>
          <a:xfrm>
            <a:off x="1372803" y="2645749"/>
            <a:ext cx="1371600" cy="1371600"/>
          </a:xfrm>
          <a:prstGeom prst="rect">
            <a:avLst/>
          </a:prstGeom>
        </p:spPr>
      </p:pic>
      <p:pic>
        <p:nvPicPr>
          <p:cNvPr id="11" name="Imagen 10">
            <a:extLst>
              <a:ext uri="{FF2B5EF4-FFF2-40B4-BE49-F238E27FC236}">
                <a16:creationId xmlns:a16="http://schemas.microsoft.com/office/drawing/2014/main" id="{98869D3F-DC4D-C8C3-DAD0-B6FA0AA4995A}"/>
              </a:ext>
            </a:extLst>
          </p:cNvPr>
          <p:cNvPicPr>
            <a:picLocks noChangeAspect="1"/>
          </p:cNvPicPr>
          <p:nvPr/>
        </p:nvPicPr>
        <p:blipFill>
          <a:blip r:embed="rId3"/>
          <a:stretch>
            <a:fillRect/>
          </a:stretch>
        </p:blipFill>
        <p:spPr>
          <a:xfrm>
            <a:off x="7992697" y="2929768"/>
            <a:ext cx="3004396" cy="891930"/>
          </a:xfrm>
          <a:prstGeom prst="rect">
            <a:avLst/>
          </a:prstGeom>
        </p:spPr>
      </p:pic>
    </p:spTree>
    <p:extLst>
      <p:ext uri="{BB962C8B-B14F-4D97-AF65-F5344CB8AC3E}">
        <p14:creationId xmlns:p14="http://schemas.microsoft.com/office/powerpoint/2010/main" val="223772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EF94156-CF8F-5C3D-2823-DEA8DA1A6D6E}"/>
              </a:ext>
            </a:extLst>
          </p:cNvPr>
          <p:cNvPicPr>
            <a:picLocks noChangeAspect="1"/>
          </p:cNvPicPr>
          <p:nvPr/>
        </p:nvPicPr>
        <p:blipFill rotWithShape="1">
          <a:blip r:embed="rId2"/>
          <a:srcRect l="10941" t="7373" r="11324" b="17334"/>
          <a:stretch/>
        </p:blipFill>
        <p:spPr>
          <a:xfrm>
            <a:off x="0" y="0"/>
            <a:ext cx="12192000" cy="6541041"/>
          </a:xfrm>
          <a:prstGeom prst="rect">
            <a:avLst/>
          </a:prstGeom>
        </p:spPr>
      </p:pic>
    </p:spTree>
    <p:extLst>
      <p:ext uri="{BB962C8B-B14F-4D97-AF65-F5344CB8AC3E}">
        <p14:creationId xmlns:p14="http://schemas.microsoft.com/office/powerpoint/2010/main" val="17613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907C2-2C3B-882B-979E-667CBFD182ED}"/>
              </a:ext>
            </a:extLst>
          </p:cNvPr>
          <p:cNvSpPr>
            <a:spLocks noGrp="1"/>
          </p:cNvSpPr>
          <p:nvPr>
            <p:ph type="title"/>
          </p:nvPr>
        </p:nvSpPr>
        <p:spPr>
          <a:xfrm>
            <a:off x="831850" y="1709738"/>
            <a:ext cx="10515600" cy="2852737"/>
          </a:xfrm>
        </p:spPr>
        <p:txBody>
          <a:bodyPr anchor="b">
            <a:normAutofit/>
          </a:bodyPr>
          <a:lstStyle/>
          <a:p>
            <a:r>
              <a:rPr lang="es-MX" sz="4800" dirty="0">
                <a:latin typeface="Montserrat SemiBold" panose="00000700000000000000" pitchFamily="2" charset="0"/>
              </a:rPr>
              <a:t>0. Diagnóstico estratégico</a:t>
            </a:r>
            <a:endParaRPr lang="es-CO" sz="4800" dirty="0">
              <a:latin typeface="Montserrat SemiBold" panose="00000700000000000000" pitchFamily="2" charset="0"/>
            </a:endParaRPr>
          </a:p>
        </p:txBody>
      </p:sp>
      <p:sp>
        <p:nvSpPr>
          <p:cNvPr id="3" name="Marcador de texto 2">
            <a:extLst>
              <a:ext uri="{FF2B5EF4-FFF2-40B4-BE49-F238E27FC236}">
                <a16:creationId xmlns:a16="http://schemas.microsoft.com/office/drawing/2014/main" id="{8F03A483-0C11-50E9-C1CE-8001EA8A5146}"/>
              </a:ext>
            </a:extLst>
          </p:cNvPr>
          <p:cNvSpPr txBox="1">
            <a:spLocks/>
          </p:cNvSpPr>
          <p:nvPr/>
        </p:nvSpPr>
        <p:spPr>
          <a:xfrm>
            <a:off x="831850" y="45894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solidFill>
                  <a:schemeClr val="tx1">
                    <a:tint val="75000"/>
                  </a:schemeClr>
                </a:solidFill>
              </a:rPr>
              <a:t>Fase 1 de la planeación</a:t>
            </a:r>
          </a:p>
        </p:txBody>
      </p:sp>
      <p:sp>
        <p:nvSpPr>
          <p:cNvPr id="4" name="TextBox 5">
            <a:extLst>
              <a:ext uri="{FF2B5EF4-FFF2-40B4-BE49-F238E27FC236}">
                <a16:creationId xmlns:a16="http://schemas.microsoft.com/office/drawing/2014/main" id="{664124D6-82DF-BAA4-D394-57751FEE4964}"/>
              </a:ext>
            </a:extLst>
          </p:cNvPr>
          <p:cNvSpPr txBox="1"/>
          <p:nvPr/>
        </p:nvSpPr>
        <p:spPr>
          <a:xfrm>
            <a:off x="380307" y="1117025"/>
            <a:ext cx="4862770" cy="276999"/>
          </a:xfrm>
          <a:prstGeom prst="rect">
            <a:avLst/>
          </a:prstGeom>
          <a:noFill/>
        </p:spPr>
        <p:txBody>
          <a:bodyPr wrap="square" rtlCol="0">
            <a:spAutoFit/>
          </a:bodyPr>
          <a:lstStyle/>
          <a:p>
            <a:r>
              <a:rPr lang="es-ES" sz="1200" dirty="0">
                <a:solidFill>
                  <a:srgbClr val="818181"/>
                </a:solidFill>
                <a:latin typeface="Montserrat" pitchFamily="2" charset="0"/>
              </a:rPr>
              <a:t>Plataforma estratégica 2023-2026</a:t>
            </a:r>
            <a:endParaRPr lang="es-ES" sz="1200" dirty="0">
              <a:latin typeface="Montserrat" pitchFamily="2" charset="0"/>
            </a:endParaRPr>
          </a:p>
        </p:txBody>
      </p:sp>
    </p:spTree>
    <p:extLst>
      <p:ext uri="{BB962C8B-B14F-4D97-AF65-F5344CB8AC3E}">
        <p14:creationId xmlns:p14="http://schemas.microsoft.com/office/powerpoint/2010/main" val="410378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_ip_UnifiedCompliancePolicyUIAction xmlns="http://schemas.microsoft.com/sharepoint/v3" xsi:nil="true"/>
    <_ip_UnifiedCompliancePolicyProperties xmlns="http://schemas.microsoft.com/sharepoint/v3" xsi:nil="true"/>
    <SharedWithUsers xmlns="435a11ef-c2bf-4d1e-b58b-639ade20a33f">
      <UserInfo>
        <DisplayName/>
        <AccountId xsi:nil="true"/>
        <AccountType/>
      </UserInfo>
    </SharedWithUsers>
    <lcf76f155ced4ddcb4097134ff3c332f xmlns="b61d6a7d-9cff-4fa8-ac7e-c8e11781a326">
      <Terms xmlns="http://schemas.microsoft.com/office/infopath/2007/PartnerControls"/>
    </lcf76f155ced4ddcb4097134ff3c332f>
    <MediaLengthInSeconds xmlns="b61d6a7d-9cff-4fa8-ac7e-c8e11781a326" xsi:nil="true"/>
  </documentManagement>
</p:properties>
</file>

<file path=customXml/itemProps1.xml><?xml version="1.0" encoding="utf-8"?>
<ds:datastoreItem xmlns:ds="http://schemas.openxmlformats.org/officeDocument/2006/customXml" ds:itemID="{86B1032C-798E-442A-8BA6-37506350CB28}"/>
</file>

<file path=customXml/itemProps2.xml><?xml version="1.0" encoding="utf-8"?>
<ds:datastoreItem xmlns:ds="http://schemas.openxmlformats.org/officeDocument/2006/customXml" ds:itemID="{3C69CC85-165D-4D26-A0AB-7185E9687EFC}">
  <ds:schemaRefs>
    <ds:schemaRef ds:uri="http://schemas.microsoft.com/sharepoint/v3/contenttype/forms"/>
  </ds:schemaRefs>
</ds:datastoreItem>
</file>

<file path=customXml/itemProps3.xml><?xml version="1.0" encoding="utf-8"?>
<ds:datastoreItem xmlns:ds="http://schemas.openxmlformats.org/officeDocument/2006/customXml" ds:itemID="{35E6850B-F6BE-4FDB-8155-67F83343DEDC}">
  <ds:schemaRefs>
    <ds:schemaRef ds:uri="http://schemas.microsoft.com/office/2006/metadata/properties"/>
    <ds:schemaRef ds:uri="http://schemas.microsoft.com/office/infopath/2007/PartnerControls"/>
    <ds:schemaRef ds:uri="d05182f8-0eb4-4ed2-9fbb-e3eb6813f343"/>
    <ds:schemaRef ds:uri="d0e1ef43-0c7f-4e60-80b7-357540000cea"/>
  </ds:schemaRefs>
</ds:datastoreItem>
</file>

<file path=docProps/app.xml><?xml version="1.0" encoding="utf-8"?>
<Properties xmlns="http://schemas.openxmlformats.org/officeDocument/2006/extended-properties" xmlns:vt="http://schemas.openxmlformats.org/officeDocument/2006/docPropsVTypes">
  <TotalTime>7895</TotalTime>
  <Words>2991</Words>
  <Application>Microsoft Office PowerPoint</Application>
  <PresentationFormat>Panorámica</PresentationFormat>
  <Paragraphs>379</Paragraphs>
  <Slides>36</Slides>
  <Notes>3</Notes>
  <HiddenSlides>9</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36</vt:i4>
      </vt:variant>
    </vt:vector>
  </HeadingPairs>
  <TitlesOfParts>
    <vt:vector size="50" baseType="lpstr">
      <vt:lpstr>Arial</vt:lpstr>
      <vt:lpstr>Calibri</vt:lpstr>
      <vt:lpstr>Calibri Light</vt:lpstr>
      <vt:lpstr>Century Gothic</vt:lpstr>
      <vt:lpstr>Montserrat</vt:lpstr>
      <vt:lpstr>Montserrat Light</vt:lpstr>
      <vt:lpstr>Montserrat Medium</vt:lpstr>
      <vt:lpstr>Montserrat SemiBold</vt:lpstr>
      <vt:lpstr>Poppins SemiBold</vt:lpstr>
      <vt:lpstr>Sarala</vt:lpstr>
      <vt:lpstr>Symbol</vt:lpstr>
      <vt:lpstr>Times New Roman</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 Diagnóstico estratégico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Direccionamiento estratégico UNP</vt:lpstr>
      <vt:lpstr>Presentación de PowerPoint</vt:lpstr>
      <vt:lpstr>Presentación de PowerPoint</vt:lpstr>
      <vt:lpstr>Presentación de PowerPoint</vt:lpstr>
      <vt:lpstr>2. Mapa de objetivos estratégicos</vt:lpstr>
      <vt:lpstr>Estructura del despliegue de la estrategia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Maria Cuartas</dc:creator>
  <cp:lastModifiedBy>Lina María Cuartas Suárez</cp:lastModifiedBy>
  <cp:revision>196</cp:revision>
  <dcterms:created xsi:type="dcterms:W3CDTF">2022-08-21T22:49:05Z</dcterms:created>
  <dcterms:modified xsi:type="dcterms:W3CDTF">2024-03-07T20:01:20Z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Documento de Uso Interno</vt:lpwstr>
  </property>
  <property fmtid="{D5CDD505-2E9C-101B-9397-08002B2CF9AE}" pid="4" name="MSIP_Label_b0c896e5-fe32-4984-9bf3-650686060f97_Enabled">
    <vt:lpwstr>true</vt:lpwstr>
  </property>
  <property fmtid="{D5CDD505-2E9C-101B-9397-08002B2CF9AE}" pid="5" name="MSIP_Label_b0c896e5-fe32-4984-9bf3-650686060f97_SetDate">
    <vt:lpwstr>2022-09-29T16:30:06Z</vt:lpwstr>
  </property>
  <property fmtid="{D5CDD505-2E9C-101B-9397-08002B2CF9AE}" pid="6" name="MSIP_Label_b0c896e5-fe32-4984-9bf3-650686060f97_Method">
    <vt:lpwstr>Privileged</vt:lpwstr>
  </property>
  <property fmtid="{D5CDD505-2E9C-101B-9397-08002B2CF9AE}" pid="7" name="MSIP_Label_b0c896e5-fe32-4984-9bf3-650686060f97_Name">
    <vt:lpwstr>General</vt:lpwstr>
  </property>
  <property fmtid="{D5CDD505-2E9C-101B-9397-08002B2CF9AE}" pid="8" name="MSIP_Label_b0c896e5-fe32-4984-9bf3-650686060f97_SiteId">
    <vt:lpwstr>58ec5e61-0ed7-4021-a4f8-c2e2b3b9f5ff</vt:lpwstr>
  </property>
  <property fmtid="{D5CDD505-2E9C-101B-9397-08002B2CF9AE}" pid="9" name="MSIP_Label_b0c896e5-fe32-4984-9bf3-650686060f97_ActionId">
    <vt:lpwstr>0cab9619-cbb5-48c9-9897-0000265ab2c2</vt:lpwstr>
  </property>
  <property fmtid="{D5CDD505-2E9C-101B-9397-08002B2CF9AE}" pid="10" name="MSIP_Label_b0c896e5-fe32-4984-9bf3-650686060f97_ContentBits">
    <vt:lpwstr>0</vt:lpwstr>
  </property>
  <property fmtid="{D5CDD505-2E9C-101B-9397-08002B2CF9AE}" pid="11" name="ContentTypeId">
    <vt:lpwstr>0x01010094BCAB1538BCB24D872BFF6C025C7C91</vt:lpwstr>
  </property>
  <property fmtid="{D5CDD505-2E9C-101B-9397-08002B2CF9AE}" pid="12" name="MediaServiceImageTags">
    <vt:lpwstr/>
  </property>
  <property fmtid="{D5CDD505-2E9C-101B-9397-08002B2CF9AE}" pid="13" name="Order">
    <vt:r8>7858900</vt:r8>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