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72" r:id="rId4"/>
  </p:sldMasterIdLst>
  <p:notesMasterIdLst>
    <p:notesMasterId r:id="rId24"/>
  </p:notesMasterIdLst>
  <p:sldIdLst>
    <p:sldId id="598" r:id="rId5"/>
    <p:sldId id="605" r:id="rId6"/>
    <p:sldId id="626" r:id="rId7"/>
    <p:sldId id="627" r:id="rId8"/>
    <p:sldId id="628" r:id="rId9"/>
    <p:sldId id="629" r:id="rId10"/>
    <p:sldId id="630" r:id="rId11"/>
    <p:sldId id="631" r:id="rId12"/>
    <p:sldId id="632" r:id="rId13"/>
    <p:sldId id="633" r:id="rId14"/>
    <p:sldId id="634" r:id="rId15"/>
    <p:sldId id="635" r:id="rId16"/>
    <p:sldId id="636" r:id="rId17"/>
    <p:sldId id="637" r:id="rId18"/>
    <p:sldId id="638" r:id="rId19"/>
    <p:sldId id="639" r:id="rId20"/>
    <p:sldId id="640" r:id="rId21"/>
    <p:sldId id="641" r:id="rId22"/>
    <p:sldId id="64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C8997859-F0B1-4C25-8AD5-A794FA2ECB37}">
          <p14:sldIdLst>
            <p14:sldId id="598"/>
            <p14:sldId id="605"/>
            <p14:sldId id="626"/>
            <p14:sldId id="627"/>
            <p14:sldId id="628"/>
            <p14:sldId id="629"/>
            <p14:sldId id="630"/>
            <p14:sldId id="631"/>
            <p14:sldId id="632"/>
            <p14:sldId id="633"/>
            <p14:sldId id="634"/>
            <p14:sldId id="635"/>
            <p14:sldId id="636"/>
            <p14:sldId id="637"/>
            <p14:sldId id="638"/>
            <p14:sldId id="639"/>
            <p14:sldId id="640"/>
            <p14:sldId id="641"/>
            <p14:sldId id="64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86978" autoAdjust="0"/>
  </p:normalViewPr>
  <p:slideViewPr>
    <p:cSldViewPr snapToGrid="0" snapToObjects="1">
      <p:cViewPr varScale="1">
        <p:scale>
          <a:sx n="72" d="100"/>
          <a:sy n="72" d="100"/>
        </p:scale>
        <p:origin x="123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EE3D47-7AD6-4115-BE47-C0ACE7683322}"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ES"/>
        </a:p>
      </dgm:t>
    </dgm:pt>
    <dgm:pt modelId="{693E857C-1745-4AC0-9895-C94253EB400F}">
      <dgm:prSet phldrT="[Texto]" custT="1"/>
      <dgm:spPr/>
      <dgm:t>
        <a:bodyPr/>
        <a:lstStyle/>
        <a:p>
          <a:r>
            <a:rPr lang="es-ES" sz="2000" b="1" dirty="0">
              <a:effectLst>
                <a:outerShdw blurRad="38100" dist="38100" dir="2700000" algn="tl">
                  <a:srgbClr val="000000">
                    <a:alpha val="43137"/>
                  </a:srgbClr>
                </a:outerShdw>
              </a:effectLst>
            </a:rPr>
            <a:t>Ventanilla hacia adentro</a:t>
          </a:r>
        </a:p>
      </dgm:t>
    </dgm:pt>
    <dgm:pt modelId="{9F71E151-76F6-4D7B-B8C2-4079861CEECF}" type="parTrans" cxnId="{AD143C7B-5E27-442C-951C-3AA2F1594A4E}">
      <dgm:prSet/>
      <dgm:spPr/>
      <dgm:t>
        <a:bodyPr/>
        <a:lstStyle/>
        <a:p>
          <a:endParaRPr lang="es-ES"/>
        </a:p>
      </dgm:t>
    </dgm:pt>
    <dgm:pt modelId="{3110E261-D4C2-4CE4-A48C-3A80B73B3304}" type="sibTrans" cxnId="{AD143C7B-5E27-442C-951C-3AA2F1594A4E}">
      <dgm:prSet/>
      <dgm:spPr/>
      <dgm:t>
        <a:bodyPr/>
        <a:lstStyle/>
        <a:p>
          <a:endParaRPr lang="es-ES"/>
        </a:p>
      </dgm:t>
    </dgm:pt>
    <dgm:pt modelId="{5F182E5B-634E-40B0-90E5-6F30DBEED69E}">
      <dgm:prSet phldrT="[Texto]" custT="1"/>
      <dgm:spPr/>
      <dgm:t>
        <a:bodyPr/>
        <a:lstStyle/>
        <a:p>
          <a:r>
            <a:rPr lang="es-ES" sz="1800" b="1" dirty="0">
              <a:effectLst>
                <a:outerShdw blurRad="38100" dist="38100" dir="2700000" algn="tl">
                  <a:srgbClr val="000000">
                    <a:alpha val="43137"/>
                  </a:srgbClr>
                </a:outerShdw>
              </a:effectLst>
            </a:rPr>
            <a:t>Componente 1. </a:t>
          </a:r>
          <a:r>
            <a:rPr lang="es-ES" sz="1800" dirty="0"/>
            <a:t>Posicionamiento Estratégico Política.</a:t>
          </a:r>
        </a:p>
      </dgm:t>
    </dgm:pt>
    <dgm:pt modelId="{2DCC60BA-E64C-45F6-AF32-B3DD0444517D}" type="parTrans" cxnId="{A5A51717-3C6E-4464-AD29-7B4374B370CD}">
      <dgm:prSet/>
      <dgm:spPr/>
      <dgm:t>
        <a:bodyPr/>
        <a:lstStyle/>
        <a:p>
          <a:endParaRPr lang="es-ES"/>
        </a:p>
      </dgm:t>
    </dgm:pt>
    <dgm:pt modelId="{84F77D7B-866E-4674-8474-6CB7CF8AEC68}" type="sibTrans" cxnId="{A5A51717-3C6E-4464-AD29-7B4374B370CD}">
      <dgm:prSet/>
      <dgm:spPr/>
      <dgm:t>
        <a:bodyPr/>
        <a:lstStyle/>
        <a:p>
          <a:endParaRPr lang="es-ES"/>
        </a:p>
      </dgm:t>
    </dgm:pt>
    <dgm:pt modelId="{126F77D8-FF73-42D2-A449-B02E03D8518C}">
      <dgm:prSet phldrT="[Texto]" custT="1"/>
      <dgm:spPr/>
      <dgm:t>
        <a:bodyPr/>
        <a:lstStyle/>
        <a:p>
          <a:r>
            <a:rPr lang="es-ES" sz="1800" b="1" dirty="0">
              <a:effectLst>
                <a:outerShdw blurRad="38100" dist="38100" dir="2700000" algn="tl">
                  <a:srgbClr val="000000">
                    <a:alpha val="43137"/>
                  </a:srgbClr>
                </a:outerShdw>
              </a:effectLst>
            </a:rPr>
            <a:t>Componente 3.</a:t>
          </a:r>
        </a:p>
        <a:p>
          <a:r>
            <a:rPr lang="es-ES" sz="1800" dirty="0"/>
            <a:t>Gestión del TH para el Servicio al Ciudadano.</a:t>
          </a:r>
        </a:p>
      </dgm:t>
    </dgm:pt>
    <dgm:pt modelId="{FE6C2249-D8E5-4B1F-A17B-0601C2E91249}" type="parTrans" cxnId="{39C6BB38-6010-4953-8465-72B53C53A255}">
      <dgm:prSet/>
      <dgm:spPr/>
      <dgm:t>
        <a:bodyPr/>
        <a:lstStyle/>
        <a:p>
          <a:endParaRPr lang="es-ES"/>
        </a:p>
      </dgm:t>
    </dgm:pt>
    <dgm:pt modelId="{62A7A2C8-15BC-42C5-8E35-3254F610DAA6}" type="sibTrans" cxnId="{39C6BB38-6010-4953-8465-72B53C53A255}">
      <dgm:prSet/>
      <dgm:spPr/>
      <dgm:t>
        <a:bodyPr/>
        <a:lstStyle/>
        <a:p>
          <a:endParaRPr lang="es-ES"/>
        </a:p>
      </dgm:t>
    </dgm:pt>
    <dgm:pt modelId="{2004981D-FA63-429E-8C0B-FCCB190D805D}">
      <dgm:prSet phldrT="[Texto]" custT="1"/>
      <dgm:spPr/>
      <dgm:t>
        <a:bodyPr/>
        <a:lstStyle/>
        <a:p>
          <a:r>
            <a:rPr lang="es-ES" sz="2000" b="1" dirty="0">
              <a:effectLst>
                <a:outerShdw blurRad="38100" dist="38100" dir="2700000" algn="tl">
                  <a:srgbClr val="000000">
                    <a:alpha val="43137"/>
                  </a:srgbClr>
                </a:outerShdw>
              </a:effectLst>
            </a:rPr>
            <a:t>Ventanilla hacia afuera</a:t>
          </a:r>
        </a:p>
      </dgm:t>
    </dgm:pt>
    <dgm:pt modelId="{C7D8C1D1-640F-41C4-972C-64F2B9B511A4}" type="parTrans" cxnId="{6EBCC96C-8936-443E-BD40-B21630CC5DEC}">
      <dgm:prSet/>
      <dgm:spPr/>
      <dgm:t>
        <a:bodyPr/>
        <a:lstStyle/>
        <a:p>
          <a:endParaRPr lang="es-ES"/>
        </a:p>
      </dgm:t>
    </dgm:pt>
    <dgm:pt modelId="{5C5554BD-AD4D-44AF-850B-BF09EE13534E}" type="sibTrans" cxnId="{6EBCC96C-8936-443E-BD40-B21630CC5DEC}">
      <dgm:prSet/>
      <dgm:spPr/>
      <dgm:t>
        <a:bodyPr/>
        <a:lstStyle/>
        <a:p>
          <a:endParaRPr lang="es-ES"/>
        </a:p>
      </dgm:t>
    </dgm:pt>
    <dgm:pt modelId="{A77CD6BA-DDF2-45AD-95FE-11520A3954F2}">
      <dgm:prSet phldrT="[Texto]" custT="1"/>
      <dgm:spPr/>
      <dgm:t>
        <a:bodyPr/>
        <a:lstStyle/>
        <a:p>
          <a:r>
            <a:rPr lang="es-ES" sz="1800" b="1" dirty="0">
              <a:effectLst>
                <a:outerShdw blurRad="38100" dist="38100" dir="2700000" algn="tl">
                  <a:srgbClr val="000000">
                    <a:alpha val="43137"/>
                  </a:srgbClr>
                </a:outerShdw>
              </a:effectLst>
            </a:rPr>
            <a:t>Componente 6. </a:t>
          </a:r>
          <a:r>
            <a:rPr lang="es-ES" sz="1800" b="0" dirty="0">
              <a:effectLst/>
            </a:rPr>
            <a:t> </a:t>
          </a:r>
        </a:p>
        <a:p>
          <a:r>
            <a:rPr lang="es-ES" sz="1800" b="0" dirty="0">
              <a:effectLst/>
            </a:rPr>
            <a:t>Cumplimiento de Expectativas y Calidad Servicio.</a:t>
          </a:r>
          <a:endParaRPr lang="es-ES" sz="1800" b="1" dirty="0">
            <a:effectLst>
              <a:outerShdw blurRad="38100" dist="38100" dir="2700000" algn="tl">
                <a:srgbClr val="000000">
                  <a:alpha val="43137"/>
                </a:srgbClr>
              </a:outerShdw>
            </a:effectLst>
          </a:endParaRPr>
        </a:p>
      </dgm:t>
    </dgm:pt>
    <dgm:pt modelId="{207E5C11-59C8-453C-91A3-F2194FF2744E}" type="parTrans" cxnId="{8A8AF4B6-3353-403F-B57D-DBA5F5EFAC2A}">
      <dgm:prSet/>
      <dgm:spPr/>
      <dgm:t>
        <a:bodyPr/>
        <a:lstStyle/>
        <a:p>
          <a:endParaRPr lang="es-ES"/>
        </a:p>
      </dgm:t>
    </dgm:pt>
    <dgm:pt modelId="{0F63B932-803D-4AB2-B7A1-9CC6ADA6D1BA}" type="sibTrans" cxnId="{8A8AF4B6-3353-403F-B57D-DBA5F5EFAC2A}">
      <dgm:prSet/>
      <dgm:spPr/>
      <dgm:t>
        <a:bodyPr/>
        <a:lstStyle/>
        <a:p>
          <a:endParaRPr lang="es-ES"/>
        </a:p>
      </dgm:t>
    </dgm:pt>
    <dgm:pt modelId="{16B7BD34-4CB7-4D90-8D35-936667E11F1C}">
      <dgm:prSet phldrT="[Texto]" custT="1"/>
      <dgm:spPr/>
      <dgm:t>
        <a:bodyPr/>
        <a:lstStyle/>
        <a:p>
          <a:r>
            <a:rPr lang="es-ES" sz="1800" b="1" dirty="0">
              <a:effectLst>
                <a:outerShdw blurRad="38100" dist="38100" dir="2700000" algn="tl">
                  <a:srgbClr val="000000">
                    <a:alpha val="43137"/>
                  </a:srgbClr>
                </a:outerShdw>
              </a:effectLst>
            </a:rPr>
            <a:t>Componente 4.</a:t>
          </a:r>
        </a:p>
        <a:p>
          <a:r>
            <a:rPr lang="es-ES" sz="1800" b="0" dirty="0">
              <a:effectLst/>
            </a:rPr>
            <a:t>Fortalecimiento Canales interacción.</a:t>
          </a:r>
        </a:p>
      </dgm:t>
    </dgm:pt>
    <dgm:pt modelId="{6DD9A83D-0695-4552-A868-233A174C4A7E}" type="parTrans" cxnId="{002E5BAE-5EAF-464A-89B6-5A555D59FC8C}">
      <dgm:prSet/>
      <dgm:spPr/>
      <dgm:t>
        <a:bodyPr/>
        <a:lstStyle/>
        <a:p>
          <a:endParaRPr lang="es-ES"/>
        </a:p>
      </dgm:t>
    </dgm:pt>
    <dgm:pt modelId="{35229C08-0B6A-40A2-8AE1-19DDA2867CF2}" type="sibTrans" cxnId="{002E5BAE-5EAF-464A-89B6-5A555D59FC8C}">
      <dgm:prSet/>
      <dgm:spPr/>
      <dgm:t>
        <a:bodyPr/>
        <a:lstStyle/>
        <a:p>
          <a:endParaRPr lang="es-ES"/>
        </a:p>
      </dgm:t>
    </dgm:pt>
    <dgm:pt modelId="{4DFD59AC-6C99-44B7-82DD-01E2278BF820}">
      <dgm:prSet phldrT="[Texto]" custT="1"/>
      <dgm:spPr/>
      <dgm:t>
        <a:bodyPr/>
        <a:lstStyle/>
        <a:p>
          <a:r>
            <a:rPr lang="es-ES" sz="1800" b="1" dirty="0">
              <a:effectLst>
                <a:outerShdw blurRad="38100" dist="38100" dir="2700000" algn="tl">
                  <a:srgbClr val="000000">
                    <a:alpha val="43137"/>
                  </a:srgbClr>
                </a:outerShdw>
              </a:effectLst>
            </a:rPr>
            <a:t>Componente 5.</a:t>
          </a:r>
          <a:r>
            <a:rPr lang="es-ES" sz="1800" b="0" dirty="0">
              <a:effectLst/>
            </a:rPr>
            <a:t> </a:t>
          </a:r>
        </a:p>
        <a:p>
          <a:r>
            <a:rPr lang="es-ES" sz="1800" b="0" dirty="0">
              <a:effectLst/>
            </a:rPr>
            <a:t>Claridad en las Condiciones de Prestación Servicio</a:t>
          </a:r>
          <a:endParaRPr lang="es-ES" sz="1800" b="1" dirty="0">
            <a:effectLst>
              <a:outerShdw blurRad="38100" dist="38100" dir="2700000" algn="tl">
                <a:srgbClr val="000000">
                  <a:alpha val="43137"/>
                </a:srgbClr>
              </a:outerShdw>
            </a:effectLst>
          </a:endParaRPr>
        </a:p>
      </dgm:t>
    </dgm:pt>
    <dgm:pt modelId="{51E08D41-1888-4AD9-BD34-AE65275EBBAF}" type="parTrans" cxnId="{94B1E686-E4DA-4DEA-BB0F-818CD31E8624}">
      <dgm:prSet/>
      <dgm:spPr/>
      <dgm:t>
        <a:bodyPr/>
        <a:lstStyle/>
        <a:p>
          <a:endParaRPr lang="es-ES"/>
        </a:p>
      </dgm:t>
    </dgm:pt>
    <dgm:pt modelId="{C4C22DEE-27AA-48BD-971F-D6A87C6C1B6E}" type="sibTrans" cxnId="{94B1E686-E4DA-4DEA-BB0F-818CD31E8624}">
      <dgm:prSet/>
      <dgm:spPr/>
      <dgm:t>
        <a:bodyPr/>
        <a:lstStyle/>
        <a:p>
          <a:endParaRPr lang="es-ES"/>
        </a:p>
      </dgm:t>
    </dgm:pt>
    <dgm:pt modelId="{C7C7DA23-F80B-4248-96F5-5070D933D5B0}">
      <dgm:prSet phldrT="[Texto]" custT="1"/>
      <dgm:spPr/>
      <dgm:t>
        <a:bodyPr/>
        <a:lstStyle/>
        <a:p>
          <a:r>
            <a:rPr lang="es-ES" sz="1800" b="1" dirty="0">
              <a:effectLst>
                <a:outerShdw blurRad="38100" dist="38100" dir="2700000" algn="tl">
                  <a:srgbClr val="000000">
                    <a:alpha val="43137"/>
                  </a:srgbClr>
                </a:outerShdw>
              </a:effectLst>
            </a:rPr>
            <a:t>Componente 2. </a:t>
          </a:r>
          <a:r>
            <a:rPr lang="es-ES" sz="1800" dirty="0"/>
            <a:t>Mejoramiento de Procesos y Procedimientos.</a:t>
          </a:r>
        </a:p>
      </dgm:t>
    </dgm:pt>
    <dgm:pt modelId="{CBE7EE3B-80F1-4CA8-80BC-77531B6AB8C9}" type="parTrans" cxnId="{E7F51E13-36AC-489D-B94A-0CAC7E1A8BEB}">
      <dgm:prSet/>
      <dgm:spPr/>
      <dgm:t>
        <a:bodyPr/>
        <a:lstStyle/>
        <a:p>
          <a:endParaRPr lang="es-ES"/>
        </a:p>
      </dgm:t>
    </dgm:pt>
    <dgm:pt modelId="{806B1874-C582-49F7-B77A-CFF8D42C048C}" type="sibTrans" cxnId="{E7F51E13-36AC-489D-B94A-0CAC7E1A8BEB}">
      <dgm:prSet/>
      <dgm:spPr/>
      <dgm:t>
        <a:bodyPr/>
        <a:lstStyle/>
        <a:p>
          <a:endParaRPr lang="es-ES"/>
        </a:p>
      </dgm:t>
    </dgm:pt>
    <dgm:pt modelId="{13D60300-B109-4772-9BBB-116B6D624C07}" type="pres">
      <dgm:prSet presAssocID="{D6EE3D47-7AD6-4115-BE47-C0ACE7683322}" presName="diagram" presStyleCnt="0">
        <dgm:presLayoutVars>
          <dgm:chPref val="1"/>
          <dgm:dir/>
          <dgm:animOne val="branch"/>
          <dgm:animLvl val="lvl"/>
          <dgm:resizeHandles/>
        </dgm:presLayoutVars>
      </dgm:prSet>
      <dgm:spPr/>
    </dgm:pt>
    <dgm:pt modelId="{BC434ADC-9767-4AC6-916D-28981D6C4B6F}" type="pres">
      <dgm:prSet presAssocID="{693E857C-1745-4AC0-9895-C94253EB400F}" presName="root" presStyleCnt="0"/>
      <dgm:spPr/>
    </dgm:pt>
    <dgm:pt modelId="{31B41E99-A285-4939-AEB4-E58D19D9721B}" type="pres">
      <dgm:prSet presAssocID="{693E857C-1745-4AC0-9895-C94253EB400F}" presName="rootComposite" presStyleCnt="0"/>
      <dgm:spPr/>
    </dgm:pt>
    <dgm:pt modelId="{46ACD19D-01E1-4201-835B-E0083512735A}" type="pres">
      <dgm:prSet presAssocID="{693E857C-1745-4AC0-9895-C94253EB400F}" presName="rootText" presStyleLbl="node1" presStyleIdx="0" presStyleCnt="2" custScaleY="77115" custLinFactNeighborX="-12055" custLinFactNeighborY="840"/>
      <dgm:spPr/>
    </dgm:pt>
    <dgm:pt modelId="{EEA97676-E955-4A3A-8392-B97CA2CDA02C}" type="pres">
      <dgm:prSet presAssocID="{693E857C-1745-4AC0-9895-C94253EB400F}" presName="rootConnector" presStyleLbl="node1" presStyleIdx="0" presStyleCnt="2"/>
      <dgm:spPr/>
    </dgm:pt>
    <dgm:pt modelId="{2DB9F0CA-2F5B-4D27-8EB6-5B895E6018F2}" type="pres">
      <dgm:prSet presAssocID="{693E857C-1745-4AC0-9895-C94253EB400F}" presName="childShape" presStyleCnt="0"/>
      <dgm:spPr/>
    </dgm:pt>
    <dgm:pt modelId="{DC4BF28D-D59B-45C8-B7BD-015C07174DB4}" type="pres">
      <dgm:prSet presAssocID="{2DCC60BA-E64C-45F6-AF32-B3DD0444517D}" presName="Name13" presStyleLbl="parChTrans1D2" presStyleIdx="0" presStyleCnt="6"/>
      <dgm:spPr/>
    </dgm:pt>
    <dgm:pt modelId="{06251E11-8499-493A-8421-241938326DD6}" type="pres">
      <dgm:prSet presAssocID="{5F182E5B-634E-40B0-90E5-6F30DBEED69E}" presName="childText" presStyleLbl="bgAcc1" presStyleIdx="0" presStyleCnt="6" custScaleX="117093" custScaleY="68188">
        <dgm:presLayoutVars>
          <dgm:bulletEnabled val="1"/>
        </dgm:presLayoutVars>
      </dgm:prSet>
      <dgm:spPr/>
    </dgm:pt>
    <dgm:pt modelId="{2777FADF-6B8B-4434-98FD-C4F2FE942F5C}" type="pres">
      <dgm:prSet presAssocID="{CBE7EE3B-80F1-4CA8-80BC-77531B6AB8C9}" presName="Name13" presStyleLbl="parChTrans1D2" presStyleIdx="1" presStyleCnt="6"/>
      <dgm:spPr/>
    </dgm:pt>
    <dgm:pt modelId="{B229E226-3FD4-4BE5-BA8B-B3236F0D8BE3}" type="pres">
      <dgm:prSet presAssocID="{C7C7DA23-F80B-4248-96F5-5070D933D5B0}" presName="childText" presStyleLbl="bgAcc1" presStyleIdx="1" presStyleCnt="6" custScaleX="114181" custScaleY="74085">
        <dgm:presLayoutVars>
          <dgm:bulletEnabled val="1"/>
        </dgm:presLayoutVars>
      </dgm:prSet>
      <dgm:spPr/>
    </dgm:pt>
    <dgm:pt modelId="{3C4CCC0B-FE41-4110-AF89-C8231122DA89}" type="pres">
      <dgm:prSet presAssocID="{FE6C2249-D8E5-4B1F-A17B-0601C2E91249}" presName="Name13" presStyleLbl="parChTrans1D2" presStyleIdx="2" presStyleCnt="6"/>
      <dgm:spPr/>
    </dgm:pt>
    <dgm:pt modelId="{35A50683-8CFF-46D6-96A2-EA1750447312}" type="pres">
      <dgm:prSet presAssocID="{126F77D8-FF73-42D2-A449-B02E03D8518C}" presName="childText" presStyleLbl="bgAcc1" presStyleIdx="2" presStyleCnt="6" custScaleX="124919" custScaleY="62529" custLinFactNeighborX="-2317" custLinFactNeighborY="-5804">
        <dgm:presLayoutVars>
          <dgm:bulletEnabled val="1"/>
        </dgm:presLayoutVars>
      </dgm:prSet>
      <dgm:spPr/>
    </dgm:pt>
    <dgm:pt modelId="{9691F622-3C46-432B-BCC7-92450EF7F3D9}" type="pres">
      <dgm:prSet presAssocID="{2004981D-FA63-429E-8C0B-FCCB190D805D}" presName="root" presStyleCnt="0"/>
      <dgm:spPr/>
    </dgm:pt>
    <dgm:pt modelId="{C6C2066A-121A-4F26-9558-63462FD801D2}" type="pres">
      <dgm:prSet presAssocID="{2004981D-FA63-429E-8C0B-FCCB190D805D}" presName="rootComposite" presStyleCnt="0"/>
      <dgm:spPr/>
    </dgm:pt>
    <dgm:pt modelId="{33336069-F262-47C9-96D4-EF7EDE56086F}" type="pres">
      <dgm:prSet presAssocID="{2004981D-FA63-429E-8C0B-FCCB190D805D}" presName="rootText" presStyleLbl="node1" presStyleIdx="1" presStyleCnt="2" custScaleY="79978"/>
      <dgm:spPr/>
    </dgm:pt>
    <dgm:pt modelId="{C9946866-5C4E-4A4C-832D-468C577C85CE}" type="pres">
      <dgm:prSet presAssocID="{2004981D-FA63-429E-8C0B-FCCB190D805D}" presName="rootConnector" presStyleLbl="node1" presStyleIdx="1" presStyleCnt="2"/>
      <dgm:spPr/>
    </dgm:pt>
    <dgm:pt modelId="{E4453085-8628-4BAA-AA2C-D6645BADE9B7}" type="pres">
      <dgm:prSet presAssocID="{2004981D-FA63-429E-8C0B-FCCB190D805D}" presName="childShape" presStyleCnt="0"/>
      <dgm:spPr/>
    </dgm:pt>
    <dgm:pt modelId="{70A40A04-580D-459B-B5E0-D0BFB43CFFE0}" type="pres">
      <dgm:prSet presAssocID="{6DD9A83D-0695-4552-A868-233A174C4A7E}" presName="Name13" presStyleLbl="parChTrans1D2" presStyleIdx="3" presStyleCnt="6"/>
      <dgm:spPr/>
    </dgm:pt>
    <dgm:pt modelId="{998CAC5B-E30B-45BB-B89E-F18EC8EAF583}" type="pres">
      <dgm:prSet presAssocID="{16B7BD34-4CB7-4D90-8D35-936667E11F1C}" presName="childText" presStyleLbl="bgAcc1" presStyleIdx="3" presStyleCnt="6" custScaleX="127866" custScaleY="70212">
        <dgm:presLayoutVars>
          <dgm:bulletEnabled val="1"/>
        </dgm:presLayoutVars>
      </dgm:prSet>
      <dgm:spPr/>
    </dgm:pt>
    <dgm:pt modelId="{25E0422B-6F5A-45F2-A326-096CC8FA0E01}" type="pres">
      <dgm:prSet presAssocID="{51E08D41-1888-4AD9-BD34-AE65275EBBAF}" presName="Name13" presStyleLbl="parChTrans1D2" presStyleIdx="4" presStyleCnt="6"/>
      <dgm:spPr/>
    </dgm:pt>
    <dgm:pt modelId="{6D8AE7AF-DA35-4BEF-B324-8891A1C6D79B}" type="pres">
      <dgm:prSet presAssocID="{4DFD59AC-6C99-44B7-82DD-01E2278BF820}" presName="childText" presStyleLbl="bgAcc1" presStyleIdx="4" presStyleCnt="6" custScaleX="148985" custScaleY="50913">
        <dgm:presLayoutVars>
          <dgm:bulletEnabled val="1"/>
        </dgm:presLayoutVars>
      </dgm:prSet>
      <dgm:spPr/>
    </dgm:pt>
    <dgm:pt modelId="{3AC90280-1987-4E67-9B6F-C8FDC379132C}" type="pres">
      <dgm:prSet presAssocID="{207E5C11-59C8-453C-91A3-F2194FF2744E}" presName="Name13" presStyleLbl="parChTrans1D2" presStyleIdx="5" presStyleCnt="6"/>
      <dgm:spPr/>
    </dgm:pt>
    <dgm:pt modelId="{2C3D2194-7E11-4BC8-970F-454640A0EF50}" type="pres">
      <dgm:prSet presAssocID="{A77CD6BA-DDF2-45AD-95FE-11520A3954F2}" presName="childText" presStyleLbl="bgAcc1" presStyleIdx="5" presStyleCnt="6" custScaleX="152685" custScaleY="55011">
        <dgm:presLayoutVars>
          <dgm:bulletEnabled val="1"/>
        </dgm:presLayoutVars>
      </dgm:prSet>
      <dgm:spPr/>
    </dgm:pt>
  </dgm:ptLst>
  <dgm:cxnLst>
    <dgm:cxn modelId="{58CC4508-3128-4223-8784-085B6B0877C7}" type="presOf" srcId="{2004981D-FA63-429E-8C0B-FCCB190D805D}" destId="{33336069-F262-47C9-96D4-EF7EDE56086F}" srcOrd="0" destOrd="0" presId="urn:microsoft.com/office/officeart/2005/8/layout/hierarchy3"/>
    <dgm:cxn modelId="{E25EC109-0C6E-4643-B443-5FE6D7EB3103}" type="presOf" srcId="{207E5C11-59C8-453C-91A3-F2194FF2744E}" destId="{3AC90280-1987-4E67-9B6F-C8FDC379132C}" srcOrd="0" destOrd="0" presId="urn:microsoft.com/office/officeart/2005/8/layout/hierarchy3"/>
    <dgm:cxn modelId="{E8E97A12-AEC8-41B2-A077-8B9C38C1492C}" type="presOf" srcId="{A77CD6BA-DDF2-45AD-95FE-11520A3954F2}" destId="{2C3D2194-7E11-4BC8-970F-454640A0EF50}" srcOrd="0" destOrd="0" presId="urn:microsoft.com/office/officeart/2005/8/layout/hierarchy3"/>
    <dgm:cxn modelId="{E7F51E13-36AC-489D-B94A-0CAC7E1A8BEB}" srcId="{693E857C-1745-4AC0-9895-C94253EB400F}" destId="{C7C7DA23-F80B-4248-96F5-5070D933D5B0}" srcOrd="1" destOrd="0" parTransId="{CBE7EE3B-80F1-4CA8-80BC-77531B6AB8C9}" sibTransId="{806B1874-C582-49F7-B77A-CFF8D42C048C}"/>
    <dgm:cxn modelId="{35947F14-8B93-4CDA-A467-0E2498E3A310}" type="presOf" srcId="{4DFD59AC-6C99-44B7-82DD-01E2278BF820}" destId="{6D8AE7AF-DA35-4BEF-B324-8891A1C6D79B}" srcOrd="0" destOrd="0" presId="urn:microsoft.com/office/officeart/2005/8/layout/hierarchy3"/>
    <dgm:cxn modelId="{A5A51717-3C6E-4464-AD29-7B4374B370CD}" srcId="{693E857C-1745-4AC0-9895-C94253EB400F}" destId="{5F182E5B-634E-40B0-90E5-6F30DBEED69E}" srcOrd="0" destOrd="0" parTransId="{2DCC60BA-E64C-45F6-AF32-B3DD0444517D}" sibTransId="{84F77D7B-866E-4674-8474-6CB7CF8AEC68}"/>
    <dgm:cxn modelId="{F5686D17-AA67-47C9-9286-5707E64CC2DC}" type="presOf" srcId="{2004981D-FA63-429E-8C0B-FCCB190D805D}" destId="{C9946866-5C4E-4A4C-832D-468C577C85CE}" srcOrd="1" destOrd="0" presId="urn:microsoft.com/office/officeart/2005/8/layout/hierarchy3"/>
    <dgm:cxn modelId="{E651C232-F526-4D03-9C3F-B727C520949C}" type="presOf" srcId="{126F77D8-FF73-42D2-A449-B02E03D8518C}" destId="{35A50683-8CFF-46D6-96A2-EA1750447312}" srcOrd="0" destOrd="0" presId="urn:microsoft.com/office/officeart/2005/8/layout/hierarchy3"/>
    <dgm:cxn modelId="{39C6BB38-6010-4953-8465-72B53C53A255}" srcId="{693E857C-1745-4AC0-9895-C94253EB400F}" destId="{126F77D8-FF73-42D2-A449-B02E03D8518C}" srcOrd="2" destOrd="0" parTransId="{FE6C2249-D8E5-4B1F-A17B-0601C2E91249}" sibTransId="{62A7A2C8-15BC-42C5-8E35-3254F610DAA6}"/>
    <dgm:cxn modelId="{35768B5B-F326-4194-A6D0-15263290D695}" type="presOf" srcId="{16B7BD34-4CB7-4D90-8D35-936667E11F1C}" destId="{998CAC5B-E30B-45BB-B89E-F18EC8EAF583}" srcOrd="0" destOrd="0" presId="urn:microsoft.com/office/officeart/2005/8/layout/hierarchy3"/>
    <dgm:cxn modelId="{5AFF285D-3494-4EAC-B4C7-C7B32A64BD42}" type="presOf" srcId="{693E857C-1745-4AC0-9895-C94253EB400F}" destId="{EEA97676-E955-4A3A-8392-B97CA2CDA02C}" srcOrd="1" destOrd="0" presId="urn:microsoft.com/office/officeart/2005/8/layout/hierarchy3"/>
    <dgm:cxn modelId="{6EBCC96C-8936-443E-BD40-B21630CC5DEC}" srcId="{D6EE3D47-7AD6-4115-BE47-C0ACE7683322}" destId="{2004981D-FA63-429E-8C0B-FCCB190D805D}" srcOrd="1" destOrd="0" parTransId="{C7D8C1D1-640F-41C4-972C-64F2B9B511A4}" sibTransId="{5C5554BD-AD4D-44AF-850B-BF09EE13534E}"/>
    <dgm:cxn modelId="{BB36F96E-543E-4CE0-A24F-CD4140434A11}" type="presOf" srcId="{6DD9A83D-0695-4552-A868-233A174C4A7E}" destId="{70A40A04-580D-459B-B5E0-D0BFB43CFFE0}" srcOrd="0" destOrd="0" presId="urn:microsoft.com/office/officeart/2005/8/layout/hierarchy3"/>
    <dgm:cxn modelId="{8A19F175-7D8D-4522-B256-EC74D155B9CE}" type="presOf" srcId="{CBE7EE3B-80F1-4CA8-80BC-77531B6AB8C9}" destId="{2777FADF-6B8B-4434-98FD-C4F2FE942F5C}" srcOrd="0" destOrd="0" presId="urn:microsoft.com/office/officeart/2005/8/layout/hierarchy3"/>
    <dgm:cxn modelId="{AD143C7B-5E27-442C-951C-3AA2F1594A4E}" srcId="{D6EE3D47-7AD6-4115-BE47-C0ACE7683322}" destId="{693E857C-1745-4AC0-9895-C94253EB400F}" srcOrd="0" destOrd="0" parTransId="{9F71E151-76F6-4D7B-B8C2-4079861CEECF}" sibTransId="{3110E261-D4C2-4CE4-A48C-3A80B73B3304}"/>
    <dgm:cxn modelId="{3845357F-C5E1-4B67-97C0-896E106990E7}" type="presOf" srcId="{C7C7DA23-F80B-4248-96F5-5070D933D5B0}" destId="{B229E226-3FD4-4BE5-BA8B-B3236F0D8BE3}" srcOrd="0" destOrd="0" presId="urn:microsoft.com/office/officeart/2005/8/layout/hierarchy3"/>
    <dgm:cxn modelId="{1475DB83-74FC-427D-A11B-DA918E28B4B1}" type="presOf" srcId="{2DCC60BA-E64C-45F6-AF32-B3DD0444517D}" destId="{DC4BF28D-D59B-45C8-B7BD-015C07174DB4}" srcOrd="0" destOrd="0" presId="urn:microsoft.com/office/officeart/2005/8/layout/hierarchy3"/>
    <dgm:cxn modelId="{104E0686-C977-4D47-8997-32E773CFF41A}" type="presOf" srcId="{51E08D41-1888-4AD9-BD34-AE65275EBBAF}" destId="{25E0422B-6F5A-45F2-A326-096CC8FA0E01}" srcOrd="0" destOrd="0" presId="urn:microsoft.com/office/officeart/2005/8/layout/hierarchy3"/>
    <dgm:cxn modelId="{94B1E686-E4DA-4DEA-BB0F-818CD31E8624}" srcId="{2004981D-FA63-429E-8C0B-FCCB190D805D}" destId="{4DFD59AC-6C99-44B7-82DD-01E2278BF820}" srcOrd="1" destOrd="0" parTransId="{51E08D41-1888-4AD9-BD34-AE65275EBBAF}" sibTransId="{C4C22DEE-27AA-48BD-971F-D6A87C6C1B6E}"/>
    <dgm:cxn modelId="{FB6396A5-1732-44FF-8262-F02A7A4661A0}" type="presOf" srcId="{693E857C-1745-4AC0-9895-C94253EB400F}" destId="{46ACD19D-01E1-4201-835B-E0083512735A}" srcOrd="0" destOrd="0" presId="urn:microsoft.com/office/officeart/2005/8/layout/hierarchy3"/>
    <dgm:cxn modelId="{002E5BAE-5EAF-464A-89B6-5A555D59FC8C}" srcId="{2004981D-FA63-429E-8C0B-FCCB190D805D}" destId="{16B7BD34-4CB7-4D90-8D35-936667E11F1C}" srcOrd="0" destOrd="0" parTransId="{6DD9A83D-0695-4552-A868-233A174C4A7E}" sibTransId="{35229C08-0B6A-40A2-8AE1-19DDA2867CF2}"/>
    <dgm:cxn modelId="{8A8AF4B6-3353-403F-B57D-DBA5F5EFAC2A}" srcId="{2004981D-FA63-429E-8C0B-FCCB190D805D}" destId="{A77CD6BA-DDF2-45AD-95FE-11520A3954F2}" srcOrd="2" destOrd="0" parTransId="{207E5C11-59C8-453C-91A3-F2194FF2744E}" sibTransId="{0F63B932-803D-4AB2-B7A1-9CC6ADA6D1BA}"/>
    <dgm:cxn modelId="{3E578EBA-4DEC-403C-9F4F-3B896C897595}" type="presOf" srcId="{FE6C2249-D8E5-4B1F-A17B-0601C2E91249}" destId="{3C4CCC0B-FE41-4110-AF89-C8231122DA89}" srcOrd="0" destOrd="0" presId="urn:microsoft.com/office/officeart/2005/8/layout/hierarchy3"/>
    <dgm:cxn modelId="{49DB1BBC-7C21-4B6A-8A95-BF58645EC728}" type="presOf" srcId="{D6EE3D47-7AD6-4115-BE47-C0ACE7683322}" destId="{13D60300-B109-4772-9BBB-116B6D624C07}" srcOrd="0" destOrd="0" presId="urn:microsoft.com/office/officeart/2005/8/layout/hierarchy3"/>
    <dgm:cxn modelId="{2B9BEBD4-17DE-4407-9486-1FD28B32EDA3}" type="presOf" srcId="{5F182E5B-634E-40B0-90E5-6F30DBEED69E}" destId="{06251E11-8499-493A-8421-241938326DD6}" srcOrd="0" destOrd="0" presId="urn:microsoft.com/office/officeart/2005/8/layout/hierarchy3"/>
    <dgm:cxn modelId="{04E71BB9-B787-4464-B965-C86DDA647A7E}" type="presParOf" srcId="{13D60300-B109-4772-9BBB-116B6D624C07}" destId="{BC434ADC-9767-4AC6-916D-28981D6C4B6F}" srcOrd="0" destOrd="0" presId="urn:microsoft.com/office/officeart/2005/8/layout/hierarchy3"/>
    <dgm:cxn modelId="{DEBF3235-F9CD-4C31-895B-C7C26B8516B8}" type="presParOf" srcId="{BC434ADC-9767-4AC6-916D-28981D6C4B6F}" destId="{31B41E99-A285-4939-AEB4-E58D19D9721B}" srcOrd="0" destOrd="0" presId="urn:microsoft.com/office/officeart/2005/8/layout/hierarchy3"/>
    <dgm:cxn modelId="{C6F8D17E-E76A-47FD-B087-31F0A3EE7912}" type="presParOf" srcId="{31B41E99-A285-4939-AEB4-E58D19D9721B}" destId="{46ACD19D-01E1-4201-835B-E0083512735A}" srcOrd="0" destOrd="0" presId="urn:microsoft.com/office/officeart/2005/8/layout/hierarchy3"/>
    <dgm:cxn modelId="{55785ED4-A07C-44B8-8C70-467C34507461}" type="presParOf" srcId="{31B41E99-A285-4939-AEB4-E58D19D9721B}" destId="{EEA97676-E955-4A3A-8392-B97CA2CDA02C}" srcOrd="1" destOrd="0" presId="urn:microsoft.com/office/officeart/2005/8/layout/hierarchy3"/>
    <dgm:cxn modelId="{1F50FB5C-4D3A-4FCE-B839-9629B4D3918F}" type="presParOf" srcId="{BC434ADC-9767-4AC6-916D-28981D6C4B6F}" destId="{2DB9F0CA-2F5B-4D27-8EB6-5B895E6018F2}" srcOrd="1" destOrd="0" presId="urn:microsoft.com/office/officeart/2005/8/layout/hierarchy3"/>
    <dgm:cxn modelId="{613861A5-6EC0-4789-A782-0BD9EE7B9CE2}" type="presParOf" srcId="{2DB9F0CA-2F5B-4D27-8EB6-5B895E6018F2}" destId="{DC4BF28D-D59B-45C8-B7BD-015C07174DB4}" srcOrd="0" destOrd="0" presId="urn:microsoft.com/office/officeart/2005/8/layout/hierarchy3"/>
    <dgm:cxn modelId="{71957FEA-EE92-4ECF-8BC4-4A28CEBED534}" type="presParOf" srcId="{2DB9F0CA-2F5B-4D27-8EB6-5B895E6018F2}" destId="{06251E11-8499-493A-8421-241938326DD6}" srcOrd="1" destOrd="0" presId="urn:microsoft.com/office/officeart/2005/8/layout/hierarchy3"/>
    <dgm:cxn modelId="{454D796D-FE13-4692-A838-DDF8FA72AB9D}" type="presParOf" srcId="{2DB9F0CA-2F5B-4D27-8EB6-5B895E6018F2}" destId="{2777FADF-6B8B-4434-98FD-C4F2FE942F5C}" srcOrd="2" destOrd="0" presId="urn:microsoft.com/office/officeart/2005/8/layout/hierarchy3"/>
    <dgm:cxn modelId="{36A6F185-5404-409B-BC89-9CCF7B5DCE50}" type="presParOf" srcId="{2DB9F0CA-2F5B-4D27-8EB6-5B895E6018F2}" destId="{B229E226-3FD4-4BE5-BA8B-B3236F0D8BE3}" srcOrd="3" destOrd="0" presId="urn:microsoft.com/office/officeart/2005/8/layout/hierarchy3"/>
    <dgm:cxn modelId="{9546C082-4269-487A-92FF-5B5E9B2FDF90}" type="presParOf" srcId="{2DB9F0CA-2F5B-4D27-8EB6-5B895E6018F2}" destId="{3C4CCC0B-FE41-4110-AF89-C8231122DA89}" srcOrd="4" destOrd="0" presId="urn:microsoft.com/office/officeart/2005/8/layout/hierarchy3"/>
    <dgm:cxn modelId="{6C3EEBDB-585F-424B-8DD7-08B5335B8B24}" type="presParOf" srcId="{2DB9F0CA-2F5B-4D27-8EB6-5B895E6018F2}" destId="{35A50683-8CFF-46D6-96A2-EA1750447312}" srcOrd="5" destOrd="0" presId="urn:microsoft.com/office/officeart/2005/8/layout/hierarchy3"/>
    <dgm:cxn modelId="{0A567AE3-0685-4F68-A454-FED3C9CEDB4D}" type="presParOf" srcId="{13D60300-B109-4772-9BBB-116B6D624C07}" destId="{9691F622-3C46-432B-BCC7-92450EF7F3D9}" srcOrd="1" destOrd="0" presId="urn:microsoft.com/office/officeart/2005/8/layout/hierarchy3"/>
    <dgm:cxn modelId="{3BCA53A5-7578-46F3-BB6B-CF8C439177F8}" type="presParOf" srcId="{9691F622-3C46-432B-BCC7-92450EF7F3D9}" destId="{C6C2066A-121A-4F26-9558-63462FD801D2}" srcOrd="0" destOrd="0" presId="urn:microsoft.com/office/officeart/2005/8/layout/hierarchy3"/>
    <dgm:cxn modelId="{B06A71EB-550E-48CF-9E1A-C24E8BCA6137}" type="presParOf" srcId="{C6C2066A-121A-4F26-9558-63462FD801D2}" destId="{33336069-F262-47C9-96D4-EF7EDE56086F}" srcOrd="0" destOrd="0" presId="urn:microsoft.com/office/officeart/2005/8/layout/hierarchy3"/>
    <dgm:cxn modelId="{099757B1-F411-4D7D-8ED5-5FBF6A17F658}" type="presParOf" srcId="{C6C2066A-121A-4F26-9558-63462FD801D2}" destId="{C9946866-5C4E-4A4C-832D-468C577C85CE}" srcOrd="1" destOrd="0" presId="urn:microsoft.com/office/officeart/2005/8/layout/hierarchy3"/>
    <dgm:cxn modelId="{EBF9C2F9-73DC-4CC6-BC4C-12AC8B33321F}" type="presParOf" srcId="{9691F622-3C46-432B-BCC7-92450EF7F3D9}" destId="{E4453085-8628-4BAA-AA2C-D6645BADE9B7}" srcOrd="1" destOrd="0" presId="urn:microsoft.com/office/officeart/2005/8/layout/hierarchy3"/>
    <dgm:cxn modelId="{9CB12673-6ADD-4C75-879E-90EC12CE6960}" type="presParOf" srcId="{E4453085-8628-4BAA-AA2C-D6645BADE9B7}" destId="{70A40A04-580D-459B-B5E0-D0BFB43CFFE0}" srcOrd="0" destOrd="0" presId="urn:microsoft.com/office/officeart/2005/8/layout/hierarchy3"/>
    <dgm:cxn modelId="{4E1FE1CB-D0BB-4B5D-9E91-D83A8D142924}" type="presParOf" srcId="{E4453085-8628-4BAA-AA2C-D6645BADE9B7}" destId="{998CAC5B-E30B-45BB-B89E-F18EC8EAF583}" srcOrd="1" destOrd="0" presId="urn:microsoft.com/office/officeart/2005/8/layout/hierarchy3"/>
    <dgm:cxn modelId="{509B4E82-4A62-4F55-9EF3-00CBCB361A58}" type="presParOf" srcId="{E4453085-8628-4BAA-AA2C-D6645BADE9B7}" destId="{25E0422B-6F5A-45F2-A326-096CC8FA0E01}" srcOrd="2" destOrd="0" presId="urn:microsoft.com/office/officeart/2005/8/layout/hierarchy3"/>
    <dgm:cxn modelId="{BACC433A-D838-4110-BA9C-BEE5A686690B}" type="presParOf" srcId="{E4453085-8628-4BAA-AA2C-D6645BADE9B7}" destId="{6D8AE7AF-DA35-4BEF-B324-8891A1C6D79B}" srcOrd="3" destOrd="0" presId="urn:microsoft.com/office/officeart/2005/8/layout/hierarchy3"/>
    <dgm:cxn modelId="{6D2F373F-7B42-4CB9-ADDF-ABB7E541CC08}" type="presParOf" srcId="{E4453085-8628-4BAA-AA2C-D6645BADE9B7}" destId="{3AC90280-1987-4E67-9B6F-C8FDC379132C}" srcOrd="4" destOrd="0" presId="urn:microsoft.com/office/officeart/2005/8/layout/hierarchy3"/>
    <dgm:cxn modelId="{62E640F6-AA97-4323-9ACD-4BB3CA722B11}" type="presParOf" srcId="{E4453085-8628-4BAA-AA2C-D6645BADE9B7}" destId="{2C3D2194-7E11-4BC8-970F-454640A0EF50}"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EE3D47-7AD6-4115-BE47-C0ACE7683322}"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ES"/>
        </a:p>
      </dgm:t>
    </dgm:pt>
    <dgm:pt modelId="{2004981D-FA63-429E-8C0B-FCCB190D805D}">
      <dgm:prSet phldrT="[Texto]" custT="1"/>
      <dgm:spPr/>
      <dgm:t>
        <a:bodyPr/>
        <a:lstStyle/>
        <a:p>
          <a:r>
            <a:rPr lang="es-ES" sz="2400" b="1" dirty="0">
              <a:effectLst>
                <a:outerShdw blurRad="38100" dist="38100" dir="2700000" algn="tl">
                  <a:srgbClr val="000000">
                    <a:alpha val="43137"/>
                  </a:srgbClr>
                </a:outerShdw>
              </a:effectLst>
            </a:rPr>
            <a:t>Ventanilla hacia afuera</a:t>
          </a:r>
        </a:p>
      </dgm:t>
    </dgm:pt>
    <dgm:pt modelId="{C7D8C1D1-640F-41C4-972C-64F2B9B511A4}" type="parTrans" cxnId="{6EBCC96C-8936-443E-BD40-B21630CC5DEC}">
      <dgm:prSet/>
      <dgm:spPr/>
      <dgm:t>
        <a:bodyPr/>
        <a:lstStyle/>
        <a:p>
          <a:endParaRPr lang="es-ES"/>
        </a:p>
      </dgm:t>
    </dgm:pt>
    <dgm:pt modelId="{5C5554BD-AD4D-44AF-850B-BF09EE13534E}" type="sibTrans" cxnId="{6EBCC96C-8936-443E-BD40-B21630CC5DEC}">
      <dgm:prSet/>
      <dgm:spPr/>
      <dgm:t>
        <a:bodyPr/>
        <a:lstStyle/>
        <a:p>
          <a:endParaRPr lang="es-ES"/>
        </a:p>
      </dgm:t>
    </dgm:pt>
    <dgm:pt modelId="{A77CD6BA-DDF2-45AD-95FE-11520A3954F2}">
      <dgm:prSet phldrT="[Texto]" custT="1"/>
      <dgm:spPr/>
      <dgm:t>
        <a:bodyPr/>
        <a:lstStyle/>
        <a:p>
          <a:r>
            <a:rPr lang="es-ES" sz="1600" b="1" dirty="0">
              <a:effectLst>
                <a:outerShdw blurRad="38100" dist="38100" dir="2700000" algn="tl">
                  <a:srgbClr val="000000">
                    <a:alpha val="43137"/>
                  </a:srgbClr>
                </a:outerShdw>
              </a:effectLst>
            </a:rPr>
            <a:t>Componente 6. </a:t>
          </a:r>
          <a:r>
            <a:rPr lang="es-ES" sz="1600" b="0" dirty="0">
              <a:effectLst/>
            </a:rPr>
            <a:t> Cumplimiento de Expectativas y Calidad Servicio.</a:t>
          </a:r>
          <a:endParaRPr lang="es-ES" sz="1600" b="1" dirty="0">
            <a:effectLst>
              <a:outerShdw blurRad="38100" dist="38100" dir="2700000" algn="tl">
                <a:srgbClr val="000000">
                  <a:alpha val="43137"/>
                </a:srgbClr>
              </a:outerShdw>
            </a:effectLst>
          </a:endParaRPr>
        </a:p>
      </dgm:t>
    </dgm:pt>
    <dgm:pt modelId="{207E5C11-59C8-453C-91A3-F2194FF2744E}" type="parTrans" cxnId="{8A8AF4B6-3353-403F-B57D-DBA5F5EFAC2A}">
      <dgm:prSet/>
      <dgm:spPr/>
      <dgm:t>
        <a:bodyPr/>
        <a:lstStyle/>
        <a:p>
          <a:endParaRPr lang="es-ES"/>
        </a:p>
      </dgm:t>
    </dgm:pt>
    <dgm:pt modelId="{0F63B932-803D-4AB2-B7A1-9CC6ADA6D1BA}" type="sibTrans" cxnId="{8A8AF4B6-3353-403F-B57D-DBA5F5EFAC2A}">
      <dgm:prSet/>
      <dgm:spPr/>
      <dgm:t>
        <a:bodyPr/>
        <a:lstStyle/>
        <a:p>
          <a:endParaRPr lang="es-ES"/>
        </a:p>
      </dgm:t>
    </dgm:pt>
    <dgm:pt modelId="{16B7BD34-4CB7-4D90-8D35-936667E11F1C}">
      <dgm:prSet phldrT="[Texto]" custT="1"/>
      <dgm:spPr/>
      <dgm:t>
        <a:bodyPr/>
        <a:lstStyle/>
        <a:p>
          <a:r>
            <a:rPr lang="es-ES" sz="1600" b="1" dirty="0">
              <a:effectLst>
                <a:outerShdw blurRad="38100" dist="38100" dir="2700000" algn="tl">
                  <a:srgbClr val="000000">
                    <a:alpha val="43137"/>
                  </a:srgbClr>
                </a:outerShdw>
              </a:effectLst>
            </a:rPr>
            <a:t>Componente 4.</a:t>
          </a:r>
        </a:p>
        <a:p>
          <a:r>
            <a:rPr lang="es-ES" sz="1600" b="0" dirty="0">
              <a:effectLst/>
            </a:rPr>
            <a:t>Fortalecimiento Canales interacción.</a:t>
          </a:r>
        </a:p>
      </dgm:t>
    </dgm:pt>
    <dgm:pt modelId="{6DD9A83D-0695-4552-A868-233A174C4A7E}" type="parTrans" cxnId="{002E5BAE-5EAF-464A-89B6-5A555D59FC8C}">
      <dgm:prSet/>
      <dgm:spPr/>
      <dgm:t>
        <a:bodyPr/>
        <a:lstStyle/>
        <a:p>
          <a:endParaRPr lang="es-ES"/>
        </a:p>
      </dgm:t>
    </dgm:pt>
    <dgm:pt modelId="{35229C08-0B6A-40A2-8AE1-19DDA2867CF2}" type="sibTrans" cxnId="{002E5BAE-5EAF-464A-89B6-5A555D59FC8C}">
      <dgm:prSet/>
      <dgm:spPr/>
      <dgm:t>
        <a:bodyPr/>
        <a:lstStyle/>
        <a:p>
          <a:endParaRPr lang="es-ES"/>
        </a:p>
      </dgm:t>
    </dgm:pt>
    <dgm:pt modelId="{4DFD59AC-6C99-44B7-82DD-01E2278BF820}">
      <dgm:prSet phldrT="[Texto]" custT="1"/>
      <dgm:spPr/>
      <dgm:t>
        <a:bodyPr/>
        <a:lstStyle/>
        <a:p>
          <a:r>
            <a:rPr lang="es-ES" sz="1600" b="1" dirty="0">
              <a:effectLst>
                <a:outerShdw blurRad="38100" dist="38100" dir="2700000" algn="tl">
                  <a:srgbClr val="000000">
                    <a:alpha val="43137"/>
                  </a:srgbClr>
                </a:outerShdw>
              </a:effectLst>
            </a:rPr>
            <a:t>Componente 5.</a:t>
          </a:r>
          <a:r>
            <a:rPr lang="es-ES" sz="1600" b="0" dirty="0">
              <a:effectLst/>
            </a:rPr>
            <a:t> Claridad en las Condiciones de Prestación Servicio</a:t>
          </a:r>
          <a:endParaRPr lang="es-ES" sz="1600" b="1" dirty="0">
            <a:effectLst>
              <a:outerShdw blurRad="38100" dist="38100" dir="2700000" algn="tl">
                <a:srgbClr val="000000">
                  <a:alpha val="43137"/>
                </a:srgbClr>
              </a:outerShdw>
            </a:effectLst>
          </a:endParaRPr>
        </a:p>
      </dgm:t>
    </dgm:pt>
    <dgm:pt modelId="{51E08D41-1888-4AD9-BD34-AE65275EBBAF}" type="parTrans" cxnId="{94B1E686-E4DA-4DEA-BB0F-818CD31E8624}">
      <dgm:prSet/>
      <dgm:spPr/>
      <dgm:t>
        <a:bodyPr/>
        <a:lstStyle/>
        <a:p>
          <a:endParaRPr lang="es-ES"/>
        </a:p>
      </dgm:t>
    </dgm:pt>
    <dgm:pt modelId="{C4C22DEE-27AA-48BD-971F-D6A87C6C1B6E}" type="sibTrans" cxnId="{94B1E686-E4DA-4DEA-BB0F-818CD31E8624}">
      <dgm:prSet/>
      <dgm:spPr/>
      <dgm:t>
        <a:bodyPr/>
        <a:lstStyle/>
        <a:p>
          <a:endParaRPr lang="es-ES"/>
        </a:p>
      </dgm:t>
    </dgm:pt>
    <dgm:pt modelId="{13D60300-B109-4772-9BBB-116B6D624C07}" type="pres">
      <dgm:prSet presAssocID="{D6EE3D47-7AD6-4115-BE47-C0ACE7683322}" presName="diagram" presStyleCnt="0">
        <dgm:presLayoutVars>
          <dgm:chPref val="1"/>
          <dgm:dir/>
          <dgm:animOne val="branch"/>
          <dgm:animLvl val="lvl"/>
          <dgm:resizeHandles/>
        </dgm:presLayoutVars>
      </dgm:prSet>
      <dgm:spPr/>
    </dgm:pt>
    <dgm:pt modelId="{9691F622-3C46-432B-BCC7-92450EF7F3D9}" type="pres">
      <dgm:prSet presAssocID="{2004981D-FA63-429E-8C0B-FCCB190D805D}" presName="root" presStyleCnt="0"/>
      <dgm:spPr/>
    </dgm:pt>
    <dgm:pt modelId="{C6C2066A-121A-4F26-9558-63462FD801D2}" type="pres">
      <dgm:prSet presAssocID="{2004981D-FA63-429E-8C0B-FCCB190D805D}" presName="rootComposite" presStyleCnt="0"/>
      <dgm:spPr/>
    </dgm:pt>
    <dgm:pt modelId="{33336069-F262-47C9-96D4-EF7EDE56086F}" type="pres">
      <dgm:prSet presAssocID="{2004981D-FA63-429E-8C0B-FCCB190D805D}" presName="rootText" presStyleLbl="node1" presStyleIdx="0" presStyleCnt="1"/>
      <dgm:spPr/>
    </dgm:pt>
    <dgm:pt modelId="{C9946866-5C4E-4A4C-832D-468C577C85CE}" type="pres">
      <dgm:prSet presAssocID="{2004981D-FA63-429E-8C0B-FCCB190D805D}" presName="rootConnector" presStyleLbl="node1" presStyleIdx="0" presStyleCnt="1"/>
      <dgm:spPr/>
    </dgm:pt>
    <dgm:pt modelId="{E4453085-8628-4BAA-AA2C-D6645BADE9B7}" type="pres">
      <dgm:prSet presAssocID="{2004981D-FA63-429E-8C0B-FCCB190D805D}" presName="childShape" presStyleCnt="0"/>
      <dgm:spPr/>
    </dgm:pt>
    <dgm:pt modelId="{70A40A04-580D-459B-B5E0-D0BFB43CFFE0}" type="pres">
      <dgm:prSet presAssocID="{6DD9A83D-0695-4552-A868-233A174C4A7E}" presName="Name13" presStyleLbl="parChTrans1D2" presStyleIdx="0" presStyleCnt="3"/>
      <dgm:spPr/>
    </dgm:pt>
    <dgm:pt modelId="{998CAC5B-E30B-45BB-B89E-F18EC8EAF583}" type="pres">
      <dgm:prSet presAssocID="{16B7BD34-4CB7-4D90-8D35-936667E11F1C}" presName="childText" presStyleLbl="bgAcc1" presStyleIdx="0" presStyleCnt="3">
        <dgm:presLayoutVars>
          <dgm:bulletEnabled val="1"/>
        </dgm:presLayoutVars>
      </dgm:prSet>
      <dgm:spPr/>
    </dgm:pt>
    <dgm:pt modelId="{25E0422B-6F5A-45F2-A326-096CC8FA0E01}" type="pres">
      <dgm:prSet presAssocID="{51E08D41-1888-4AD9-BD34-AE65275EBBAF}" presName="Name13" presStyleLbl="parChTrans1D2" presStyleIdx="1" presStyleCnt="3"/>
      <dgm:spPr/>
    </dgm:pt>
    <dgm:pt modelId="{6D8AE7AF-DA35-4BEF-B324-8891A1C6D79B}" type="pres">
      <dgm:prSet presAssocID="{4DFD59AC-6C99-44B7-82DD-01E2278BF820}" presName="childText" presStyleLbl="bgAcc1" presStyleIdx="1" presStyleCnt="3" custScaleY="124381">
        <dgm:presLayoutVars>
          <dgm:bulletEnabled val="1"/>
        </dgm:presLayoutVars>
      </dgm:prSet>
      <dgm:spPr/>
    </dgm:pt>
    <dgm:pt modelId="{3AC90280-1987-4E67-9B6F-C8FDC379132C}" type="pres">
      <dgm:prSet presAssocID="{207E5C11-59C8-453C-91A3-F2194FF2744E}" presName="Name13" presStyleLbl="parChTrans1D2" presStyleIdx="2" presStyleCnt="3"/>
      <dgm:spPr/>
    </dgm:pt>
    <dgm:pt modelId="{2C3D2194-7E11-4BC8-970F-454640A0EF50}" type="pres">
      <dgm:prSet presAssocID="{A77CD6BA-DDF2-45AD-95FE-11520A3954F2}" presName="childText" presStyleLbl="bgAcc1" presStyleIdx="2" presStyleCnt="3">
        <dgm:presLayoutVars>
          <dgm:bulletEnabled val="1"/>
        </dgm:presLayoutVars>
      </dgm:prSet>
      <dgm:spPr/>
    </dgm:pt>
  </dgm:ptLst>
  <dgm:cxnLst>
    <dgm:cxn modelId="{31B44027-021F-4DCD-BDA1-666C591221F1}" type="presOf" srcId="{D6EE3D47-7AD6-4115-BE47-C0ACE7683322}" destId="{13D60300-B109-4772-9BBB-116B6D624C07}" srcOrd="0" destOrd="0" presId="urn:microsoft.com/office/officeart/2005/8/layout/hierarchy3"/>
    <dgm:cxn modelId="{70179733-E944-4F28-A9D6-ABDD5E65D343}" type="presOf" srcId="{2004981D-FA63-429E-8C0B-FCCB190D805D}" destId="{33336069-F262-47C9-96D4-EF7EDE56086F}" srcOrd="0" destOrd="0" presId="urn:microsoft.com/office/officeart/2005/8/layout/hierarchy3"/>
    <dgm:cxn modelId="{37C85B3A-7FBD-4AEA-8DFA-7C0107BC9F99}" type="presOf" srcId="{4DFD59AC-6C99-44B7-82DD-01E2278BF820}" destId="{6D8AE7AF-DA35-4BEF-B324-8891A1C6D79B}" srcOrd="0" destOrd="0" presId="urn:microsoft.com/office/officeart/2005/8/layout/hierarchy3"/>
    <dgm:cxn modelId="{78763A5F-C4ED-495C-8EE6-3FACF15A8929}" type="presOf" srcId="{16B7BD34-4CB7-4D90-8D35-936667E11F1C}" destId="{998CAC5B-E30B-45BB-B89E-F18EC8EAF583}" srcOrd="0" destOrd="0" presId="urn:microsoft.com/office/officeart/2005/8/layout/hierarchy3"/>
    <dgm:cxn modelId="{6EBCC96C-8936-443E-BD40-B21630CC5DEC}" srcId="{D6EE3D47-7AD6-4115-BE47-C0ACE7683322}" destId="{2004981D-FA63-429E-8C0B-FCCB190D805D}" srcOrd="0" destOrd="0" parTransId="{C7D8C1D1-640F-41C4-972C-64F2B9B511A4}" sibTransId="{5C5554BD-AD4D-44AF-850B-BF09EE13534E}"/>
    <dgm:cxn modelId="{1AF08856-55CA-4ADC-9886-9C6D87113ED3}" type="presOf" srcId="{2004981D-FA63-429E-8C0B-FCCB190D805D}" destId="{C9946866-5C4E-4A4C-832D-468C577C85CE}" srcOrd="1" destOrd="0" presId="urn:microsoft.com/office/officeart/2005/8/layout/hierarchy3"/>
    <dgm:cxn modelId="{94B1E686-E4DA-4DEA-BB0F-818CD31E8624}" srcId="{2004981D-FA63-429E-8C0B-FCCB190D805D}" destId="{4DFD59AC-6C99-44B7-82DD-01E2278BF820}" srcOrd="1" destOrd="0" parTransId="{51E08D41-1888-4AD9-BD34-AE65275EBBAF}" sibTransId="{C4C22DEE-27AA-48BD-971F-D6A87C6C1B6E}"/>
    <dgm:cxn modelId="{F2BCE98D-E0B1-49F5-8F50-A3F7A8FF815E}" type="presOf" srcId="{207E5C11-59C8-453C-91A3-F2194FF2744E}" destId="{3AC90280-1987-4E67-9B6F-C8FDC379132C}" srcOrd="0" destOrd="0" presId="urn:microsoft.com/office/officeart/2005/8/layout/hierarchy3"/>
    <dgm:cxn modelId="{002E5BAE-5EAF-464A-89B6-5A555D59FC8C}" srcId="{2004981D-FA63-429E-8C0B-FCCB190D805D}" destId="{16B7BD34-4CB7-4D90-8D35-936667E11F1C}" srcOrd="0" destOrd="0" parTransId="{6DD9A83D-0695-4552-A868-233A174C4A7E}" sibTransId="{35229C08-0B6A-40A2-8AE1-19DDA2867CF2}"/>
    <dgm:cxn modelId="{8A8AF4B6-3353-403F-B57D-DBA5F5EFAC2A}" srcId="{2004981D-FA63-429E-8C0B-FCCB190D805D}" destId="{A77CD6BA-DDF2-45AD-95FE-11520A3954F2}" srcOrd="2" destOrd="0" parTransId="{207E5C11-59C8-453C-91A3-F2194FF2744E}" sibTransId="{0F63B932-803D-4AB2-B7A1-9CC6ADA6D1BA}"/>
    <dgm:cxn modelId="{3C4672BC-00A7-48DD-A064-79EE183D6B82}" type="presOf" srcId="{6DD9A83D-0695-4552-A868-233A174C4A7E}" destId="{70A40A04-580D-459B-B5E0-D0BFB43CFFE0}" srcOrd="0" destOrd="0" presId="urn:microsoft.com/office/officeart/2005/8/layout/hierarchy3"/>
    <dgm:cxn modelId="{FD1964C7-A204-4357-A435-7261D56FDD08}" type="presOf" srcId="{51E08D41-1888-4AD9-BD34-AE65275EBBAF}" destId="{25E0422B-6F5A-45F2-A326-096CC8FA0E01}" srcOrd="0" destOrd="0" presId="urn:microsoft.com/office/officeart/2005/8/layout/hierarchy3"/>
    <dgm:cxn modelId="{5DB124DE-5B7C-44FB-8809-6141C80C4520}" type="presOf" srcId="{A77CD6BA-DDF2-45AD-95FE-11520A3954F2}" destId="{2C3D2194-7E11-4BC8-970F-454640A0EF50}" srcOrd="0" destOrd="0" presId="urn:microsoft.com/office/officeart/2005/8/layout/hierarchy3"/>
    <dgm:cxn modelId="{E379B6D2-8BE2-45FE-AB66-473109D3C438}" type="presParOf" srcId="{13D60300-B109-4772-9BBB-116B6D624C07}" destId="{9691F622-3C46-432B-BCC7-92450EF7F3D9}" srcOrd="0" destOrd="0" presId="urn:microsoft.com/office/officeart/2005/8/layout/hierarchy3"/>
    <dgm:cxn modelId="{B21A7116-8945-49A3-9AED-E2F3B43619E7}" type="presParOf" srcId="{9691F622-3C46-432B-BCC7-92450EF7F3D9}" destId="{C6C2066A-121A-4F26-9558-63462FD801D2}" srcOrd="0" destOrd="0" presId="urn:microsoft.com/office/officeart/2005/8/layout/hierarchy3"/>
    <dgm:cxn modelId="{2FEC7B70-BA5F-4D5F-B23B-FBC7210244DA}" type="presParOf" srcId="{C6C2066A-121A-4F26-9558-63462FD801D2}" destId="{33336069-F262-47C9-96D4-EF7EDE56086F}" srcOrd="0" destOrd="0" presId="urn:microsoft.com/office/officeart/2005/8/layout/hierarchy3"/>
    <dgm:cxn modelId="{093490F8-A29E-4E34-B6D6-5662DF392C91}" type="presParOf" srcId="{C6C2066A-121A-4F26-9558-63462FD801D2}" destId="{C9946866-5C4E-4A4C-832D-468C577C85CE}" srcOrd="1" destOrd="0" presId="urn:microsoft.com/office/officeart/2005/8/layout/hierarchy3"/>
    <dgm:cxn modelId="{C912CFB2-F2AD-4280-A471-0BEC74D8DF46}" type="presParOf" srcId="{9691F622-3C46-432B-BCC7-92450EF7F3D9}" destId="{E4453085-8628-4BAA-AA2C-D6645BADE9B7}" srcOrd="1" destOrd="0" presId="urn:microsoft.com/office/officeart/2005/8/layout/hierarchy3"/>
    <dgm:cxn modelId="{099A5C18-EB39-4954-BA87-254134E8F274}" type="presParOf" srcId="{E4453085-8628-4BAA-AA2C-D6645BADE9B7}" destId="{70A40A04-580D-459B-B5E0-D0BFB43CFFE0}" srcOrd="0" destOrd="0" presId="urn:microsoft.com/office/officeart/2005/8/layout/hierarchy3"/>
    <dgm:cxn modelId="{75463C76-0055-4781-A1B4-5077F5E2EF58}" type="presParOf" srcId="{E4453085-8628-4BAA-AA2C-D6645BADE9B7}" destId="{998CAC5B-E30B-45BB-B89E-F18EC8EAF583}" srcOrd="1" destOrd="0" presId="urn:microsoft.com/office/officeart/2005/8/layout/hierarchy3"/>
    <dgm:cxn modelId="{CEFFD97A-F190-475A-BC7D-2375958CD679}" type="presParOf" srcId="{E4453085-8628-4BAA-AA2C-D6645BADE9B7}" destId="{25E0422B-6F5A-45F2-A326-096CC8FA0E01}" srcOrd="2" destOrd="0" presId="urn:microsoft.com/office/officeart/2005/8/layout/hierarchy3"/>
    <dgm:cxn modelId="{A8BD971B-9ED3-43E9-9854-A9EF569AF076}" type="presParOf" srcId="{E4453085-8628-4BAA-AA2C-D6645BADE9B7}" destId="{6D8AE7AF-DA35-4BEF-B324-8891A1C6D79B}" srcOrd="3" destOrd="0" presId="urn:microsoft.com/office/officeart/2005/8/layout/hierarchy3"/>
    <dgm:cxn modelId="{869477FC-52BF-4BD9-98B6-85BB71A6E262}" type="presParOf" srcId="{E4453085-8628-4BAA-AA2C-D6645BADE9B7}" destId="{3AC90280-1987-4E67-9B6F-C8FDC379132C}" srcOrd="4" destOrd="0" presId="urn:microsoft.com/office/officeart/2005/8/layout/hierarchy3"/>
    <dgm:cxn modelId="{279B60F2-AB1A-4D43-B1F3-434BC4EA48F3}" type="presParOf" srcId="{E4453085-8628-4BAA-AA2C-D6645BADE9B7}" destId="{2C3D2194-7E11-4BC8-970F-454640A0EF50}"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ACD19D-01E1-4201-835B-E0083512735A}">
      <dsp:nvSpPr>
        <dsp:cNvPr id="0" name=""/>
        <dsp:cNvSpPr/>
      </dsp:nvSpPr>
      <dsp:spPr>
        <a:xfrm>
          <a:off x="0" y="16995"/>
          <a:ext cx="3180471" cy="122631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effectLst>
                <a:outerShdw blurRad="38100" dist="38100" dir="2700000" algn="tl">
                  <a:srgbClr val="000000">
                    <a:alpha val="43137"/>
                  </a:srgbClr>
                </a:outerShdw>
              </a:effectLst>
            </a:rPr>
            <a:t>Ventanilla hacia adentro</a:t>
          </a:r>
        </a:p>
      </dsp:txBody>
      <dsp:txXfrm>
        <a:off x="35917" y="52912"/>
        <a:ext cx="3108637" cy="1154476"/>
      </dsp:txXfrm>
    </dsp:sp>
    <dsp:sp modelId="{DC4BF28D-D59B-45C8-B7BD-015C07174DB4}">
      <dsp:nvSpPr>
        <dsp:cNvPr id="0" name=""/>
        <dsp:cNvSpPr/>
      </dsp:nvSpPr>
      <dsp:spPr>
        <a:xfrm>
          <a:off x="318047" y="1243305"/>
          <a:ext cx="327022" cy="926375"/>
        </a:xfrm>
        <a:custGeom>
          <a:avLst/>
          <a:gdLst/>
          <a:ahLst/>
          <a:cxnLst/>
          <a:rect l="0" t="0" r="0" b="0"/>
          <a:pathLst>
            <a:path>
              <a:moveTo>
                <a:pt x="0" y="0"/>
              </a:moveTo>
              <a:lnTo>
                <a:pt x="0" y="926375"/>
              </a:lnTo>
              <a:lnTo>
                <a:pt x="327022" y="92637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251E11-8499-493A-8421-241938326DD6}">
      <dsp:nvSpPr>
        <dsp:cNvPr id="0" name=""/>
        <dsp:cNvSpPr/>
      </dsp:nvSpPr>
      <dsp:spPr>
        <a:xfrm>
          <a:off x="645069" y="1627506"/>
          <a:ext cx="2979287" cy="108434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a:effectLst>
                <a:outerShdw blurRad="38100" dist="38100" dir="2700000" algn="tl">
                  <a:srgbClr val="000000">
                    <a:alpha val="43137"/>
                  </a:srgbClr>
                </a:outerShdw>
              </a:effectLst>
            </a:rPr>
            <a:t>Componente 1. </a:t>
          </a:r>
          <a:r>
            <a:rPr lang="es-ES" sz="1800" kern="1200" dirty="0"/>
            <a:t>Posicionamiento Estratégico Política.</a:t>
          </a:r>
        </a:p>
      </dsp:txBody>
      <dsp:txXfrm>
        <a:off x="676828" y="1659265"/>
        <a:ext cx="2915769" cy="1020831"/>
      </dsp:txXfrm>
    </dsp:sp>
    <dsp:sp modelId="{2777FADF-6B8B-4434-98FD-C4F2FE942F5C}">
      <dsp:nvSpPr>
        <dsp:cNvPr id="0" name=""/>
        <dsp:cNvSpPr/>
      </dsp:nvSpPr>
      <dsp:spPr>
        <a:xfrm>
          <a:off x="318047" y="1243305"/>
          <a:ext cx="327022" cy="2455172"/>
        </a:xfrm>
        <a:custGeom>
          <a:avLst/>
          <a:gdLst/>
          <a:ahLst/>
          <a:cxnLst/>
          <a:rect l="0" t="0" r="0" b="0"/>
          <a:pathLst>
            <a:path>
              <a:moveTo>
                <a:pt x="0" y="0"/>
              </a:moveTo>
              <a:lnTo>
                <a:pt x="0" y="2455172"/>
              </a:lnTo>
              <a:lnTo>
                <a:pt x="327022" y="245517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29E226-3FD4-4BE5-BA8B-B3236F0D8BE3}">
      <dsp:nvSpPr>
        <dsp:cNvPr id="0" name=""/>
        <dsp:cNvSpPr/>
      </dsp:nvSpPr>
      <dsp:spPr>
        <a:xfrm>
          <a:off x="645069" y="3109415"/>
          <a:ext cx="2905194" cy="117812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a:effectLst>
                <a:outerShdw blurRad="38100" dist="38100" dir="2700000" algn="tl">
                  <a:srgbClr val="000000">
                    <a:alpha val="43137"/>
                  </a:srgbClr>
                </a:outerShdw>
              </a:effectLst>
            </a:rPr>
            <a:t>Componente 2. </a:t>
          </a:r>
          <a:r>
            <a:rPr lang="es-ES" sz="1800" kern="1200" dirty="0"/>
            <a:t>Mejoramiento de Procesos y Procedimientos.</a:t>
          </a:r>
        </a:p>
      </dsp:txBody>
      <dsp:txXfrm>
        <a:off x="679575" y="3143921"/>
        <a:ext cx="2836182" cy="1109113"/>
      </dsp:txXfrm>
    </dsp:sp>
    <dsp:sp modelId="{3C4CCC0B-FE41-4110-AF89-C8231122DA89}">
      <dsp:nvSpPr>
        <dsp:cNvPr id="0" name=""/>
        <dsp:cNvSpPr/>
      </dsp:nvSpPr>
      <dsp:spPr>
        <a:xfrm>
          <a:off x="318047" y="1243305"/>
          <a:ext cx="268069" cy="3846676"/>
        </a:xfrm>
        <a:custGeom>
          <a:avLst/>
          <a:gdLst/>
          <a:ahLst/>
          <a:cxnLst/>
          <a:rect l="0" t="0" r="0" b="0"/>
          <a:pathLst>
            <a:path>
              <a:moveTo>
                <a:pt x="0" y="0"/>
              </a:moveTo>
              <a:lnTo>
                <a:pt x="0" y="3846676"/>
              </a:lnTo>
              <a:lnTo>
                <a:pt x="268069" y="384667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A50683-8CFF-46D6-96A2-EA1750447312}">
      <dsp:nvSpPr>
        <dsp:cNvPr id="0" name=""/>
        <dsp:cNvSpPr/>
      </dsp:nvSpPr>
      <dsp:spPr>
        <a:xfrm>
          <a:off x="586116" y="4592802"/>
          <a:ext cx="3178410" cy="99435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a:effectLst>
                <a:outerShdw blurRad="38100" dist="38100" dir="2700000" algn="tl">
                  <a:srgbClr val="000000">
                    <a:alpha val="43137"/>
                  </a:srgbClr>
                </a:outerShdw>
              </a:effectLst>
            </a:rPr>
            <a:t>Componente 3.</a:t>
          </a:r>
        </a:p>
        <a:p>
          <a:pPr marL="0" lvl="0" indent="0" algn="ctr" defTabSz="800100">
            <a:lnSpc>
              <a:spcPct val="90000"/>
            </a:lnSpc>
            <a:spcBef>
              <a:spcPct val="0"/>
            </a:spcBef>
            <a:spcAft>
              <a:spcPct val="35000"/>
            </a:spcAft>
            <a:buNone/>
          </a:pPr>
          <a:r>
            <a:rPr lang="es-ES" sz="1800" kern="1200" dirty="0"/>
            <a:t>Gestión del TH para el Servicio al Ciudadano.</a:t>
          </a:r>
        </a:p>
      </dsp:txBody>
      <dsp:txXfrm>
        <a:off x="615240" y="4621926"/>
        <a:ext cx="3120162" cy="936110"/>
      </dsp:txXfrm>
    </dsp:sp>
    <dsp:sp modelId="{33336069-F262-47C9-96D4-EF7EDE56086F}">
      <dsp:nvSpPr>
        <dsp:cNvPr id="0" name=""/>
        <dsp:cNvSpPr/>
      </dsp:nvSpPr>
      <dsp:spPr>
        <a:xfrm>
          <a:off x="3984564" y="3637"/>
          <a:ext cx="3180471" cy="127183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s-ES" sz="2000" b="1" kern="1200" dirty="0">
              <a:effectLst>
                <a:outerShdw blurRad="38100" dist="38100" dir="2700000" algn="tl">
                  <a:srgbClr val="000000">
                    <a:alpha val="43137"/>
                  </a:srgbClr>
                </a:outerShdw>
              </a:effectLst>
            </a:rPr>
            <a:t>Ventanilla hacia afuera</a:t>
          </a:r>
        </a:p>
      </dsp:txBody>
      <dsp:txXfrm>
        <a:off x="4021815" y="40888"/>
        <a:ext cx="3105969" cy="1197336"/>
      </dsp:txXfrm>
    </dsp:sp>
    <dsp:sp modelId="{70A40A04-580D-459B-B5E0-D0BFB43CFFE0}">
      <dsp:nvSpPr>
        <dsp:cNvPr id="0" name=""/>
        <dsp:cNvSpPr/>
      </dsp:nvSpPr>
      <dsp:spPr>
        <a:xfrm>
          <a:off x="4302611" y="1275476"/>
          <a:ext cx="318047" cy="955826"/>
        </a:xfrm>
        <a:custGeom>
          <a:avLst/>
          <a:gdLst/>
          <a:ahLst/>
          <a:cxnLst/>
          <a:rect l="0" t="0" r="0" b="0"/>
          <a:pathLst>
            <a:path>
              <a:moveTo>
                <a:pt x="0" y="0"/>
              </a:moveTo>
              <a:lnTo>
                <a:pt x="0" y="955826"/>
              </a:lnTo>
              <a:lnTo>
                <a:pt x="318047" y="95582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8CAC5B-E30B-45BB-B89E-F18EC8EAF583}">
      <dsp:nvSpPr>
        <dsp:cNvPr id="0" name=""/>
        <dsp:cNvSpPr/>
      </dsp:nvSpPr>
      <dsp:spPr>
        <a:xfrm>
          <a:off x="4620658" y="1673034"/>
          <a:ext cx="3253392" cy="1116536"/>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a:effectLst>
                <a:outerShdw blurRad="38100" dist="38100" dir="2700000" algn="tl">
                  <a:srgbClr val="000000">
                    <a:alpha val="43137"/>
                  </a:srgbClr>
                </a:outerShdw>
              </a:effectLst>
            </a:rPr>
            <a:t>Componente 4.</a:t>
          </a:r>
        </a:p>
        <a:p>
          <a:pPr marL="0" lvl="0" indent="0" algn="ctr" defTabSz="800100">
            <a:lnSpc>
              <a:spcPct val="90000"/>
            </a:lnSpc>
            <a:spcBef>
              <a:spcPct val="0"/>
            </a:spcBef>
            <a:spcAft>
              <a:spcPct val="35000"/>
            </a:spcAft>
            <a:buNone/>
          </a:pPr>
          <a:r>
            <a:rPr lang="es-ES" sz="1800" b="0" kern="1200" dirty="0">
              <a:effectLst/>
            </a:rPr>
            <a:t>Fortalecimiento Canales interacción.</a:t>
          </a:r>
        </a:p>
      </dsp:txBody>
      <dsp:txXfrm>
        <a:off x="4653360" y="1705736"/>
        <a:ext cx="3187988" cy="1051132"/>
      </dsp:txXfrm>
    </dsp:sp>
    <dsp:sp modelId="{25E0422B-6F5A-45F2-A326-096CC8FA0E01}">
      <dsp:nvSpPr>
        <dsp:cNvPr id="0" name=""/>
        <dsp:cNvSpPr/>
      </dsp:nvSpPr>
      <dsp:spPr>
        <a:xfrm>
          <a:off x="4302611" y="1275476"/>
          <a:ext cx="318047" cy="2316472"/>
        </a:xfrm>
        <a:custGeom>
          <a:avLst/>
          <a:gdLst/>
          <a:ahLst/>
          <a:cxnLst/>
          <a:rect l="0" t="0" r="0" b="0"/>
          <a:pathLst>
            <a:path>
              <a:moveTo>
                <a:pt x="0" y="0"/>
              </a:moveTo>
              <a:lnTo>
                <a:pt x="0" y="2316472"/>
              </a:lnTo>
              <a:lnTo>
                <a:pt x="318047" y="231647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8AE7AF-DA35-4BEF-B324-8891A1C6D79B}">
      <dsp:nvSpPr>
        <dsp:cNvPr id="0" name=""/>
        <dsp:cNvSpPr/>
      </dsp:nvSpPr>
      <dsp:spPr>
        <a:xfrm>
          <a:off x="4620658" y="3187130"/>
          <a:ext cx="3790739" cy="809636"/>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a:effectLst>
                <a:outerShdw blurRad="38100" dist="38100" dir="2700000" algn="tl">
                  <a:srgbClr val="000000">
                    <a:alpha val="43137"/>
                  </a:srgbClr>
                </a:outerShdw>
              </a:effectLst>
            </a:rPr>
            <a:t>Componente 5.</a:t>
          </a:r>
          <a:r>
            <a:rPr lang="es-ES" sz="1800" b="0" kern="1200" dirty="0">
              <a:effectLst/>
            </a:rPr>
            <a:t> </a:t>
          </a:r>
        </a:p>
        <a:p>
          <a:pPr marL="0" lvl="0" indent="0" algn="ctr" defTabSz="800100">
            <a:lnSpc>
              <a:spcPct val="90000"/>
            </a:lnSpc>
            <a:spcBef>
              <a:spcPct val="0"/>
            </a:spcBef>
            <a:spcAft>
              <a:spcPct val="35000"/>
            </a:spcAft>
            <a:buNone/>
          </a:pPr>
          <a:r>
            <a:rPr lang="es-ES" sz="1800" b="0" kern="1200" dirty="0">
              <a:effectLst/>
            </a:rPr>
            <a:t>Claridad en las Condiciones de Prestación Servicio</a:t>
          </a:r>
          <a:endParaRPr lang="es-ES" sz="1800" b="1" kern="1200" dirty="0">
            <a:effectLst>
              <a:outerShdw blurRad="38100" dist="38100" dir="2700000" algn="tl">
                <a:srgbClr val="000000">
                  <a:alpha val="43137"/>
                </a:srgbClr>
              </a:outerShdw>
            </a:effectLst>
          </a:endParaRPr>
        </a:p>
      </dsp:txBody>
      <dsp:txXfrm>
        <a:off x="4644371" y="3210843"/>
        <a:ext cx="3743313" cy="762210"/>
      </dsp:txXfrm>
    </dsp:sp>
    <dsp:sp modelId="{3AC90280-1987-4E67-9B6F-C8FDC379132C}">
      <dsp:nvSpPr>
        <dsp:cNvPr id="0" name=""/>
        <dsp:cNvSpPr/>
      </dsp:nvSpPr>
      <dsp:spPr>
        <a:xfrm>
          <a:off x="4302611" y="1275476"/>
          <a:ext cx="318047" cy="3556251"/>
        </a:xfrm>
        <a:custGeom>
          <a:avLst/>
          <a:gdLst/>
          <a:ahLst/>
          <a:cxnLst/>
          <a:rect l="0" t="0" r="0" b="0"/>
          <a:pathLst>
            <a:path>
              <a:moveTo>
                <a:pt x="0" y="0"/>
              </a:moveTo>
              <a:lnTo>
                <a:pt x="0" y="3556251"/>
              </a:lnTo>
              <a:lnTo>
                <a:pt x="318047" y="3556251"/>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3D2194-7E11-4BC8-970F-454640A0EF50}">
      <dsp:nvSpPr>
        <dsp:cNvPr id="0" name=""/>
        <dsp:cNvSpPr/>
      </dsp:nvSpPr>
      <dsp:spPr>
        <a:xfrm>
          <a:off x="4620658" y="4394325"/>
          <a:ext cx="3884881" cy="87480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a:effectLst>
                <a:outerShdw blurRad="38100" dist="38100" dir="2700000" algn="tl">
                  <a:srgbClr val="000000">
                    <a:alpha val="43137"/>
                  </a:srgbClr>
                </a:outerShdw>
              </a:effectLst>
            </a:rPr>
            <a:t>Componente 6. </a:t>
          </a:r>
          <a:r>
            <a:rPr lang="es-ES" sz="1800" b="0" kern="1200" dirty="0">
              <a:effectLst/>
            </a:rPr>
            <a:t> </a:t>
          </a:r>
        </a:p>
        <a:p>
          <a:pPr marL="0" lvl="0" indent="0" algn="ctr" defTabSz="800100">
            <a:lnSpc>
              <a:spcPct val="90000"/>
            </a:lnSpc>
            <a:spcBef>
              <a:spcPct val="0"/>
            </a:spcBef>
            <a:spcAft>
              <a:spcPct val="35000"/>
            </a:spcAft>
            <a:buNone/>
          </a:pPr>
          <a:r>
            <a:rPr lang="es-ES" sz="1800" b="0" kern="1200" dirty="0">
              <a:effectLst/>
            </a:rPr>
            <a:t>Cumplimiento de Expectativas y Calidad Servicio.</a:t>
          </a:r>
          <a:endParaRPr lang="es-ES" sz="1800" b="1" kern="1200" dirty="0">
            <a:effectLst>
              <a:outerShdw blurRad="38100" dist="38100" dir="2700000" algn="tl">
                <a:srgbClr val="000000">
                  <a:alpha val="43137"/>
                </a:srgbClr>
              </a:outerShdw>
            </a:effectLst>
          </a:endParaRPr>
        </a:p>
      </dsp:txBody>
      <dsp:txXfrm>
        <a:off x="4646280" y="4419947"/>
        <a:ext cx="3833637" cy="823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36069-F262-47C9-96D4-EF7EDE56086F}">
      <dsp:nvSpPr>
        <dsp:cNvPr id="0" name=""/>
        <dsp:cNvSpPr/>
      </dsp:nvSpPr>
      <dsp:spPr>
        <a:xfrm>
          <a:off x="318041" y="1583"/>
          <a:ext cx="2171456" cy="108572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s-ES" sz="2400" b="1" kern="1200" dirty="0">
              <a:effectLst>
                <a:outerShdw blurRad="38100" dist="38100" dir="2700000" algn="tl">
                  <a:srgbClr val="000000">
                    <a:alpha val="43137"/>
                  </a:srgbClr>
                </a:outerShdw>
              </a:effectLst>
            </a:rPr>
            <a:t>Ventanilla hacia afuera</a:t>
          </a:r>
        </a:p>
      </dsp:txBody>
      <dsp:txXfrm>
        <a:off x="349841" y="33383"/>
        <a:ext cx="2107856" cy="1022128"/>
      </dsp:txXfrm>
    </dsp:sp>
    <dsp:sp modelId="{70A40A04-580D-459B-B5E0-D0BFB43CFFE0}">
      <dsp:nvSpPr>
        <dsp:cNvPr id="0" name=""/>
        <dsp:cNvSpPr/>
      </dsp:nvSpPr>
      <dsp:spPr>
        <a:xfrm>
          <a:off x="535187" y="1087312"/>
          <a:ext cx="217145" cy="814296"/>
        </a:xfrm>
        <a:custGeom>
          <a:avLst/>
          <a:gdLst/>
          <a:ahLst/>
          <a:cxnLst/>
          <a:rect l="0" t="0" r="0" b="0"/>
          <a:pathLst>
            <a:path>
              <a:moveTo>
                <a:pt x="0" y="0"/>
              </a:moveTo>
              <a:lnTo>
                <a:pt x="0" y="814296"/>
              </a:lnTo>
              <a:lnTo>
                <a:pt x="217145" y="81429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8CAC5B-E30B-45BB-B89E-F18EC8EAF583}">
      <dsp:nvSpPr>
        <dsp:cNvPr id="0" name=""/>
        <dsp:cNvSpPr/>
      </dsp:nvSpPr>
      <dsp:spPr>
        <a:xfrm>
          <a:off x="752332" y="1358744"/>
          <a:ext cx="1737165" cy="108572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s-ES" sz="1600" b="1" kern="1200" dirty="0">
              <a:effectLst>
                <a:outerShdw blurRad="38100" dist="38100" dir="2700000" algn="tl">
                  <a:srgbClr val="000000">
                    <a:alpha val="43137"/>
                  </a:srgbClr>
                </a:outerShdw>
              </a:effectLst>
            </a:rPr>
            <a:t>Componente 4.</a:t>
          </a:r>
        </a:p>
        <a:p>
          <a:pPr marL="0" lvl="0" indent="0" algn="ctr" defTabSz="711200">
            <a:lnSpc>
              <a:spcPct val="90000"/>
            </a:lnSpc>
            <a:spcBef>
              <a:spcPct val="0"/>
            </a:spcBef>
            <a:spcAft>
              <a:spcPct val="35000"/>
            </a:spcAft>
            <a:buNone/>
          </a:pPr>
          <a:r>
            <a:rPr lang="es-ES" sz="1600" b="0" kern="1200" dirty="0">
              <a:effectLst/>
            </a:rPr>
            <a:t>Fortalecimiento Canales interacción.</a:t>
          </a:r>
        </a:p>
      </dsp:txBody>
      <dsp:txXfrm>
        <a:off x="784132" y="1390544"/>
        <a:ext cx="1673565" cy="1022128"/>
      </dsp:txXfrm>
    </dsp:sp>
    <dsp:sp modelId="{25E0422B-6F5A-45F2-A326-096CC8FA0E01}">
      <dsp:nvSpPr>
        <dsp:cNvPr id="0" name=""/>
        <dsp:cNvSpPr/>
      </dsp:nvSpPr>
      <dsp:spPr>
        <a:xfrm>
          <a:off x="535187" y="1087312"/>
          <a:ext cx="217145" cy="2303812"/>
        </a:xfrm>
        <a:custGeom>
          <a:avLst/>
          <a:gdLst/>
          <a:ahLst/>
          <a:cxnLst/>
          <a:rect l="0" t="0" r="0" b="0"/>
          <a:pathLst>
            <a:path>
              <a:moveTo>
                <a:pt x="0" y="0"/>
              </a:moveTo>
              <a:lnTo>
                <a:pt x="0" y="2303812"/>
              </a:lnTo>
              <a:lnTo>
                <a:pt x="217145" y="230381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8AE7AF-DA35-4BEF-B324-8891A1C6D79B}">
      <dsp:nvSpPr>
        <dsp:cNvPr id="0" name=""/>
        <dsp:cNvSpPr/>
      </dsp:nvSpPr>
      <dsp:spPr>
        <a:xfrm>
          <a:off x="752332" y="2715904"/>
          <a:ext cx="1737165" cy="135043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s-ES" sz="1600" b="1" kern="1200" dirty="0">
              <a:effectLst>
                <a:outerShdw blurRad="38100" dist="38100" dir="2700000" algn="tl">
                  <a:srgbClr val="000000">
                    <a:alpha val="43137"/>
                  </a:srgbClr>
                </a:outerShdw>
              </a:effectLst>
            </a:rPr>
            <a:t>Componente 5.</a:t>
          </a:r>
          <a:r>
            <a:rPr lang="es-ES" sz="1600" b="0" kern="1200" dirty="0">
              <a:effectLst/>
            </a:rPr>
            <a:t> Claridad en las Condiciones de Prestación Servicio</a:t>
          </a:r>
          <a:endParaRPr lang="es-ES" sz="1600" b="1" kern="1200" dirty="0">
            <a:effectLst>
              <a:outerShdw blurRad="38100" dist="38100" dir="2700000" algn="tl">
                <a:srgbClr val="000000">
                  <a:alpha val="43137"/>
                </a:srgbClr>
              </a:outerShdw>
            </a:effectLst>
          </a:endParaRPr>
        </a:p>
      </dsp:txBody>
      <dsp:txXfrm>
        <a:off x="791885" y="2755457"/>
        <a:ext cx="1658059" cy="1271333"/>
      </dsp:txXfrm>
    </dsp:sp>
    <dsp:sp modelId="{3AC90280-1987-4E67-9B6F-C8FDC379132C}">
      <dsp:nvSpPr>
        <dsp:cNvPr id="0" name=""/>
        <dsp:cNvSpPr/>
      </dsp:nvSpPr>
      <dsp:spPr>
        <a:xfrm>
          <a:off x="535187" y="1087312"/>
          <a:ext cx="217145" cy="3793328"/>
        </a:xfrm>
        <a:custGeom>
          <a:avLst/>
          <a:gdLst/>
          <a:ahLst/>
          <a:cxnLst/>
          <a:rect l="0" t="0" r="0" b="0"/>
          <a:pathLst>
            <a:path>
              <a:moveTo>
                <a:pt x="0" y="0"/>
              </a:moveTo>
              <a:lnTo>
                <a:pt x="0" y="3793328"/>
              </a:lnTo>
              <a:lnTo>
                <a:pt x="217145" y="3793328"/>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3D2194-7E11-4BC8-970F-454640A0EF50}">
      <dsp:nvSpPr>
        <dsp:cNvPr id="0" name=""/>
        <dsp:cNvSpPr/>
      </dsp:nvSpPr>
      <dsp:spPr>
        <a:xfrm>
          <a:off x="752332" y="4337776"/>
          <a:ext cx="1737165" cy="108572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s-ES" sz="1600" b="1" kern="1200" dirty="0">
              <a:effectLst>
                <a:outerShdw blurRad="38100" dist="38100" dir="2700000" algn="tl">
                  <a:srgbClr val="000000">
                    <a:alpha val="43137"/>
                  </a:srgbClr>
                </a:outerShdw>
              </a:effectLst>
            </a:rPr>
            <a:t>Componente 6. </a:t>
          </a:r>
          <a:r>
            <a:rPr lang="es-ES" sz="1600" b="0" kern="1200" dirty="0">
              <a:effectLst/>
            </a:rPr>
            <a:t> Cumplimiento de Expectativas y Calidad Servicio.</a:t>
          </a:r>
          <a:endParaRPr lang="es-ES" sz="1600" b="1" kern="1200" dirty="0">
            <a:effectLst>
              <a:outerShdw blurRad="38100" dist="38100" dir="2700000" algn="tl">
                <a:srgbClr val="000000">
                  <a:alpha val="43137"/>
                </a:srgbClr>
              </a:outerShdw>
            </a:effectLst>
          </a:endParaRPr>
        </a:p>
      </dsp:txBody>
      <dsp:txXfrm>
        <a:off x="784132" y="4369576"/>
        <a:ext cx="1673565" cy="102212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D930F1-D719-FA45-B8E1-ED4314439F02}" type="datetimeFigureOut">
              <a:rPr lang="es-CO" smtClean="0"/>
              <a:t>14/03/2022</a:t>
            </a:fld>
            <a:endParaRPr lang="es-CO"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1CBA00-AE55-3A40-8E89-173BEBE9F03B}" type="slidenum">
              <a:rPr lang="es-CO" smtClean="0"/>
              <a:t>‹Nº›</a:t>
            </a:fld>
            <a:endParaRPr lang="es-CO" dirty="0"/>
          </a:p>
        </p:txBody>
      </p:sp>
    </p:spTree>
    <p:extLst>
      <p:ext uri="{BB962C8B-B14F-4D97-AF65-F5344CB8AC3E}">
        <p14:creationId xmlns:p14="http://schemas.microsoft.com/office/powerpoint/2010/main" val="126019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3/14/2022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9357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2989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B61BEF0D-F0BB-DE4B-95CE-6DB70DBA9567}" type="datetimeFigureOut">
              <a:rPr lang="en-US" smtClean="0"/>
              <a:pPr/>
              <a:t>3/14/2022</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16774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97538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3/14/2022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74535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4623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8941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17304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93926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3/14/2022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78944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25260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3/14/2022</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‹Nº›</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226158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777EC5-B31C-0C4E-A2AE-08E04EAC5B23}"/>
              </a:ext>
            </a:extLst>
          </p:cNvPr>
          <p:cNvSpPr>
            <a:spLocks noGrp="1"/>
          </p:cNvSpPr>
          <p:nvPr>
            <p:ph type="ctrTitle"/>
          </p:nvPr>
        </p:nvSpPr>
        <p:spPr>
          <a:xfrm>
            <a:off x="702659" y="4026076"/>
            <a:ext cx="7738685" cy="1457556"/>
          </a:xfrm>
        </p:spPr>
        <p:txBody>
          <a:bodyPr>
            <a:noAutofit/>
          </a:bodyPr>
          <a:lstStyle/>
          <a:p>
            <a:pPr algn="ctr"/>
            <a:br>
              <a:rPr lang="es-CO" sz="3200" dirty="0">
                <a:solidFill>
                  <a:schemeClr val="bg1"/>
                </a:solidFill>
              </a:rPr>
            </a:br>
            <a:r>
              <a:rPr lang="es-CO" sz="3200" dirty="0">
                <a:solidFill>
                  <a:schemeClr val="bg1"/>
                </a:solidFill>
              </a:rPr>
              <a:t>socialización  y aprobación</a:t>
            </a:r>
            <a:br>
              <a:rPr lang="es-CO" sz="3200" dirty="0">
                <a:solidFill>
                  <a:schemeClr val="bg1"/>
                </a:solidFill>
              </a:rPr>
            </a:br>
            <a:r>
              <a:rPr lang="es-ES" sz="2400" dirty="0">
                <a:solidFill>
                  <a:schemeClr val="bg1"/>
                </a:solidFill>
              </a:rPr>
              <a:t>POLITICA INTEGRAL DE SERVICIO AL CIUDADANO</a:t>
            </a:r>
            <a:br>
              <a:rPr lang="es-CO" sz="2400" dirty="0">
                <a:solidFill>
                  <a:schemeClr val="bg1"/>
                </a:solidFill>
              </a:rPr>
            </a:br>
            <a:endParaRPr lang="es-CO" sz="2400" dirty="0">
              <a:solidFill>
                <a:schemeClr val="bg1"/>
              </a:solidFill>
            </a:endParaRPr>
          </a:p>
        </p:txBody>
      </p:sp>
      <p:sp>
        <p:nvSpPr>
          <p:cNvPr id="3" name="Subtítulo 2">
            <a:extLst>
              <a:ext uri="{FF2B5EF4-FFF2-40B4-BE49-F238E27FC236}">
                <a16:creationId xmlns:a16="http://schemas.microsoft.com/office/drawing/2014/main" id="{6DF3F32D-BF96-B34F-8619-3523F6ED41EB}"/>
              </a:ext>
            </a:extLst>
          </p:cNvPr>
          <p:cNvSpPr>
            <a:spLocks noGrp="1"/>
          </p:cNvSpPr>
          <p:nvPr>
            <p:ph type="subTitle" idx="1"/>
          </p:nvPr>
        </p:nvSpPr>
        <p:spPr>
          <a:xfrm>
            <a:off x="816663" y="5605360"/>
            <a:ext cx="7738685" cy="571771"/>
          </a:xfrm>
        </p:spPr>
        <p:txBody>
          <a:bodyPr/>
          <a:lstStyle/>
          <a:p>
            <a:pPr algn="ctr"/>
            <a:r>
              <a:rPr lang="es-CO" dirty="0" err="1"/>
              <a:t>cigd</a:t>
            </a:r>
            <a:r>
              <a:rPr lang="es-CO" dirty="0"/>
              <a:t> octubre 2020</a:t>
            </a:r>
          </a:p>
        </p:txBody>
      </p:sp>
      <p:pic>
        <p:nvPicPr>
          <p:cNvPr id="5" name="Imagen 3">
            <a:extLst>
              <a:ext uri="{FF2B5EF4-FFF2-40B4-BE49-F238E27FC236}">
                <a16:creationId xmlns:a16="http://schemas.microsoft.com/office/drawing/2014/main" id="{28341B8B-444B-1C42-9FE1-2EE9C37A6F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034" y="1202805"/>
            <a:ext cx="1091161" cy="11128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CuadroTexto 5">
            <a:extLst>
              <a:ext uri="{FF2B5EF4-FFF2-40B4-BE49-F238E27FC236}">
                <a16:creationId xmlns:a16="http://schemas.microsoft.com/office/drawing/2014/main" id="{4FED5F15-B86D-453F-9F19-6BD3CDB7633B}"/>
              </a:ext>
            </a:extLst>
          </p:cNvPr>
          <p:cNvSpPr txBox="1"/>
          <p:nvPr/>
        </p:nvSpPr>
        <p:spPr>
          <a:xfrm>
            <a:off x="6969876" y="1202804"/>
            <a:ext cx="1484999" cy="298106"/>
          </a:xfrm>
          <a:prstGeom prst="rect">
            <a:avLst/>
          </a:prstGeom>
          <a:noFill/>
        </p:spPr>
        <p:txBody>
          <a:bodyPr wrap="square" rtlCol="0">
            <a:spAutoFit/>
          </a:bodyPr>
          <a:lstStyle/>
          <a:p>
            <a:r>
              <a:rPr lang="es-CO" sz="1356" dirty="0"/>
              <a:t>Con el apoyo de:</a:t>
            </a:r>
          </a:p>
        </p:txBody>
      </p:sp>
      <p:pic>
        <p:nvPicPr>
          <p:cNvPr id="8" name="Imagen 7" descr="Imagen que contiene alimentos&#10;&#10;Descripción generada automáticamente">
            <a:extLst>
              <a:ext uri="{FF2B5EF4-FFF2-40B4-BE49-F238E27FC236}">
                <a16:creationId xmlns:a16="http://schemas.microsoft.com/office/drawing/2014/main" id="{7A7DF855-ACB1-4266-B4E0-A7D4654F52C8}"/>
              </a:ext>
            </a:extLst>
          </p:cNvPr>
          <p:cNvPicPr>
            <a:picLocks noChangeAspect="1"/>
          </p:cNvPicPr>
          <p:nvPr/>
        </p:nvPicPr>
        <p:blipFill>
          <a:blip r:embed="rId3"/>
          <a:stretch>
            <a:fillRect/>
          </a:stretch>
        </p:blipFill>
        <p:spPr>
          <a:xfrm>
            <a:off x="6818258" y="1482956"/>
            <a:ext cx="1687959" cy="1552736"/>
          </a:xfrm>
          <a:prstGeom prst="rect">
            <a:avLst/>
          </a:prstGeom>
        </p:spPr>
      </p:pic>
    </p:spTree>
    <p:extLst>
      <p:ext uri="{BB962C8B-B14F-4D97-AF65-F5344CB8AC3E}">
        <p14:creationId xmlns:p14="http://schemas.microsoft.com/office/powerpoint/2010/main" val="2383240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echa derecha 7"/>
          <p:cNvSpPr/>
          <p:nvPr/>
        </p:nvSpPr>
        <p:spPr>
          <a:xfrm>
            <a:off x="395374" y="115666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Abrir llave 13"/>
          <p:cNvSpPr/>
          <p:nvPr/>
        </p:nvSpPr>
        <p:spPr>
          <a:xfrm>
            <a:off x="850830" y="787241"/>
            <a:ext cx="45719" cy="13234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5" name="Cerrar llave 14"/>
          <p:cNvSpPr/>
          <p:nvPr/>
        </p:nvSpPr>
        <p:spPr>
          <a:xfrm>
            <a:off x="2249897" y="787241"/>
            <a:ext cx="540913" cy="132079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4" name="CuadroTexto 23">
            <a:extLst>
              <a:ext uri="{FF2B5EF4-FFF2-40B4-BE49-F238E27FC236}">
                <a16:creationId xmlns:a16="http://schemas.microsoft.com/office/drawing/2014/main" id="{B155C30E-72D3-4E1A-AFFB-3FD59FB082B2}"/>
              </a:ext>
            </a:extLst>
          </p:cNvPr>
          <p:cNvSpPr txBox="1"/>
          <p:nvPr/>
        </p:nvSpPr>
        <p:spPr>
          <a:xfrm>
            <a:off x="825072" y="797478"/>
            <a:ext cx="1815049"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2. </a:t>
            </a:r>
            <a:r>
              <a:rPr lang="es-ES" sz="1600" dirty="0"/>
              <a:t>Mejoramiento de Procesos y Procedimientos</a:t>
            </a:r>
          </a:p>
        </p:txBody>
      </p:sp>
      <p:sp>
        <p:nvSpPr>
          <p:cNvPr id="2" name="Rectángulo 1"/>
          <p:cNvSpPr/>
          <p:nvPr/>
        </p:nvSpPr>
        <p:spPr>
          <a:xfrm>
            <a:off x="2851653" y="1003810"/>
            <a:ext cx="4103329" cy="1223412"/>
          </a:xfrm>
          <a:prstGeom prst="rect">
            <a:avLst/>
          </a:prstGeom>
        </p:spPr>
        <p:txBody>
          <a:bodyPr wrap="square">
            <a:spAutoFit/>
          </a:bodyPr>
          <a:lstStyle/>
          <a:p>
            <a:r>
              <a:rPr lang="es-ES" sz="1050" dirty="0">
                <a:solidFill>
                  <a:srgbClr val="000000"/>
                </a:solidFill>
                <a:latin typeface="Century Gothic" panose="020B0502020202020204" pitchFamily="34" charset="0"/>
              </a:rPr>
              <a:t>Este componente comprende los requerimientos que debe cumplir la entidad, en términos de procesos y procedimientos, documentación y racionalización de trámites y servicios, atención oportuna de las peticiones que presenta la ciudadanía y, en general, la existencia y la implementación de protocolos y estándares para la prestación del servicio </a:t>
            </a:r>
            <a:endParaRPr lang="es-ES" sz="1050" dirty="0"/>
          </a:p>
        </p:txBody>
      </p:sp>
      <p:sp>
        <p:nvSpPr>
          <p:cNvPr id="27" name="Rectángulo 26"/>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3" name="Tabla 2"/>
          <p:cNvGraphicFramePr>
            <a:graphicFrameLocks noGrp="1"/>
          </p:cNvGraphicFramePr>
          <p:nvPr/>
        </p:nvGraphicFramePr>
        <p:xfrm>
          <a:off x="395375" y="2203583"/>
          <a:ext cx="8381156" cy="4326599"/>
        </p:xfrm>
        <a:graphic>
          <a:graphicData uri="http://schemas.openxmlformats.org/drawingml/2006/table">
            <a:tbl>
              <a:tblPr firstRow="1" bandRow="1">
                <a:tableStyleId>{5C22544A-7EE6-4342-B048-85BDC9FD1C3A}</a:tableStyleId>
              </a:tblPr>
              <a:tblGrid>
                <a:gridCol w="237014">
                  <a:extLst>
                    <a:ext uri="{9D8B030D-6E8A-4147-A177-3AD203B41FA5}">
                      <a16:colId xmlns:a16="http://schemas.microsoft.com/office/drawing/2014/main" val="3882778399"/>
                    </a:ext>
                  </a:extLst>
                </a:gridCol>
                <a:gridCol w="1512605">
                  <a:extLst>
                    <a:ext uri="{9D8B030D-6E8A-4147-A177-3AD203B41FA5}">
                      <a16:colId xmlns:a16="http://schemas.microsoft.com/office/drawing/2014/main" val="1097150007"/>
                    </a:ext>
                  </a:extLst>
                </a:gridCol>
                <a:gridCol w="1563881">
                  <a:extLst>
                    <a:ext uri="{9D8B030D-6E8A-4147-A177-3AD203B41FA5}">
                      <a16:colId xmlns:a16="http://schemas.microsoft.com/office/drawing/2014/main" val="1689372393"/>
                    </a:ext>
                  </a:extLst>
                </a:gridCol>
                <a:gridCol w="5067656">
                  <a:extLst>
                    <a:ext uri="{9D8B030D-6E8A-4147-A177-3AD203B41FA5}">
                      <a16:colId xmlns:a16="http://schemas.microsoft.com/office/drawing/2014/main" val="3539500220"/>
                    </a:ext>
                  </a:extLst>
                </a:gridCol>
              </a:tblGrid>
              <a:tr h="189239">
                <a:tc>
                  <a:txBody>
                    <a:bodyPr/>
                    <a:lstStyle/>
                    <a:p>
                      <a:pPr algn="ctr">
                        <a:spcAft>
                          <a:spcPts val="0"/>
                        </a:spcAft>
                      </a:pPr>
                      <a:r>
                        <a:rPr lang="es-ES" sz="1000" dirty="0">
                          <a:effectLst/>
                        </a:rPr>
                        <a:t>Id</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LINEAMIENTOS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RESPONSABLE</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33583487"/>
                  </a:ext>
                </a:extLst>
              </a:tr>
              <a:tr h="1263374">
                <a:tc>
                  <a:txBody>
                    <a:bodyPr/>
                    <a:lstStyle/>
                    <a:p>
                      <a:pPr algn="just">
                        <a:spcAft>
                          <a:spcPts val="0"/>
                        </a:spcAft>
                      </a:pPr>
                      <a:r>
                        <a:rPr lang="es-ES" sz="1000">
                          <a:effectLst/>
                        </a:rPr>
                        <a:t>2,4</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dirty="0">
                          <a:effectLst/>
                        </a:rPr>
                        <a:t>Crear un mecanismo a través del cual se controle que las respuestas a las peticiones se den dentro de los tiempos legales.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a:effectLst/>
                        </a:rPr>
                        <a:t> </a:t>
                      </a:r>
                      <a:endParaRPr lang="es-ES" sz="1000">
                        <a:effectLst/>
                      </a:endParaRPr>
                    </a:p>
                    <a:p>
                      <a:pPr marL="342900" lvl="0" indent="-342900" algn="just">
                        <a:spcAft>
                          <a:spcPts val="0"/>
                        </a:spcAft>
                        <a:buFont typeface="Symbol" panose="05050102010706020507" pitchFamily="18" charset="2"/>
                        <a:buChar char=""/>
                      </a:pPr>
                      <a:r>
                        <a:rPr lang="es-ES" sz="1000">
                          <a:effectLst/>
                        </a:rPr>
                        <a:t>Grupo de Atención al Ciudadano</a:t>
                      </a:r>
                    </a:p>
                    <a:p>
                      <a:pPr algn="just">
                        <a:spcAft>
                          <a:spcPts val="0"/>
                        </a:spcAft>
                      </a:pPr>
                      <a:r>
                        <a:rPr lang="es-ES" sz="1000">
                          <a:effectLst/>
                        </a:rPr>
                        <a:t> </a:t>
                      </a:r>
                    </a:p>
                    <a:p>
                      <a:pPr algn="just">
                        <a:spcAft>
                          <a:spcPts val="0"/>
                        </a:spcAft>
                      </a:pPr>
                      <a:r>
                        <a:rPr lang="es-ES" sz="1000">
                          <a:effectLst/>
                        </a:rPr>
                        <a:t>Todas las dependencias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La UNP garantiza el Derecho de Petición como Derecho Fundamental de los ciudadanos, para lo cual es necesario velar porque la respuesta a las PQRSD se brinde en términos de oportunidad y que la misma resuelva de fondo las peticiones.</a:t>
                      </a:r>
                    </a:p>
                    <a:p>
                      <a:pPr algn="just">
                        <a:spcAft>
                          <a:spcPts val="0"/>
                        </a:spcAft>
                      </a:pPr>
                      <a:r>
                        <a:rPr lang="es-ES" sz="1000">
                          <a:effectLst/>
                        </a:rPr>
                        <a:t> </a:t>
                      </a:r>
                    </a:p>
                    <a:p>
                      <a:pPr algn="just">
                        <a:spcAft>
                          <a:spcPts val="0"/>
                        </a:spcAft>
                      </a:pPr>
                      <a:r>
                        <a:rPr lang="es-ES" sz="1000">
                          <a:effectLst/>
                        </a:rPr>
                        <a:t>Para tales efectos, el Grupo de Atención al Ciudadano, realiza el seguimiento semanal y mensual a las PQRSD elevadas ante la entidad de acuerdo a las herramientas tecnológicas dadas para tal fin.</a:t>
                      </a:r>
                    </a:p>
                    <a:p>
                      <a:pPr algn="just">
                        <a:spcAft>
                          <a:spcPts val="0"/>
                        </a:spcAft>
                      </a:pPr>
                      <a:r>
                        <a:rPr lang="es-ES" sz="1000">
                          <a:effectLst/>
                        </a:rPr>
                        <a:t> </a:t>
                      </a:r>
                    </a:p>
                    <a:p>
                      <a:pPr algn="just">
                        <a:spcAft>
                          <a:spcPts val="0"/>
                        </a:spcAft>
                      </a:pPr>
                      <a:r>
                        <a:rPr lang="es-ES" sz="1000">
                          <a:effectLst/>
                        </a:rPr>
                        <a:t>Sin perjuicio de lo mencionado, corresponde a cada jefe de dependencia garantizar que las PQRSD asignadas en virtud de lo contemplado en el Decreto 4065 de 2011, se respondan tanto en términos de oportunidad como de manera clara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47769616"/>
                  </a:ext>
                </a:extLst>
              </a:tr>
              <a:tr h="947530">
                <a:tc>
                  <a:txBody>
                    <a:bodyPr/>
                    <a:lstStyle/>
                    <a:p>
                      <a:pPr algn="just">
                        <a:spcAft>
                          <a:spcPts val="0"/>
                        </a:spcAft>
                      </a:pPr>
                      <a:r>
                        <a:rPr lang="es-ES" sz="1000">
                          <a:effectLst/>
                        </a:rPr>
                        <a:t>2,5</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Adoptar los protocolos de atención a la ciudadanía que facilite la labor a la gestión.</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a:effectLst/>
                        </a:rPr>
                        <a:t> </a:t>
                      </a:r>
                      <a:endParaRPr lang="es-ES" sz="1000">
                        <a:effectLst/>
                      </a:endParaRPr>
                    </a:p>
                    <a:p>
                      <a:pPr algn="just">
                        <a:spcAft>
                          <a:spcPts val="0"/>
                        </a:spcAf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La UNP a través del Grupo de Atención al Ciudadano, ha dispuesto la Guía de Atención al Ciudadano y los Protocolos de Servicio para el canal presencial, telefónico y virtual, con el propósito de que, por medio de un nuevo enfoque de las relaciones entre los servidores</a:t>
                      </a:r>
                    </a:p>
                    <a:p>
                      <a:pPr algn="just">
                        <a:spcAft>
                          <a:spcPts val="0"/>
                        </a:spcAft>
                      </a:pPr>
                      <a:r>
                        <a:rPr lang="es-ES" sz="1000">
                          <a:effectLst/>
                        </a:rPr>
                        <a:t>públicos y los usuarios, los parámetros de servicio sean cada vez más incluyentes, informados, eficaces, igualitarios y satisfactorios.  </a:t>
                      </a:r>
                    </a:p>
                    <a:p>
                      <a:pPr algn="just">
                        <a:spcAft>
                          <a:spcPts val="0"/>
                        </a:spcAft>
                      </a:pPr>
                      <a:r>
                        <a:rPr lang="es-ES" sz="1000">
                          <a:effectLst/>
                        </a:rPr>
                        <a:t> </a:t>
                      </a:r>
                    </a:p>
                    <a:p>
                      <a:pPr algn="just">
                        <a:spcAft>
                          <a:spcPts val="0"/>
                        </a:spcAft>
                      </a:pPr>
                      <a:r>
                        <a:rPr lang="es-ES" sz="1000">
                          <a:effectLst/>
                        </a:rPr>
                        <a:t>En este sentido, el Grupo de Atención al Ciudadano velará por la  actualización y socialización de la documentación referida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49130460"/>
                  </a:ext>
                </a:extLst>
              </a:tr>
              <a:tr h="564006">
                <a:tc>
                  <a:txBody>
                    <a:bodyPr/>
                    <a:lstStyle/>
                    <a:p>
                      <a:pPr algn="just">
                        <a:spcAft>
                          <a:spcPts val="0"/>
                        </a:spcAft>
                      </a:pPr>
                      <a:r>
                        <a:rPr lang="es-ES" sz="1000">
                          <a:effectLst/>
                        </a:rPr>
                        <a:t>2,6</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Contar con una instancia para la atención, la promoción y la protección de los derechos de la ciudadanía, usuarios o grupos de interés, ante acciones u omisiones de los servicios que presta la entidad.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Dirección</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dirty="0">
                          <a:effectLst/>
                        </a:rPr>
                        <a:t>Como parte del modelo integral de atención al ciudadano, se analizará la pertinencia de la designación del rol del Defensor del Ciudadano para el cual se evaluara la pertinencia y el costo beneficio de implementar dicho rol</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25009433"/>
                  </a:ext>
                </a:extLst>
              </a:tr>
            </a:tbl>
          </a:graphicData>
        </a:graphic>
      </p:graphicFrame>
    </p:spTree>
    <p:extLst>
      <p:ext uri="{BB962C8B-B14F-4D97-AF65-F5344CB8AC3E}">
        <p14:creationId xmlns:p14="http://schemas.microsoft.com/office/powerpoint/2010/main" val="1841947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echa derecha 7"/>
          <p:cNvSpPr/>
          <p:nvPr/>
        </p:nvSpPr>
        <p:spPr>
          <a:xfrm>
            <a:off x="395374" y="115666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Abrir llave 13"/>
          <p:cNvSpPr/>
          <p:nvPr/>
        </p:nvSpPr>
        <p:spPr>
          <a:xfrm>
            <a:off x="850830" y="787241"/>
            <a:ext cx="45719" cy="13234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5" name="Cerrar llave 14"/>
          <p:cNvSpPr/>
          <p:nvPr/>
        </p:nvSpPr>
        <p:spPr>
          <a:xfrm>
            <a:off x="2249897" y="787241"/>
            <a:ext cx="540913" cy="132079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4" name="CuadroTexto 23">
            <a:extLst>
              <a:ext uri="{FF2B5EF4-FFF2-40B4-BE49-F238E27FC236}">
                <a16:creationId xmlns:a16="http://schemas.microsoft.com/office/drawing/2014/main" id="{B155C30E-72D3-4E1A-AFFB-3FD59FB082B2}"/>
              </a:ext>
            </a:extLst>
          </p:cNvPr>
          <p:cNvSpPr txBox="1"/>
          <p:nvPr/>
        </p:nvSpPr>
        <p:spPr>
          <a:xfrm>
            <a:off x="825072" y="797478"/>
            <a:ext cx="1815049"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2. </a:t>
            </a:r>
            <a:r>
              <a:rPr lang="es-ES" sz="1600" dirty="0"/>
              <a:t>Mejoramiento de Procesos y Procedimientos</a:t>
            </a:r>
          </a:p>
        </p:txBody>
      </p:sp>
      <p:sp>
        <p:nvSpPr>
          <p:cNvPr id="2" name="Rectángulo 1"/>
          <p:cNvSpPr/>
          <p:nvPr/>
        </p:nvSpPr>
        <p:spPr>
          <a:xfrm>
            <a:off x="2851653" y="1003810"/>
            <a:ext cx="4103329" cy="1223412"/>
          </a:xfrm>
          <a:prstGeom prst="rect">
            <a:avLst/>
          </a:prstGeom>
        </p:spPr>
        <p:txBody>
          <a:bodyPr wrap="square">
            <a:spAutoFit/>
          </a:bodyPr>
          <a:lstStyle/>
          <a:p>
            <a:r>
              <a:rPr lang="es-ES" sz="1050" dirty="0">
                <a:solidFill>
                  <a:srgbClr val="000000"/>
                </a:solidFill>
                <a:latin typeface="Century Gothic" panose="020B0502020202020204" pitchFamily="34" charset="0"/>
              </a:rPr>
              <a:t>Este componente comprende los requerimientos que debe cumplir la entidad, en términos de procesos y procedimientos, documentación y racionalización de trámites y servicios, atención oportuna de las peticiones que presenta la ciudadanía y, en general, la existencia y la implementación de protocolos y estándares para la prestación del servicio </a:t>
            </a:r>
            <a:endParaRPr lang="es-ES" sz="1050" dirty="0"/>
          </a:p>
        </p:txBody>
      </p:sp>
      <p:sp>
        <p:nvSpPr>
          <p:cNvPr id="27" name="Rectángulo 26"/>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3" name="Tabla 2"/>
          <p:cNvGraphicFramePr>
            <a:graphicFrameLocks noGrp="1"/>
          </p:cNvGraphicFramePr>
          <p:nvPr/>
        </p:nvGraphicFramePr>
        <p:xfrm>
          <a:off x="581025" y="2466545"/>
          <a:ext cx="8381156" cy="2361371"/>
        </p:xfrm>
        <a:graphic>
          <a:graphicData uri="http://schemas.openxmlformats.org/drawingml/2006/table">
            <a:tbl>
              <a:tblPr firstRow="1" bandRow="1">
                <a:tableStyleId>{5C22544A-7EE6-4342-B048-85BDC9FD1C3A}</a:tableStyleId>
              </a:tblPr>
              <a:tblGrid>
                <a:gridCol w="237014">
                  <a:extLst>
                    <a:ext uri="{9D8B030D-6E8A-4147-A177-3AD203B41FA5}">
                      <a16:colId xmlns:a16="http://schemas.microsoft.com/office/drawing/2014/main" val="3872215767"/>
                    </a:ext>
                  </a:extLst>
                </a:gridCol>
                <a:gridCol w="1512605">
                  <a:extLst>
                    <a:ext uri="{9D8B030D-6E8A-4147-A177-3AD203B41FA5}">
                      <a16:colId xmlns:a16="http://schemas.microsoft.com/office/drawing/2014/main" val="3826840494"/>
                    </a:ext>
                  </a:extLst>
                </a:gridCol>
                <a:gridCol w="1563881">
                  <a:extLst>
                    <a:ext uri="{9D8B030D-6E8A-4147-A177-3AD203B41FA5}">
                      <a16:colId xmlns:a16="http://schemas.microsoft.com/office/drawing/2014/main" val="505851601"/>
                    </a:ext>
                  </a:extLst>
                </a:gridCol>
                <a:gridCol w="5067656">
                  <a:extLst>
                    <a:ext uri="{9D8B030D-6E8A-4147-A177-3AD203B41FA5}">
                      <a16:colId xmlns:a16="http://schemas.microsoft.com/office/drawing/2014/main" val="824525842"/>
                    </a:ext>
                  </a:extLst>
                </a:gridCol>
              </a:tblGrid>
              <a:tr h="182651">
                <a:tc>
                  <a:txBody>
                    <a:bodyPr/>
                    <a:lstStyle/>
                    <a:p>
                      <a:pPr algn="ctr">
                        <a:spcAft>
                          <a:spcPts val="0"/>
                        </a:spcAft>
                      </a:pPr>
                      <a:r>
                        <a:rPr lang="es-ES" sz="1000" dirty="0">
                          <a:effectLst/>
                        </a:rPr>
                        <a:t>Id</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LINEAMIENTOS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RESPONSABLE</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63469733"/>
                  </a:ext>
                </a:extLst>
              </a:tr>
              <a:tr h="338404">
                <a:tc>
                  <a:txBody>
                    <a:bodyPr/>
                    <a:lstStyle/>
                    <a:p>
                      <a:pPr algn="just">
                        <a:spcAft>
                          <a:spcPts val="0"/>
                        </a:spcAft>
                      </a:pPr>
                      <a:r>
                        <a:rPr lang="es-ES" sz="1000">
                          <a:effectLst/>
                        </a:rPr>
                        <a:t>2,7</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dirty="0">
                          <a:effectLst/>
                        </a:rPr>
                        <a:t>Medir periódicamente la percepción de la ciudadanía respecto de la calidad y la accesibilidad de la oferta institucional y el servicio recibido.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Este compromiso se contempla dentro de las actividades del componente 6 Cumplimiento de Expectativas y Calidad Servicio.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33047515"/>
                  </a:ext>
                </a:extLst>
              </a:tr>
              <a:tr h="518886">
                <a:tc>
                  <a:txBody>
                    <a:bodyPr/>
                    <a:lstStyle/>
                    <a:p>
                      <a:pPr algn="just">
                        <a:spcAft>
                          <a:spcPts val="0"/>
                        </a:spcAft>
                      </a:pPr>
                      <a:r>
                        <a:rPr lang="es-ES" sz="1000">
                          <a:effectLst/>
                        </a:rPr>
                        <a:t>2,8</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Atender los principios, derechos y deberes establecidos en el Régimen General de Protección de Datos Personales aplicables a las entidades públicas, en los ejercicios de recolección de datos personales.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a:effectLst/>
                        </a:rPr>
                        <a:t>Grupo de Gestión Informática y de Técnico</a:t>
                      </a:r>
                    </a:p>
                    <a:p>
                      <a:pPr algn="just">
                        <a:spcAft>
                          <a:spcPts val="0"/>
                        </a:spcAft>
                      </a:pPr>
                      <a:r>
                        <a:rPr lang="es-ES" sz="1000">
                          <a:effectLst/>
                        </a:rPr>
                        <a:t>Todas las dependencias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560" marR="22560" marT="11280" marB="11280" anchor="ctr"/>
                </a:tc>
                <a:tc>
                  <a:txBody>
                    <a:bodyPr/>
                    <a:lstStyle/>
                    <a:p>
                      <a:pPr algn="just">
                        <a:spcAft>
                          <a:spcPts val="0"/>
                        </a:spcAft>
                      </a:pPr>
                      <a:r>
                        <a:rPr lang="es-ES" sz="1000" dirty="0">
                          <a:effectLst/>
                        </a:rPr>
                        <a:t>En el marco de la implementación del modelo de seguridad y privacidad de la información que exige la estrategia de Gobierno Digital, la entidad adoptó mediante Resolución XX, la política XXX la cual es de obligatorio cumplimiento </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41902836"/>
                  </a:ext>
                </a:extLst>
              </a:tr>
            </a:tbl>
          </a:graphicData>
        </a:graphic>
      </p:graphicFrame>
    </p:spTree>
    <p:extLst>
      <p:ext uri="{BB962C8B-B14F-4D97-AF65-F5344CB8AC3E}">
        <p14:creationId xmlns:p14="http://schemas.microsoft.com/office/powerpoint/2010/main" val="1001798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lecha derecha 27"/>
          <p:cNvSpPr/>
          <p:nvPr/>
        </p:nvSpPr>
        <p:spPr>
          <a:xfrm>
            <a:off x="273467" y="126358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Abrir llave 15"/>
          <p:cNvSpPr/>
          <p:nvPr/>
        </p:nvSpPr>
        <p:spPr>
          <a:xfrm>
            <a:off x="664961" y="992060"/>
            <a:ext cx="232032" cy="10913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9" name="CuadroTexto 28">
            <a:extLst>
              <a:ext uri="{FF2B5EF4-FFF2-40B4-BE49-F238E27FC236}">
                <a16:creationId xmlns:a16="http://schemas.microsoft.com/office/drawing/2014/main" id="{B155C30E-72D3-4E1A-AFFB-3FD59FB082B2}"/>
              </a:ext>
            </a:extLst>
          </p:cNvPr>
          <p:cNvSpPr txBox="1"/>
          <p:nvPr/>
        </p:nvSpPr>
        <p:spPr>
          <a:xfrm>
            <a:off x="773955" y="795050"/>
            <a:ext cx="1772164"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3.</a:t>
            </a:r>
          </a:p>
          <a:p>
            <a:pPr lvl="0"/>
            <a:r>
              <a:rPr lang="es-ES" sz="1600" dirty="0"/>
              <a:t>Gestión del TH para el Servicio al Ciudadano.</a:t>
            </a:r>
          </a:p>
        </p:txBody>
      </p:sp>
      <p:sp>
        <p:nvSpPr>
          <p:cNvPr id="18" name="Cerrar llave 17"/>
          <p:cNvSpPr/>
          <p:nvPr/>
        </p:nvSpPr>
        <p:spPr>
          <a:xfrm>
            <a:off x="2155895" y="992059"/>
            <a:ext cx="390224" cy="10767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p:cNvSpPr/>
          <p:nvPr/>
        </p:nvSpPr>
        <p:spPr>
          <a:xfrm>
            <a:off x="2829582" y="734652"/>
            <a:ext cx="5887127" cy="1277273"/>
          </a:xfrm>
          <a:prstGeom prst="rect">
            <a:avLst/>
          </a:prstGeom>
        </p:spPr>
        <p:txBody>
          <a:bodyPr wrap="square">
            <a:spAutoFit/>
          </a:bodyPr>
          <a:lstStyle/>
          <a:p>
            <a:r>
              <a:rPr lang="es-ES" sz="1100" dirty="0">
                <a:solidFill>
                  <a:srgbClr val="000000"/>
                </a:solidFill>
                <a:latin typeface="Century Gothic" panose="020B0502020202020204" pitchFamily="34" charset="0"/>
              </a:rPr>
              <a:t>Todos los servidores públicos de las entidades, con independencia del área en que desempeñen sus funciones, generan un impacto en la ciudadanía, lo cual hace aún más relevante cada uno de los roles misionales, estratégicos o de apoyo de las instituciones. En tal sentido, la gestión del talento humano se constituye en un componente fundamental para la gestión y el mejoramiento del servicio a la ciudadanía, pues son los servidores públicos quienes facilitan a los ciudadanos el acceso a sus derechos, dando oportuna respuesta a sus solicitudes y requerimientos </a:t>
            </a:r>
          </a:p>
        </p:txBody>
      </p:sp>
      <p:sp>
        <p:nvSpPr>
          <p:cNvPr id="21" name="Rectángulo 20"/>
          <p:cNvSpPr/>
          <p:nvPr/>
        </p:nvSpPr>
        <p:spPr>
          <a:xfrm>
            <a:off x="3198245" y="52599"/>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2" name="Tabla 1"/>
          <p:cNvGraphicFramePr>
            <a:graphicFrameLocks noGrp="1"/>
          </p:cNvGraphicFramePr>
          <p:nvPr/>
        </p:nvGraphicFramePr>
        <p:xfrm>
          <a:off x="213644" y="2195894"/>
          <a:ext cx="8571433" cy="4350378"/>
        </p:xfrm>
        <a:graphic>
          <a:graphicData uri="http://schemas.openxmlformats.org/drawingml/2006/table">
            <a:tbl>
              <a:tblPr firstRow="1" bandRow="1">
                <a:tableStyleId>{5C22544A-7EE6-4342-B048-85BDC9FD1C3A}</a:tableStyleId>
              </a:tblPr>
              <a:tblGrid>
                <a:gridCol w="264920">
                  <a:extLst>
                    <a:ext uri="{9D8B030D-6E8A-4147-A177-3AD203B41FA5}">
                      <a16:colId xmlns:a16="http://schemas.microsoft.com/office/drawing/2014/main" val="1077193225"/>
                    </a:ext>
                  </a:extLst>
                </a:gridCol>
                <a:gridCol w="2778836">
                  <a:extLst>
                    <a:ext uri="{9D8B030D-6E8A-4147-A177-3AD203B41FA5}">
                      <a16:colId xmlns:a16="http://schemas.microsoft.com/office/drawing/2014/main" val="2201533369"/>
                    </a:ext>
                  </a:extLst>
                </a:gridCol>
                <a:gridCol w="1707707">
                  <a:extLst>
                    <a:ext uri="{9D8B030D-6E8A-4147-A177-3AD203B41FA5}">
                      <a16:colId xmlns:a16="http://schemas.microsoft.com/office/drawing/2014/main" val="1071584128"/>
                    </a:ext>
                  </a:extLst>
                </a:gridCol>
                <a:gridCol w="3819970">
                  <a:extLst>
                    <a:ext uri="{9D8B030D-6E8A-4147-A177-3AD203B41FA5}">
                      <a16:colId xmlns:a16="http://schemas.microsoft.com/office/drawing/2014/main" val="3001364953"/>
                    </a:ext>
                  </a:extLst>
                </a:gridCol>
              </a:tblGrid>
              <a:tr h="83180">
                <a:tc>
                  <a:txBody>
                    <a:bodyPr/>
                    <a:lstStyle/>
                    <a:p>
                      <a:pPr algn="ctr">
                        <a:spcAft>
                          <a:spcPts val="0"/>
                        </a:spcAft>
                      </a:pPr>
                      <a:r>
                        <a:rPr lang="es-ES" sz="1000">
                          <a:effectLst/>
                        </a:rPr>
                        <a:t>Id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tc>
                <a:tc>
                  <a:txBody>
                    <a:bodyPr/>
                    <a:lstStyle/>
                    <a:p>
                      <a:pPr algn="ctr">
                        <a:spcAft>
                          <a:spcPts val="0"/>
                        </a:spcAft>
                      </a:pPr>
                      <a:r>
                        <a:rPr lang="es-ES" sz="1000">
                          <a:effectLst/>
                        </a:rPr>
                        <a:t>LINEAMIENTOS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tc>
                <a:tc>
                  <a:txBody>
                    <a:bodyPr/>
                    <a:lstStyle/>
                    <a:p>
                      <a:pPr algn="ctr">
                        <a:spcAft>
                          <a:spcPts val="0"/>
                        </a:spcAft>
                      </a:pPr>
                      <a:r>
                        <a:rPr lang="es-ES" sz="1000">
                          <a:effectLst/>
                        </a:rPr>
                        <a:t>RESPONSABLE</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256178117"/>
                  </a:ext>
                </a:extLst>
              </a:tr>
              <a:tr h="637714">
                <a:tc>
                  <a:txBody>
                    <a:bodyPr/>
                    <a:lstStyle/>
                    <a:p>
                      <a:pPr algn="just">
                        <a:spcAft>
                          <a:spcPts val="0"/>
                        </a:spcAft>
                      </a:pPr>
                      <a:r>
                        <a:rPr lang="es-ES" sz="1000">
                          <a:effectLst/>
                        </a:rPr>
                        <a:t>3,1</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Reconocer que el equipo asignado para la atención de servicio de la entidad requiere estar compuesto por personal altamente cualificado y contar con las competencias comportamentales, académicas y funcionales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Subdirección de Talento Humano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dirty="0">
                          <a:effectLst/>
                        </a:rPr>
                        <a:t>Reconocemos la importancia de las competencias comportamentales, académicas y funcionales en lo referente a la orientación al servicio al usuario y al ciudadano, incluida en el Manual Específico de Funciones  y Competencias de la UNP</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85032081"/>
                  </a:ext>
                </a:extLst>
              </a:tr>
              <a:tr h="609988">
                <a:tc>
                  <a:txBody>
                    <a:bodyPr/>
                    <a:lstStyle/>
                    <a:p>
                      <a:pPr algn="just">
                        <a:spcAft>
                          <a:spcPts val="0"/>
                        </a:spcAft>
                      </a:pPr>
                      <a:r>
                        <a:rPr lang="es-ES" sz="1000">
                          <a:effectLst/>
                        </a:rPr>
                        <a:t>3,2</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Formular el Plan Institucional de Capacitación en temas de servicio al ciudadano para el fortalecimiento de las competencias y conocimientos de los servidores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Subdirección de Talento Humano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En el marco del plan institucional de capacitación de la UNP se incluyen actividades de formación para potencializar las competencias comportamentales del personal asignado y/o contratado responsable del servicio a la ciudadanía en el nivel central y nacional o donde tenga o haga presencia la UNP</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84997783"/>
                  </a:ext>
                </a:extLst>
              </a:tr>
              <a:tr h="554534">
                <a:tc>
                  <a:txBody>
                    <a:bodyPr/>
                    <a:lstStyle/>
                    <a:p>
                      <a:pPr algn="just">
                        <a:spcAft>
                          <a:spcPts val="0"/>
                        </a:spcAft>
                      </a:pPr>
                      <a:r>
                        <a:rPr lang="es-ES" sz="1000">
                          <a:effectLst/>
                        </a:rPr>
                        <a:t>3,3</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Brindar a los servidores las herramientas, insumos y puestos de trabajo necesarios, suficientes y adecuados para el desarrollo de la labor.</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Secretaria General</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La UNP, por medio de la Secretaría General, adecuará acorde con las necesidades de las diferentes sedes donde tiene presencia la UNP, puestos de trabajo, personal, herramientas e insumos necesarios para brindar un excelente servicio a la ciudadanía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28705678"/>
                  </a:ext>
                </a:extLst>
              </a:tr>
              <a:tr h="388174">
                <a:tc>
                  <a:txBody>
                    <a:bodyPr/>
                    <a:lstStyle/>
                    <a:p>
                      <a:pPr algn="just">
                        <a:spcAft>
                          <a:spcPts val="0"/>
                        </a:spcAft>
                      </a:pPr>
                      <a:r>
                        <a:rPr lang="es-ES" sz="1000">
                          <a:effectLst/>
                        </a:rPr>
                        <a:t>3,4</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Generar incentivos para las dependencias encargadas de la atención de servicio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Subdirección de Talento Humano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Los incentivos que da la UNP a los servidores encargadas de la atención de servicio al ciudadano se basa en el Plan de Bienestar de la UNP en concordancia con la Guía de Incentivos del DAFP</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11283759"/>
                  </a:ext>
                </a:extLst>
              </a:tr>
              <a:tr h="693168">
                <a:tc>
                  <a:txBody>
                    <a:bodyPr/>
                    <a:lstStyle/>
                    <a:p>
                      <a:pPr algn="just">
                        <a:spcAft>
                          <a:spcPts val="0"/>
                        </a:spcAft>
                      </a:pPr>
                      <a:r>
                        <a:rPr lang="es-ES" sz="1000">
                          <a:effectLst/>
                        </a:rPr>
                        <a:t>3,5</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Realizar jornadas de actualización de la información, trámites, servicios y procedimientos, manuales, sistemas de información internos y en el Sistema Único de Información de Trámites SUIT, para la prestación del servicio a la ciudadanía.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En cumplimiento del procedimiento de Creación y Actualización de Información Documentada MIPG-SIG SGE-PR-02, de manera permanente se analiza la necesidad de su revisión, actualización y divulgación tanto al interior de la UNP como con sus partes interesadas</a:t>
                      </a:r>
                    </a:p>
                    <a:p>
                      <a:pPr algn="just">
                        <a:spcAft>
                          <a:spcPts val="0"/>
                        </a:spcAft>
                      </a:pPr>
                      <a:r>
                        <a:rPr lang="es-ES" sz="1000">
                          <a:effectLst/>
                        </a:rPr>
                        <a:t> </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51092763"/>
                  </a:ext>
                </a:extLst>
              </a:tr>
              <a:tr h="665441">
                <a:tc>
                  <a:txBody>
                    <a:bodyPr/>
                    <a:lstStyle/>
                    <a:p>
                      <a:pPr algn="just">
                        <a:spcAft>
                          <a:spcPts val="0"/>
                        </a:spcAft>
                      </a:pPr>
                      <a:r>
                        <a:rPr lang="es-ES" sz="1000">
                          <a:effectLst/>
                        </a:rPr>
                        <a:t>3,6</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Crear un instrumento para el seguimiento periódico al comportamiento de los servidores que atienden a la ciudadanía.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7727" marR="27727" marT="13863" marB="13863" anchor="ctr"/>
                </a:tc>
                <a:tc>
                  <a:txBody>
                    <a:bodyPr/>
                    <a:lstStyle/>
                    <a:p>
                      <a:pPr algn="just">
                        <a:spcAft>
                          <a:spcPts val="0"/>
                        </a:spcAft>
                      </a:pPr>
                      <a:r>
                        <a:rPr lang="es-ES" sz="1000" dirty="0">
                          <a:effectLst/>
                        </a:rPr>
                        <a:t>La Encuesta de Satisfacción al Ciudadano implementada por el Grupo de Atención al Ciudadano con el apoyo de los Servidores Públicos de las diferentes sedes a nivel nacional, se constituye en un instrumento  para el seguimiento periódico del  comportamiento de los asesores  que atienden  a los usuarios.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39802927"/>
                  </a:ext>
                </a:extLst>
              </a:tr>
            </a:tbl>
          </a:graphicData>
        </a:graphic>
      </p:graphicFrame>
    </p:spTree>
    <p:extLst>
      <p:ext uri="{BB962C8B-B14F-4D97-AF65-F5344CB8AC3E}">
        <p14:creationId xmlns:p14="http://schemas.microsoft.com/office/powerpoint/2010/main" val="1141068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155C30E-72D3-4E1A-AFFB-3FD59FB082B2}"/>
              </a:ext>
            </a:extLst>
          </p:cNvPr>
          <p:cNvSpPr txBox="1"/>
          <p:nvPr/>
        </p:nvSpPr>
        <p:spPr>
          <a:xfrm>
            <a:off x="5170204" y="1690691"/>
            <a:ext cx="3679468" cy="1615827"/>
          </a:xfrm>
          <a:prstGeom prst="rect">
            <a:avLst/>
          </a:prstGeom>
          <a:noFill/>
        </p:spPr>
        <p:txBody>
          <a:bodyPr wrap="square" rtlCol="0">
            <a:spAutoFit/>
          </a:bodyPr>
          <a:lstStyle/>
          <a:p>
            <a:pPr marL="171450" indent="-171450">
              <a:buFontTx/>
              <a:buChar char="-"/>
            </a:pPr>
            <a:r>
              <a:rPr lang="es-ES" sz="1100" dirty="0"/>
              <a:t>Brindar información  objetiva, oportuna, lenguaje claro.</a:t>
            </a:r>
          </a:p>
          <a:p>
            <a:pPr marL="171450" indent="-171450">
              <a:buFontTx/>
              <a:buChar char="-"/>
            </a:pPr>
            <a:r>
              <a:rPr lang="es-CO" sz="1100" dirty="0"/>
              <a:t>Garantizar y promover la integración de canales </a:t>
            </a:r>
            <a:endParaRPr lang="es-ES" sz="1100" dirty="0"/>
          </a:p>
          <a:p>
            <a:pPr marL="171450" indent="-171450">
              <a:buFontTx/>
              <a:buChar char="-"/>
            </a:pPr>
            <a:r>
              <a:rPr lang="es-ES" sz="1100" dirty="0"/>
              <a:t>Definir Horario de Atención.</a:t>
            </a:r>
          </a:p>
          <a:p>
            <a:pPr marL="171450" indent="-171450" algn="just">
              <a:buFontTx/>
              <a:buChar char="-"/>
            </a:pPr>
            <a:r>
              <a:rPr lang="es-CO" sz="1100" dirty="0"/>
              <a:t>Garantizar el acceso a la información a las personas que hablen una lengua nativa </a:t>
            </a:r>
          </a:p>
          <a:p>
            <a:pPr marL="171450" indent="-171450">
              <a:buFontTx/>
              <a:buChar char="-"/>
            </a:pPr>
            <a:r>
              <a:rPr lang="es-ES" sz="1100" dirty="0"/>
              <a:t> </a:t>
            </a:r>
            <a:r>
              <a:rPr lang="es-CO" sz="1100" dirty="0"/>
              <a:t>Implementar sistemas de información .</a:t>
            </a:r>
          </a:p>
          <a:p>
            <a:pPr marL="171450" indent="-171450">
              <a:buFontTx/>
              <a:buChar char="-"/>
            </a:pPr>
            <a:r>
              <a:rPr lang="es-CO" sz="1100" dirty="0"/>
              <a:t>Realizar un autodiagnóstico de espacios físicos .</a:t>
            </a:r>
          </a:p>
          <a:p>
            <a:pPr marL="171450" indent="-171450">
              <a:buFontTx/>
              <a:buChar char="-"/>
            </a:pPr>
            <a:r>
              <a:rPr lang="es-CO" sz="1100" dirty="0"/>
              <a:t>Fortalecer infraestructura física y tecnológica. (incluyente)</a:t>
            </a:r>
          </a:p>
          <a:p>
            <a:pPr marL="171450" indent="-171450">
              <a:buFontTx/>
              <a:buChar char="-"/>
            </a:pPr>
            <a:r>
              <a:rPr lang="es-CO" sz="1100" dirty="0"/>
              <a:t>Garantizar atención a nivel nacional</a:t>
            </a:r>
            <a:endParaRPr lang="es-ES" sz="1100" dirty="0"/>
          </a:p>
        </p:txBody>
      </p:sp>
      <p:graphicFrame>
        <p:nvGraphicFramePr>
          <p:cNvPr id="2" name="Diagrama 1"/>
          <p:cNvGraphicFramePr/>
          <p:nvPr/>
        </p:nvGraphicFramePr>
        <p:xfrm>
          <a:off x="296636" y="786041"/>
          <a:ext cx="2807540" cy="5425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lecha derecha 2"/>
          <p:cNvSpPr/>
          <p:nvPr/>
        </p:nvSpPr>
        <p:spPr>
          <a:xfrm>
            <a:off x="2684398" y="2566227"/>
            <a:ext cx="618186" cy="399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7"/>
          <p:cNvSpPr/>
          <p:nvPr/>
        </p:nvSpPr>
        <p:spPr>
          <a:xfrm>
            <a:off x="3344811" y="2294467"/>
            <a:ext cx="1525405" cy="830997"/>
          </a:xfrm>
          <a:prstGeom prst="rect">
            <a:avLst/>
          </a:prstGeom>
        </p:spPr>
        <p:txBody>
          <a:bodyPr wrap="square">
            <a:spAutoFit/>
          </a:bodyPr>
          <a:lstStyle/>
          <a:p>
            <a:pPr algn="ctr"/>
            <a:r>
              <a:rPr lang="es-ES" sz="1600" dirty="0"/>
              <a:t>Gestión y Fortalecimiento Canales</a:t>
            </a:r>
          </a:p>
        </p:txBody>
      </p:sp>
      <p:sp>
        <p:nvSpPr>
          <p:cNvPr id="11" name="Cerrar llave 10"/>
          <p:cNvSpPr/>
          <p:nvPr/>
        </p:nvSpPr>
        <p:spPr>
          <a:xfrm>
            <a:off x="4870216" y="2125246"/>
            <a:ext cx="299989" cy="131790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7" name="Flecha derecha 16"/>
          <p:cNvSpPr/>
          <p:nvPr/>
        </p:nvSpPr>
        <p:spPr>
          <a:xfrm>
            <a:off x="2682250" y="4006514"/>
            <a:ext cx="618186" cy="399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Abrir llave 11"/>
          <p:cNvSpPr/>
          <p:nvPr/>
        </p:nvSpPr>
        <p:spPr>
          <a:xfrm>
            <a:off x="3263947" y="3555009"/>
            <a:ext cx="237518" cy="13007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3" name="Abrir llave 12"/>
          <p:cNvSpPr/>
          <p:nvPr/>
        </p:nvSpPr>
        <p:spPr>
          <a:xfrm>
            <a:off x="3344811" y="2125246"/>
            <a:ext cx="108729" cy="131790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4" name="Rectángulo 13"/>
          <p:cNvSpPr/>
          <p:nvPr/>
        </p:nvSpPr>
        <p:spPr>
          <a:xfrm>
            <a:off x="3493673" y="3900745"/>
            <a:ext cx="1466696" cy="338554"/>
          </a:xfrm>
          <a:prstGeom prst="rect">
            <a:avLst/>
          </a:prstGeom>
        </p:spPr>
        <p:txBody>
          <a:bodyPr wrap="square">
            <a:spAutoFit/>
          </a:bodyPr>
          <a:lstStyle/>
          <a:p>
            <a:pPr algn="ctr"/>
            <a:r>
              <a:rPr lang="es-ES" sz="1600" dirty="0"/>
              <a:t>Certidumbre</a:t>
            </a:r>
          </a:p>
        </p:txBody>
      </p:sp>
      <p:sp>
        <p:nvSpPr>
          <p:cNvPr id="10" name="Cerrar llave 9"/>
          <p:cNvSpPr/>
          <p:nvPr/>
        </p:nvSpPr>
        <p:spPr>
          <a:xfrm>
            <a:off x="4891420" y="3555009"/>
            <a:ext cx="275009" cy="13007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5" name="CuadroTexto 14"/>
          <p:cNvSpPr txBox="1"/>
          <p:nvPr/>
        </p:nvSpPr>
        <p:spPr>
          <a:xfrm>
            <a:off x="5190096" y="3555009"/>
            <a:ext cx="3659577" cy="1107996"/>
          </a:xfrm>
          <a:prstGeom prst="rect">
            <a:avLst/>
          </a:prstGeom>
          <a:noFill/>
        </p:spPr>
        <p:txBody>
          <a:bodyPr wrap="square" rtlCol="0">
            <a:spAutoFit/>
          </a:bodyPr>
          <a:lstStyle/>
          <a:p>
            <a:pPr algn="just"/>
            <a:r>
              <a:rPr lang="es-ES" sz="1100" dirty="0"/>
              <a:t>-   Adoptar Estrategia Lenguaje Claro DNP</a:t>
            </a:r>
          </a:p>
          <a:p>
            <a:pPr marL="171450" indent="-171450">
              <a:buFont typeface="Wingdings" panose="05000000000000000000" pitchFamily="2" charset="2"/>
              <a:buChar char="v"/>
            </a:pPr>
            <a:r>
              <a:rPr lang="es-ES" sz="1100" dirty="0"/>
              <a:t>     ABC Lenguaje Claro Ruta de Protección y video</a:t>
            </a:r>
          </a:p>
          <a:p>
            <a:pPr marL="171450" indent="-171450" algn="just">
              <a:buFont typeface="Wingdings" panose="05000000000000000000" pitchFamily="2" charset="2"/>
              <a:buChar char="v"/>
            </a:pPr>
            <a:r>
              <a:rPr lang="es-ES" sz="1100" dirty="0"/>
              <a:t>     Campaña Lenguaje Claro</a:t>
            </a:r>
          </a:p>
          <a:p>
            <a:endParaRPr lang="es-ES" sz="1100" dirty="0"/>
          </a:p>
          <a:p>
            <a:r>
              <a:rPr lang="es-ES" sz="1100" dirty="0"/>
              <a:t>- </a:t>
            </a:r>
            <a:r>
              <a:rPr lang="es-CO" sz="1100" dirty="0"/>
              <a:t>Seguimiento de la implementación de los procesos y procedimientos</a:t>
            </a:r>
            <a:endParaRPr lang="es-ES" sz="1100" dirty="0"/>
          </a:p>
        </p:txBody>
      </p:sp>
      <p:sp>
        <p:nvSpPr>
          <p:cNvPr id="22" name="Flecha derecha 21"/>
          <p:cNvSpPr/>
          <p:nvPr/>
        </p:nvSpPr>
        <p:spPr>
          <a:xfrm>
            <a:off x="2680102" y="5433935"/>
            <a:ext cx="618186" cy="399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Abrir llave 23"/>
          <p:cNvSpPr/>
          <p:nvPr/>
        </p:nvSpPr>
        <p:spPr>
          <a:xfrm>
            <a:off x="3261799" y="4956671"/>
            <a:ext cx="237518" cy="13007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6" name="Rectángulo 15"/>
          <p:cNvSpPr/>
          <p:nvPr/>
        </p:nvSpPr>
        <p:spPr>
          <a:xfrm>
            <a:off x="3453540" y="5201512"/>
            <a:ext cx="1437881" cy="584775"/>
          </a:xfrm>
          <a:prstGeom prst="rect">
            <a:avLst/>
          </a:prstGeom>
        </p:spPr>
        <p:txBody>
          <a:bodyPr wrap="square">
            <a:spAutoFit/>
          </a:bodyPr>
          <a:lstStyle/>
          <a:p>
            <a:pPr algn="ctr"/>
            <a:r>
              <a:rPr lang="es-CO" sz="1600" dirty="0"/>
              <a:t>Ejercicios de Evaluación </a:t>
            </a:r>
            <a:endParaRPr lang="es-ES" sz="1600" dirty="0"/>
          </a:p>
        </p:txBody>
      </p:sp>
      <p:sp>
        <p:nvSpPr>
          <p:cNvPr id="18" name="Cerrar llave 17"/>
          <p:cNvSpPr/>
          <p:nvPr/>
        </p:nvSpPr>
        <p:spPr>
          <a:xfrm>
            <a:off x="4800492" y="4967635"/>
            <a:ext cx="365937" cy="128980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1371664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lecha derecha 27"/>
          <p:cNvSpPr/>
          <p:nvPr/>
        </p:nvSpPr>
        <p:spPr>
          <a:xfrm>
            <a:off x="273467" y="126358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Abrir llave 15"/>
          <p:cNvSpPr/>
          <p:nvPr/>
        </p:nvSpPr>
        <p:spPr>
          <a:xfrm>
            <a:off x="664961" y="992060"/>
            <a:ext cx="232032" cy="10913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9" name="CuadroTexto 28">
            <a:extLst>
              <a:ext uri="{FF2B5EF4-FFF2-40B4-BE49-F238E27FC236}">
                <a16:creationId xmlns:a16="http://schemas.microsoft.com/office/drawing/2014/main" id="{B155C30E-72D3-4E1A-AFFB-3FD59FB082B2}"/>
              </a:ext>
            </a:extLst>
          </p:cNvPr>
          <p:cNvSpPr txBox="1"/>
          <p:nvPr/>
        </p:nvSpPr>
        <p:spPr>
          <a:xfrm>
            <a:off x="773955" y="795050"/>
            <a:ext cx="1772164"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4.</a:t>
            </a:r>
          </a:p>
          <a:p>
            <a:pPr lvl="0"/>
            <a:r>
              <a:rPr lang="es-ES" sz="1600" dirty="0"/>
              <a:t>Fortalecimiento Canales interacción.</a:t>
            </a:r>
          </a:p>
        </p:txBody>
      </p:sp>
      <p:sp>
        <p:nvSpPr>
          <p:cNvPr id="18" name="Cerrar llave 17"/>
          <p:cNvSpPr/>
          <p:nvPr/>
        </p:nvSpPr>
        <p:spPr>
          <a:xfrm>
            <a:off x="2155895" y="992059"/>
            <a:ext cx="390224" cy="10767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p:cNvSpPr/>
          <p:nvPr/>
        </p:nvSpPr>
        <p:spPr>
          <a:xfrm>
            <a:off x="2829582" y="734653"/>
            <a:ext cx="5353836" cy="1223412"/>
          </a:xfrm>
          <a:prstGeom prst="rect">
            <a:avLst/>
          </a:prstGeom>
        </p:spPr>
        <p:txBody>
          <a:bodyPr wrap="square">
            <a:spAutoFit/>
          </a:bodyPr>
          <a:lstStyle/>
          <a:p>
            <a:r>
              <a:rPr lang="es-ES" sz="1050" dirty="0">
                <a:solidFill>
                  <a:srgbClr val="000000"/>
                </a:solidFill>
                <a:latin typeface="Century Gothic" panose="020B0502020202020204" pitchFamily="34" charset="0"/>
              </a:rPr>
              <a:t>Se trata de la gestión y el fortalecimiento de los canales de servicio con los que cuenta la entidad para interactuar con la ciudadanía, usuarios o grupos de interés. Su propósito es que, a partir de la integración de espacios de interacción, se ofrezca información, se facilite la relación de la ciudadanía con la Administración Pública y se gestionen de manera efectiva todas las peticiones, trámites y servicios, a través de los múltiples mecanismos de atención que disponga la entidad.</a:t>
            </a:r>
          </a:p>
        </p:txBody>
      </p:sp>
      <p:sp>
        <p:nvSpPr>
          <p:cNvPr id="2" name="Rectángulo 1"/>
          <p:cNvSpPr/>
          <p:nvPr/>
        </p:nvSpPr>
        <p:spPr>
          <a:xfrm>
            <a:off x="3406770" y="46368"/>
            <a:ext cx="2610971" cy="369332"/>
          </a:xfrm>
          <a:prstGeom prst="rect">
            <a:avLst/>
          </a:prstGeom>
        </p:spPr>
        <p:txBody>
          <a:bodyPr wrap="none">
            <a:spAutoFit/>
          </a:bodyPr>
          <a:lstStyle/>
          <a:p>
            <a:pPr lvl="0"/>
            <a:r>
              <a:rPr lang="es-ES" b="1" dirty="0">
                <a:effectLst>
                  <a:outerShdw blurRad="38100" dist="38100" dir="2700000" algn="tl">
                    <a:srgbClr val="000000">
                      <a:alpha val="43137"/>
                    </a:srgbClr>
                  </a:outerShdw>
                </a:effectLst>
              </a:rPr>
              <a:t>Ventanilla hacia afuera</a:t>
            </a:r>
          </a:p>
        </p:txBody>
      </p:sp>
      <p:graphicFrame>
        <p:nvGraphicFramePr>
          <p:cNvPr id="4" name="Tabla 3"/>
          <p:cNvGraphicFramePr>
            <a:graphicFrameLocks noGrp="1"/>
          </p:cNvGraphicFramePr>
          <p:nvPr/>
        </p:nvGraphicFramePr>
        <p:xfrm>
          <a:off x="350378" y="2244953"/>
          <a:ext cx="8485974" cy="4366356"/>
        </p:xfrm>
        <a:graphic>
          <a:graphicData uri="http://schemas.openxmlformats.org/drawingml/2006/table">
            <a:tbl>
              <a:tblPr firstRow="1" bandRow="1">
                <a:tableStyleId>{5C22544A-7EE6-4342-B048-85BDC9FD1C3A}</a:tableStyleId>
              </a:tblPr>
              <a:tblGrid>
                <a:gridCol w="222190">
                  <a:extLst>
                    <a:ext uri="{9D8B030D-6E8A-4147-A177-3AD203B41FA5}">
                      <a16:colId xmlns:a16="http://schemas.microsoft.com/office/drawing/2014/main" val="3250707694"/>
                    </a:ext>
                  </a:extLst>
                </a:gridCol>
                <a:gridCol w="1709159">
                  <a:extLst>
                    <a:ext uri="{9D8B030D-6E8A-4147-A177-3AD203B41FA5}">
                      <a16:colId xmlns:a16="http://schemas.microsoft.com/office/drawing/2014/main" val="369382732"/>
                    </a:ext>
                  </a:extLst>
                </a:gridCol>
                <a:gridCol w="1768980">
                  <a:extLst>
                    <a:ext uri="{9D8B030D-6E8A-4147-A177-3AD203B41FA5}">
                      <a16:colId xmlns:a16="http://schemas.microsoft.com/office/drawing/2014/main" val="2869297148"/>
                    </a:ext>
                  </a:extLst>
                </a:gridCol>
                <a:gridCol w="4785645">
                  <a:extLst>
                    <a:ext uri="{9D8B030D-6E8A-4147-A177-3AD203B41FA5}">
                      <a16:colId xmlns:a16="http://schemas.microsoft.com/office/drawing/2014/main" val="1502219856"/>
                    </a:ext>
                  </a:extLst>
                </a:gridCol>
              </a:tblGrid>
              <a:tr h="80716">
                <a:tc>
                  <a:txBody>
                    <a:bodyPr/>
                    <a:lstStyle/>
                    <a:p>
                      <a:pPr algn="ctr">
                        <a:spcAft>
                          <a:spcPts val="0"/>
                        </a:spcAft>
                      </a:pPr>
                      <a:r>
                        <a:rPr lang="es-ES" sz="1000">
                          <a:effectLst/>
                        </a:rPr>
                        <a:t>Id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a:effectLst/>
                        </a:rPr>
                        <a:t>LINEAMIENTO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a:effectLst/>
                        </a:rPr>
                        <a:t>RESPONSABLE</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19720607"/>
                  </a:ext>
                </a:extLst>
              </a:tr>
              <a:tr h="618819">
                <a:tc>
                  <a:txBody>
                    <a:bodyPr/>
                    <a:lstStyle/>
                    <a:p>
                      <a:pPr algn="just">
                        <a:spcAft>
                          <a:spcPts val="0"/>
                        </a:spcAft>
                      </a:pPr>
                      <a:r>
                        <a:rPr lang="es-ES" sz="1000">
                          <a:effectLst/>
                        </a:rPr>
                        <a:t>4,1</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just">
                        <a:spcAft>
                          <a:spcPts val="0"/>
                        </a:spcAft>
                      </a:pPr>
                      <a:r>
                        <a:rPr lang="es-ES" sz="1000">
                          <a:effectLst/>
                        </a:rPr>
                        <a:t>Garantizar que la información que se transmita a través de todos los canales esté en lenguaje claro, sea homogénea, oportuna, objetiva, veraz, completa, actualizada, accesible y motivada.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just">
                        <a:spcAft>
                          <a:spcPts val="0"/>
                        </a:spcAft>
                      </a:pPr>
                      <a:r>
                        <a:rPr lang="es-ES" sz="1000">
                          <a:effectLst/>
                        </a:rPr>
                        <a:t>Oficina Asesora de Planeación e Información</a:t>
                      </a:r>
                    </a:p>
                    <a:p>
                      <a:pPr algn="just">
                        <a:spcAft>
                          <a:spcPts val="0"/>
                        </a:spcAft>
                      </a:pPr>
                      <a:r>
                        <a:rPr lang="es-ES" sz="1000">
                          <a:effectLst/>
                        </a:rPr>
                        <a:t>Grupo de Atención al Ciudadano</a:t>
                      </a:r>
                    </a:p>
                    <a:p>
                      <a:pPr algn="just">
                        <a:spcAft>
                          <a:spcPts val="0"/>
                        </a:spcAft>
                      </a:pPr>
                      <a:r>
                        <a:rPr lang="es-ES" sz="1000">
                          <a:effectLst/>
                        </a:rPr>
                        <a:t>Equipo de Comunicaciones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rowSpan="2">
                  <a:txBody>
                    <a:bodyPr/>
                    <a:lstStyle/>
                    <a:p>
                      <a:pPr algn="just">
                        <a:spcAft>
                          <a:spcPts val="0"/>
                        </a:spcAft>
                      </a:pPr>
                      <a:r>
                        <a:rPr lang="es-ES" sz="1000" dirty="0">
                          <a:effectLst/>
                        </a:rPr>
                        <a:t>La UNP garantizará que la información que se transmita a través de todos los canales, esté en lenguaje claro, sea homogénea, oportuna, objetiva, veraz, completa, actualizada, accesible y motivada.  Situación que estará bajo la responsabilidad de cada jefe de dependencia encargado de brindar respuesta a las PQRSD, solicitud de trámites y servicios, de acuerdo a las funciones endilgadas en el Decreto 4065 de 2011 y a la responsabilidad establecida en el esquema de publicaciones, tratándose de la información publicada en página web y redes sociales</a:t>
                      </a:r>
                    </a:p>
                    <a:p>
                      <a:pPr algn="just">
                        <a:spcAft>
                          <a:spcPts val="0"/>
                        </a:spcAft>
                      </a:pPr>
                      <a:r>
                        <a:rPr lang="es-ES" sz="1000" dirty="0">
                          <a:effectLst/>
                        </a:rPr>
                        <a:t> </a:t>
                      </a:r>
                    </a:p>
                    <a:p>
                      <a:pPr algn="just">
                        <a:spcAft>
                          <a:spcPts val="0"/>
                        </a:spcAft>
                      </a:pPr>
                      <a:r>
                        <a:rPr lang="es-ES" sz="1000" dirty="0">
                          <a:effectLst/>
                        </a:rPr>
                        <a:t>Bajo los preceptos indicados, el Equipo de comunicaciones, asume y cumple, desde la jerarquía en el liderazgo del proceso, la aplicación de los componentes señalados en atención del marco ideal moderno para comunicar. El mensaje institucional y corporativo, se socializa desde las revisiones internas y se difunde en canales propios e impropios, convencionales, espectrales y virtuales.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18889764"/>
                  </a:ext>
                </a:extLst>
              </a:tr>
              <a:tr h="1264544">
                <a:tc>
                  <a:txBody>
                    <a:bodyPr/>
                    <a:lstStyle/>
                    <a:p>
                      <a:pPr algn="just">
                        <a:spcAft>
                          <a:spcPts val="0"/>
                        </a:spcAft>
                      </a:pPr>
                      <a:r>
                        <a:rPr lang="es-ES" sz="1000" dirty="0">
                          <a:effectLst/>
                        </a:rPr>
                        <a:t>4,2</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just">
                        <a:spcAft>
                          <a:spcPts val="0"/>
                        </a:spcAft>
                      </a:pPr>
                      <a:r>
                        <a:rPr lang="es-ES" sz="1000">
                          <a:effectLst/>
                        </a:rPr>
                        <a:t>Garantizar y promover la integración de todos los canales dispuestos por la entidad para el acceso y la prestación de los servicios.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just">
                        <a:spcAft>
                          <a:spcPts val="0"/>
                        </a:spcAft>
                      </a:pPr>
                      <a:r>
                        <a:rPr lang="es-ES" sz="1000" dirty="0">
                          <a:effectLst/>
                        </a:rPr>
                        <a:t>Grupo de Atención al Ciudadano</a:t>
                      </a:r>
                    </a:p>
                    <a:p>
                      <a:pPr algn="just">
                        <a:spcAft>
                          <a:spcPts val="0"/>
                        </a:spcAft>
                      </a:pPr>
                      <a:r>
                        <a:rPr lang="es-ES" sz="1000" dirty="0">
                          <a:effectLst/>
                        </a:rPr>
                        <a:t>Equipo de Comunicaciones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vMerge="1">
                  <a:txBody>
                    <a:bodyPr/>
                    <a:lstStyle/>
                    <a:p>
                      <a:endParaRPr lang="es-ES"/>
                    </a:p>
                  </a:txBody>
                  <a:tcPr/>
                </a:tc>
                <a:extLst>
                  <a:ext uri="{0D108BD9-81ED-4DB2-BD59-A6C34878D82A}">
                    <a16:rowId xmlns:a16="http://schemas.microsoft.com/office/drawing/2014/main" val="2661181232"/>
                  </a:ext>
                </a:extLst>
              </a:tr>
              <a:tr h="1668121">
                <a:tc>
                  <a:txBody>
                    <a:bodyPr/>
                    <a:lstStyle/>
                    <a:p>
                      <a:pPr algn="just">
                        <a:spcAft>
                          <a:spcPts val="0"/>
                        </a:spcAft>
                      </a:pPr>
                      <a:r>
                        <a:rPr lang="es-ES" sz="1000">
                          <a:effectLst/>
                        </a:rPr>
                        <a:t>4,3</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just">
                        <a:spcAft>
                          <a:spcPts val="0"/>
                        </a:spcAft>
                      </a:pPr>
                      <a:r>
                        <a:rPr lang="es-ES" sz="1000">
                          <a:effectLst/>
                        </a:rPr>
                        <a:t>Publicar los horarios de atención por los diferentes canales de la entidad (chats, redes sociales, foros, videoconferencias, etc.)</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just">
                        <a:spcAft>
                          <a:spcPts val="0"/>
                        </a:spcAf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just">
                        <a:spcAft>
                          <a:spcPts val="0"/>
                        </a:spcAft>
                      </a:pPr>
                      <a:r>
                        <a:rPr lang="es-ES" sz="1000" dirty="0">
                          <a:effectLst/>
                        </a:rPr>
                        <a:t>La UNP garantizará la atención al usuario por el canal presencial, telefónico y chat institucional, a través del Grupo de Atención al Ciudadano durante 45 cuarenta y cinco horas a la semana en jornada continua, en el horario de 8 a.m. a 5:00 p.m. en días hábiles. En tanto que la recepción de PQRSD a través de correo electrónico y aplicativo página web será constante durante las 24 horas del día. </a:t>
                      </a:r>
                    </a:p>
                    <a:p>
                      <a:pPr algn="just">
                        <a:spcAft>
                          <a:spcPts val="0"/>
                        </a:spcAft>
                      </a:pPr>
                      <a:r>
                        <a:rPr lang="es-ES" sz="1000" dirty="0">
                          <a:effectLst/>
                        </a:rPr>
                        <a:t> </a:t>
                      </a:r>
                    </a:p>
                    <a:p>
                      <a:pPr algn="just">
                        <a:spcAft>
                          <a:spcPts val="0"/>
                        </a:spcAft>
                      </a:pPr>
                      <a:r>
                        <a:rPr lang="es-ES" sz="1000" dirty="0">
                          <a:effectLst/>
                        </a:rPr>
                        <a:t>En lo que respecta a la radicación de documentos, tramites o solicitud de servicios en físico, serán recepcionados por el Área de Radicación de Correspondencia en el horario de 08:00 a.m. a 4:30 p.m. en días hábiles.</a:t>
                      </a:r>
                    </a:p>
                    <a:p>
                      <a:pPr algn="just">
                        <a:spcAft>
                          <a:spcPts val="0"/>
                        </a:spcAft>
                      </a:pPr>
                      <a:r>
                        <a:rPr lang="es-ES" sz="1000" dirty="0">
                          <a:effectLst/>
                        </a:rPr>
                        <a:t> </a:t>
                      </a:r>
                    </a:p>
                    <a:p>
                      <a:pPr algn="just">
                        <a:spcAft>
                          <a:spcPts val="0"/>
                        </a:spcAft>
                      </a:pPr>
                      <a:r>
                        <a:rPr lang="es-ES" sz="1000" dirty="0">
                          <a:effectLst/>
                        </a:rPr>
                        <a:t> Los horarios de atención de los diferentes canales de la entidad, son publicados a través de la página web de la entidad, redes sociales  y  oficinas a nivel nacional</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35445565"/>
                  </a:ext>
                </a:extLst>
              </a:tr>
            </a:tbl>
          </a:graphicData>
        </a:graphic>
      </p:graphicFrame>
    </p:spTree>
    <p:extLst>
      <p:ext uri="{BB962C8B-B14F-4D97-AF65-F5344CB8AC3E}">
        <p14:creationId xmlns:p14="http://schemas.microsoft.com/office/powerpoint/2010/main" val="2711439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lecha derecha 27"/>
          <p:cNvSpPr/>
          <p:nvPr/>
        </p:nvSpPr>
        <p:spPr>
          <a:xfrm>
            <a:off x="273467" y="126358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Abrir llave 15"/>
          <p:cNvSpPr/>
          <p:nvPr/>
        </p:nvSpPr>
        <p:spPr>
          <a:xfrm>
            <a:off x="664961" y="992060"/>
            <a:ext cx="232032" cy="10913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9" name="CuadroTexto 28">
            <a:extLst>
              <a:ext uri="{FF2B5EF4-FFF2-40B4-BE49-F238E27FC236}">
                <a16:creationId xmlns:a16="http://schemas.microsoft.com/office/drawing/2014/main" id="{B155C30E-72D3-4E1A-AFFB-3FD59FB082B2}"/>
              </a:ext>
            </a:extLst>
          </p:cNvPr>
          <p:cNvSpPr txBox="1"/>
          <p:nvPr/>
        </p:nvSpPr>
        <p:spPr>
          <a:xfrm>
            <a:off x="773955" y="795050"/>
            <a:ext cx="1772164"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4.</a:t>
            </a:r>
          </a:p>
          <a:p>
            <a:pPr lvl="0"/>
            <a:r>
              <a:rPr lang="es-ES" sz="1600" dirty="0"/>
              <a:t>Fortalecimiento Canales interacción.</a:t>
            </a:r>
          </a:p>
        </p:txBody>
      </p:sp>
      <p:sp>
        <p:nvSpPr>
          <p:cNvPr id="18" name="Cerrar llave 17"/>
          <p:cNvSpPr/>
          <p:nvPr/>
        </p:nvSpPr>
        <p:spPr>
          <a:xfrm>
            <a:off x="2155895" y="992059"/>
            <a:ext cx="390224" cy="10767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p:cNvSpPr/>
          <p:nvPr/>
        </p:nvSpPr>
        <p:spPr>
          <a:xfrm>
            <a:off x="2829582" y="734653"/>
            <a:ext cx="6020091" cy="1384995"/>
          </a:xfrm>
          <a:prstGeom prst="rect">
            <a:avLst/>
          </a:prstGeom>
        </p:spPr>
        <p:txBody>
          <a:bodyPr wrap="square">
            <a:spAutoFit/>
          </a:bodyPr>
          <a:lstStyle/>
          <a:p>
            <a:r>
              <a:rPr lang="es-ES" sz="1200" dirty="0">
                <a:solidFill>
                  <a:srgbClr val="000000"/>
                </a:solidFill>
                <a:latin typeface="Century Gothic" panose="020B0502020202020204" pitchFamily="34" charset="0"/>
              </a:rPr>
              <a:t>Se trata de la gestión y el fortalecimiento de los canales de servicio con los que cuenta la entidad para interactuar con la ciudadanía, usuarios o grupos de interés. Su propósito es que, a partir de la integración de espacios de interacción, se ofrezca información, se facilite la relación de la ciudadanía con la Administración Pública y se gestionen de manera efectiva todas las peticiones, trámites y servicios, a través de los múltiples mecanismos de atención que disponga la entidad.</a:t>
            </a:r>
          </a:p>
        </p:txBody>
      </p:sp>
      <p:sp>
        <p:nvSpPr>
          <p:cNvPr id="14" name="Rectángulo 13"/>
          <p:cNvSpPr/>
          <p:nvPr/>
        </p:nvSpPr>
        <p:spPr>
          <a:xfrm>
            <a:off x="3332879" y="49929"/>
            <a:ext cx="2610971" cy="369332"/>
          </a:xfrm>
          <a:prstGeom prst="rect">
            <a:avLst/>
          </a:prstGeom>
        </p:spPr>
        <p:txBody>
          <a:bodyPr wrap="none">
            <a:spAutoFit/>
          </a:bodyPr>
          <a:lstStyle/>
          <a:p>
            <a:pPr lvl="0"/>
            <a:r>
              <a:rPr lang="es-ES" b="1" dirty="0">
                <a:effectLst>
                  <a:outerShdw blurRad="38100" dist="38100" dir="2700000" algn="tl">
                    <a:srgbClr val="000000">
                      <a:alpha val="43137"/>
                    </a:srgbClr>
                  </a:outerShdw>
                </a:effectLst>
              </a:rPr>
              <a:t>Ventanilla hacia afuera</a:t>
            </a:r>
          </a:p>
        </p:txBody>
      </p:sp>
      <p:graphicFrame>
        <p:nvGraphicFramePr>
          <p:cNvPr id="2" name="Tabla 1"/>
          <p:cNvGraphicFramePr>
            <a:graphicFrameLocks noGrp="1"/>
          </p:cNvGraphicFramePr>
          <p:nvPr/>
        </p:nvGraphicFramePr>
        <p:xfrm>
          <a:off x="393107" y="2380732"/>
          <a:ext cx="8456566" cy="4194259"/>
        </p:xfrm>
        <a:graphic>
          <a:graphicData uri="http://schemas.openxmlformats.org/drawingml/2006/table">
            <a:tbl>
              <a:tblPr firstRow="1" bandRow="1">
                <a:tableStyleId>{5C22544A-7EE6-4342-B048-85BDC9FD1C3A}</a:tableStyleId>
              </a:tblPr>
              <a:tblGrid>
                <a:gridCol w="209451">
                  <a:extLst>
                    <a:ext uri="{9D8B030D-6E8A-4147-A177-3AD203B41FA5}">
                      <a16:colId xmlns:a16="http://schemas.microsoft.com/office/drawing/2014/main" val="74932218"/>
                    </a:ext>
                  </a:extLst>
                </a:gridCol>
                <a:gridCol w="1771602">
                  <a:extLst>
                    <a:ext uri="{9D8B030D-6E8A-4147-A177-3AD203B41FA5}">
                      <a16:colId xmlns:a16="http://schemas.microsoft.com/office/drawing/2014/main" val="396349613"/>
                    </a:ext>
                  </a:extLst>
                </a:gridCol>
                <a:gridCol w="1771602">
                  <a:extLst>
                    <a:ext uri="{9D8B030D-6E8A-4147-A177-3AD203B41FA5}">
                      <a16:colId xmlns:a16="http://schemas.microsoft.com/office/drawing/2014/main" val="1989883263"/>
                    </a:ext>
                  </a:extLst>
                </a:gridCol>
                <a:gridCol w="4703911">
                  <a:extLst>
                    <a:ext uri="{9D8B030D-6E8A-4147-A177-3AD203B41FA5}">
                      <a16:colId xmlns:a16="http://schemas.microsoft.com/office/drawing/2014/main" val="2479159151"/>
                    </a:ext>
                  </a:extLst>
                </a:gridCol>
              </a:tblGrid>
              <a:tr h="187019">
                <a:tc>
                  <a:txBody>
                    <a:bodyPr/>
                    <a:lstStyle/>
                    <a:p>
                      <a:pPr algn="ctr">
                        <a:spcAft>
                          <a:spcPts val="0"/>
                        </a:spcAft>
                      </a:pPr>
                      <a:r>
                        <a:rPr lang="es-ES" sz="1000" dirty="0">
                          <a:effectLst/>
                        </a:rPr>
                        <a:t>Id</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a:effectLst/>
                        </a:rPr>
                        <a:t>LINEAMIENTO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a:effectLst/>
                        </a:rPr>
                        <a:t>RESPONSABLE</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6365662"/>
                  </a:ext>
                </a:extLst>
              </a:tr>
              <a:tr h="896840">
                <a:tc>
                  <a:txBody>
                    <a:bodyPr/>
                    <a:lstStyle/>
                    <a:p>
                      <a:pPr algn="just">
                        <a:spcAft>
                          <a:spcPts val="0"/>
                        </a:spcAft>
                      </a:pPr>
                      <a:r>
                        <a:rPr lang="es-ES" sz="1000">
                          <a:effectLst/>
                        </a:rPr>
                        <a:t>4,4</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a:effectLst/>
                        </a:rPr>
                        <a:t>Garantizar el acceso a la información a las personas que hablen una lengua nativa o dialecto oficial en Colombia, para lo cual las entidades deberán habilitar mecanismos multilingües en sus canales de atención, cuando se requiera.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dirty="0">
                          <a:effectLst/>
                        </a:rPr>
                        <a:t>Grupo de Atención al Ciudadano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a:effectLst/>
                        </a:rPr>
                        <a:t>La UNP Garantizará el acceso a la información a las personas que hablen una lengua nativa o dialecto oficial en Colombia, razón por la cual es de gran importancia traducir información atinente a la ruta de protección individual y colectiva en las lenguas más representativas.</a:t>
                      </a:r>
                    </a:p>
                    <a:p>
                      <a:pPr algn="just">
                        <a:spcAft>
                          <a:spcPts val="0"/>
                        </a:spcAft>
                      </a:pPr>
                      <a:r>
                        <a:rPr lang="es-ES" sz="1000">
                          <a:effectLst/>
                        </a:rPr>
                        <a:t> </a:t>
                      </a:r>
                    </a:p>
                    <a:p>
                      <a:pPr algn="just">
                        <a:spcAft>
                          <a:spcPts val="0"/>
                        </a:spcAft>
                      </a:pPr>
                      <a:r>
                        <a:rPr lang="es-ES" sz="1000">
                          <a:effectLst/>
                        </a:rPr>
                        <a:t>Para tales efectos, el Grupo de Atención al Ciudadano podrá participar en Concursos de Lenguaje Claro, que permitan tal traducción a través de la colaboración armónica entre entidades o solicitar la contratación de un tercero idóneo para el servicio de traducción.</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79887424"/>
                  </a:ext>
                </a:extLst>
              </a:tr>
              <a:tr h="448420">
                <a:tc>
                  <a:txBody>
                    <a:bodyPr/>
                    <a:lstStyle/>
                    <a:p>
                      <a:pPr algn="just">
                        <a:spcAft>
                          <a:spcPts val="0"/>
                        </a:spcAft>
                      </a:pPr>
                      <a:r>
                        <a:rPr lang="es-ES" sz="1000">
                          <a:effectLst/>
                        </a:rPr>
                        <a:t>4,5</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dirty="0">
                          <a:effectLst/>
                        </a:rPr>
                        <a:t>Implementar sistemas de información que simplifiquen la gestión y ayuden en el seguimiento de los requerimientos de la ciudadanía.</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a:effectLst/>
                        </a:rPr>
                        <a:t>Grupo de Gestión Informática y de Técnico</a:t>
                      </a:r>
                    </a:p>
                    <a:p>
                      <a:pPr algn="just">
                        <a:spcAft>
                          <a:spcPts val="0"/>
                        </a:spcAft>
                      </a:pPr>
                      <a:r>
                        <a:rPr lang="es-ES" sz="1000">
                          <a:effectLst/>
                        </a:rPr>
                        <a:t> </a:t>
                      </a:r>
                    </a:p>
                    <a:p>
                      <a:pPr algn="just">
                        <a:spcAft>
                          <a:spcPts val="0"/>
                        </a:spcAft>
                      </a:pPr>
                      <a:r>
                        <a:rPr lang="es-ES" sz="1000">
                          <a:effectLst/>
                        </a:rPr>
                        <a:t>Todas las dependencias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a:effectLst/>
                        </a:rPr>
                        <a:t>Implementar por medio de la herramienta de gestión documental vigente todas sus funcionalidades y servicios adicionales que le permitan a los beneficiarios y partes interesadas determinar el estado de sus solicitudes o requerimientos en beneficio de todos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11216889"/>
                  </a:ext>
                </a:extLst>
              </a:tr>
              <a:tr h="1479785">
                <a:tc>
                  <a:txBody>
                    <a:bodyPr/>
                    <a:lstStyle/>
                    <a:p>
                      <a:pPr algn="just">
                        <a:spcAft>
                          <a:spcPts val="0"/>
                        </a:spcAft>
                      </a:pPr>
                      <a:r>
                        <a:rPr lang="es-ES" sz="1000">
                          <a:effectLst/>
                        </a:rPr>
                        <a:t>4,6</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a:effectLst/>
                        </a:rPr>
                        <a:t>Realizar un autodiagnóstico de espacios físicos de la entidad y contar con un plan de acción en términos de accesibilidad.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a:effectLst/>
                        </a:rPr>
                        <a:t>Dirección General</a:t>
                      </a:r>
                    </a:p>
                    <a:p>
                      <a:pPr algn="just">
                        <a:spcAft>
                          <a:spcPts val="0"/>
                        </a:spcAft>
                      </a:pPr>
                      <a:r>
                        <a:rPr lang="es-ES" sz="1000">
                          <a:effectLst/>
                        </a:rPr>
                        <a:t> </a:t>
                      </a:r>
                    </a:p>
                    <a:p>
                      <a:pPr algn="just">
                        <a:spcAft>
                          <a:spcPts val="0"/>
                        </a:spcAft>
                      </a:pPr>
                      <a:r>
                        <a:rPr lang="es-ES" sz="1000">
                          <a:effectLst/>
                        </a:rPr>
                        <a:t>Secretaria General</a:t>
                      </a:r>
                    </a:p>
                    <a:p>
                      <a:pPr algn="just">
                        <a:spcAft>
                          <a:spcPts val="0"/>
                        </a:spcAft>
                      </a:pPr>
                      <a:r>
                        <a:rPr lang="es-ES" sz="1000">
                          <a:effectLst/>
                        </a:rPr>
                        <a:t>Grupo de Gestión Administrativa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2421" marR="22421" marT="11210" marB="11210" anchor="ctr"/>
                </a:tc>
                <a:tc>
                  <a:txBody>
                    <a:bodyPr/>
                    <a:lstStyle/>
                    <a:p>
                      <a:pPr algn="just">
                        <a:spcAft>
                          <a:spcPts val="0"/>
                        </a:spcAft>
                      </a:pPr>
                      <a:r>
                        <a:rPr lang="es-ES" sz="1000" dirty="0">
                          <a:effectLst/>
                        </a:rPr>
                        <a:t>El proceso cuenta con un diagnóstico de infraestructura bajo la norma NTC 6047 para la viabilidad de los módulos de atención al ciudadano en todas las sedes.</a:t>
                      </a:r>
                    </a:p>
                    <a:p>
                      <a:pPr algn="just">
                        <a:spcAft>
                          <a:spcPts val="0"/>
                        </a:spcAft>
                      </a:pPr>
                      <a:r>
                        <a:rPr lang="es-ES" sz="1000" dirty="0">
                          <a:effectLst/>
                        </a:rPr>
                        <a:t> </a:t>
                      </a:r>
                    </a:p>
                    <a:p>
                      <a:pPr algn="just">
                        <a:spcAft>
                          <a:spcPts val="0"/>
                        </a:spcAft>
                      </a:pPr>
                      <a:r>
                        <a:rPr lang="es-ES" sz="1000" dirty="0">
                          <a:effectLst/>
                        </a:rPr>
                        <a:t>Compromisos:</a:t>
                      </a:r>
                    </a:p>
                    <a:p>
                      <a:pPr algn="just">
                        <a:spcAft>
                          <a:spcPts val="0"/>
                        </a:spcAft>
                      </a:pPr>
                      <a:r>
                        <a:rPr lang="es-ES" sz="1000" dirty="0">
                          <a:effectLst/>
                        </a:rPr>
                        <a:t>- Mantener asegurados todos los bienes de propiedad de la entidad, con el fin de proteger el patrimonio contra los riesgos a los cuales se encuentran expuestos.</a:t>
                      </a:r>
                    </a:p>
                    <a:p>
                      <a:pPr algn="just">
                        <a:spcAft>
                          <a:spcPts val="0"/>
                        </a:spcAft>
                      </a:pPr>
                      <a:r>
                        <a:rPr lang="es-ES" sz="1000" dirty="0">
                          <a:effectLst/>
                        </a:rPr>
                        <a:t>- Dirigir y coordinar la ejecución de los planes anuales de mantenimiento locativo, preventivo y correctivo de las sedes de UNP, con el fin de garantizar las óptimas condiciones de funcionamiento de estas.</a:t>
                      </a:r>
                    </a:p>
                    <a:p>
                      <a:pPr algn="just">
                        <a:spcAft>
                          <a:spcPts val="0"/>
                        </a:spcAft>
                      </a:pPr>
                      <a:r>
                        <a:rPr lang="es-ES" sz="1000" dirty="0">
                          <a:effectLst/>
                        </a:rPr>
                        <a:t>- Coordinar y asegurar la correcta prestación de los servicios de aseo y cafetería, en las instalaciones de la Entidad a nivel nacional.</a:t>
                      </a:r>
                    </a:p>
                    <a:p>
                      <a:pPr algn="just">
                        <a:spcAft>
                          <a:spcPts val="0"/>
                        </a:spcAft>
                      </a:pPr>
                      <a:r>
                        <a:rPr lang="es-ES" sz="1000" dirty="0">
                          <a:effectLst/>
                        </a:rPr>
                        <a:t>- Supervisar la ejecución de los contratos de arrendamiento, como del pago de servicios públicos e impuesto sobre inmuebles a cargo de la entidad.</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68609243"/>
                  </a:ext>
                </a:extLst>
              </a:tr>
            </a:tbl>
          </a:graphicData>
        </a:graphic>
      </p:graphicFrame>
    </p:spTree>
    <p:extLst>
      <p:ext uri="{BB962C8B-B14F-4D97-AF65-F5344CB8AC3E}">
        <p14:creationId xmlns:p14="http://schemas.microsoft.com/office/powerpoint/2010/main" val="2273382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lecha derecha 27"/>
          <p:cNvSpPr/>
          <p:nvPr/>
        </p:nvSpPr>
        <p:spPr>
          <a:xfrm>
            <a:off x="273467" y="126358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Abrir llave 15"/>
          <p:cNvSpPr/>
          <p:nvPr/>
        </p:nvSpPr>
        <p:spPr>
          <a:xfrm>
            <a:off x="664961" y="992060"/>
            <a:ext cx="232032" cy="10913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9" name="CuadroTexto 28">
            <a:extLst>
              <a:ext uri="{FF2B5EF4-FFF2-40B4-BE49-F238E27FC236}">
                <a16:creationId xmlns:a16="http://schemas.microsoft.com/office/drawing/2014/main" id="{B155C30E-72D3-4E1A-AFFB-3FD59FB082B2}"/>
              </a:ext>
            </a:extLst>
          </p:cNvPr>
          <p:cNvSpPr txBox="1"/>
          <p:nvPr/>
        </p:nvSpPr>
        <p:spPr>
          <a:xfrm>
            <a:off x="773955" y="795050"/>
            <a:ext cx="1772164"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4.</a:t>
            </a:r>
          </a:p>
          <a:p>
            <a:pPr lvl="0"/>
            <a:r>
              <a:rPr lang="es-ES" sz="1600" dirty="0"/>
              <a:t>Fortalecimiento Canales interacción.</a:t>
            </a:r>
          </a:p>
        </p:txBody>
      </p:sp>
      <p:sp>
        <p:nvSpPr>
          <p:cNvPr id="18" name="Cerrar llave 17"/>
          <p:cNvSpPr/>
          <p:nvPr/>
        </p:nvSpPr>
        <p:spPr>
          <a:xfrm>
            <a:off x="2155895" y="992059"/>
            <a:ext cx="390224" cy="10767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p:cNvSpPr/>
          <p:nvPr/>
        </p:nvSpPr>
        <p:spPr>
          <a:xfrm>
            <a:off x="2829582" y="734653"/>
            <a:ext cx="6020091" cy="1384995"/>
          </a:xfrm>
          <a:prstGeom prst="rect">
            <a:avLst/>
          </a:prstGeom>
        </p:spPr>
        <p:txBody>
          <a:bodyPr wrap="square">
            <a:spAutoFit/>
          </a:bodyPr>
          <a:lstStyle/>
          <a:p>
            <a:r>
              <a:rPr lang="es-ES" sz="1200" dirty="0">
                <a:solidFill>
                  <a:srgbClr val="000000"/>
                </a:solidFill>
                <a:latin typeface="Century Gothic" panose="020B0502020202020204" pitchFamily="34" charset="0"/>
              </a:rPr>
              <a:t>Se trata de la gestión y el fortalecimiento de los canales de servicio con los que cuenta la entidad para interactuar con la ciudadanía, usuarios o grupos de interés. Su propósito es que, a partir de la integración de espacios de interacción, se ofrezca información, se facilite la relación de la ciudadanía con la Administración Pública y se gestionen de manera efectiva todas las peticiones, trámites y servicios, a través de los múltiples mecanismos de atención que disponga la entidad.</a:t>
            </a:r>
          </a:p>
        </p:txBody>
      </p:sp>
      <p:sp>
        <p:nvSpPr>
          <p:cNvPr id="14" name="Rectángulo 13"/>
          <p:cNvSpPr/>
          <p:nvPr/>
        </p:nvSpPr>
        <p:spPr>
          <a:xfrm>
            <a:off x="3332879" y="49929"/>
            <a:ext cx="2610971" cy="369332"/>
          </a:xfrm>
          <a:prstGeom prst="rect">
            <a:avLst/>
          </a:prstGeom>
        </p:spPr>
        <p:txBody>
          <a:bodyPr wrap="none">
            <a:spAutoFit/>
          </a:bodyPr>
          <a:lstStyle/>
          <a:p>
            <a:pPr lvl="0"/>
            <a:r>
              <a:rPr lang="es-ES" b="1" dirty="0">
                <a:effectLst>
                  <a:outerShdw blurRad="38100" dist="38100" dir="2700000" algn="tl">
                    <a:srgbClr val="000000">
                      <a:alpha val="43137"/>
                    </a:srgbClr>
                  </a:outerShdw>
                </a:effectLst>
              </a:rPr>
              <a:t>Ventanilla hacia afuera</a:t>
            </a:r>
          </a:p>
        </p:txBody>
      </p:sp>
      <p:graphicFrame>
        <p:nvGraphicFramePr>
          <p:cNvPr id="2" name="Tabla 1"/>
          <p:cNvGraphicFramePr>
            <a:graphicFrameLocks noGrp="1"/>
          </p:cNvGraphicFramePr>
          <p:nvPr/>
        </p:nvGraphicFramePr>
        <p:xfrm>
          <a:off x="273466" y="2227263"/>
          <a:ext cx="8443243" cy="4120202"/>
        </p:xfrm>
        <a:graphic>
          <a:graphicData uri="http://schemas.openxmlformats.org/drawingml/2006/table">
            <a:tbl>
              <a:tblPr firstRow="1" bandRow="1">
                <a:tableStyleId>{5C22544A-7EE6-4342-B048-85BDC9FD1C3A}</a:tableStyleId>
              </a:tblPr>
              <a:tblGrid>
                <a:gridCol w="333285">
                  <a:extLst>
                    <a:ext uri="{9D8B030D-6E8A-4147-A177-3AD203B41FA5}">
                      <a16:colId xmlns:a16="http://schemas.microsoft.com/office/drawing/2014/main" val="3279430727"/>
                    </a:ext>
                  </a:extLst>
                </a:gridCol>
                <a:gridCol w="2675833">
                  <a:extLst>
                    <a:ext uri="{9D8B030D-6E8A-4147-A177-3AD203B41FA5}">
                      <a16:colId xmlns:a16="http://schemas.microsoft.com/office/drawing/2014/main" val="569586032"/>
                    </a:ext>
                  </a:extLst>
                </a:gridCol>
                <a:gridCol w="2212362">
                  <a:extLst>
                    <a:ext uri="{9D8B030D-6E8A-4147-A177-3AD203B41FA5}">
                      <a16:colId xmlns:a16="http://schemas.microsoft.com/office/drawing/2014/main" val="4154022845"/>
                    </a:ext>
                  </a:extLst>
                </a:gridCol>
                <a:gridCol w="3221763">
                  <a:extLst>
                    <a:ext uri="{9D8B030D-6E8A-4147-A177-3AD203B41FA5}">
                      <a16:colId xmlns:a16="http://schemas.microsoft.com/office/drawing/2014/main" val="3519058566"/>
                    </a:ext>
                  </a:extLst>
                </a:gridCol>
              </a:tblGrid>
              <a:tr h="225380">
                <a:tc>
                  <a:txBody>
                    <a:bodyPr/>
                    <a:lstStyle/>
                    <a:p>
                      <a:pPr algn="ctr">
                        <a:spcAft>
                          <a:spcPts val="0"/>
                        </a:spcAft>
                      </a:pPr>
                      <a:r>
                        <a:rPr lang="es-ES" sz="1000" dirty="0">
                          <a:effectLst/>
                        </a:rPr>
                        <a:t>Id</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a:effectLst/>
                        </a:rPr>
                        <a:t>LINEAMIENTO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a:effectLst/>
                        </a:rPr>
                        <a:t>RESPONSABLE</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905" marR="26905" marT="13453" marB="13453" anchor="ctr"/>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92614664"/>
                  </a:ext>
                </a:extLst>
              </a:tr>
              <a:tr h="999688">
                <a:tc>
                  <a:txBody>
                    <a:bodyPr/>
                    <a:lstStyle/>
                    <a:p>
                      <a:pPr algn="just">
                        <a:spcAft>
                          <a:spcPts val="0"/>
                        </a:spcAft>
                      </a:pPr>
                      <a:r>
                        <a:rPr lang="es-ES" sz="1000">
                          <a:effectLst/>
                        </a:rPr>
                        <a:t>4,8</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dirty="0">
                          <a:effectLst/>
                        </a:rPr>
                        <a:t>Publicar la información en formatos accesibles que faciliten su utilización y reutilización para la creación de nuevos servicios.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00">
                          <a:effectLst/>
                        </a:rPr>
                        <a:t>Grupo de Atención al Ciudadano</a:t>
                      </a:r>
                    </a:p>
                    <a:p>
                      <a:pPr algn="just">
                        <a:spcAft>
                          <a:spcPts val="0"/>
                        </a:spcAft>
                      </a:pPr>
                      <a:r>
                        <a:rPr lang="es-ES" sz="1000">
                          <a:effectLst/>
                        </a:rPr>
                        <a:t>Subdirecciones Misionales</a:t>
                      </a:r>
                    </a:p>
                    <a:p>
                      <a:pPr algn="just">
                        <a:spcAft>
                          <a:spcPts val="0"/>
                        </a:spcAft>
                      </a:pPr>
                      <a:r>
                        <a:rPr lang="es-ES" sz="1000">
                          <a:effectLst/>
                        </a:rPr>
                        <a:t>Equipo de Comunicaciones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El Grupo de Atención al Ciudadano actualizara los formatos de recepción de PQRSD y Encuesta de Satisfacción de acuerdo a las necesidades evidenciadas, garantizando siempre su fácil utilización.</a:t>
                      </a:r>
                    </a:p>
                    <a:p>
                      <a:pPr algn="just">
                        <a:spcAft>
                          <a:spcPts val="0"/>
                        </a:spcAft>
                      </a:pPr>
                      <a:r>
                        <a:rPr lang="es-ES" sz="1000">
                          <a:effectLst/>
                        </a:rPr>
                        <a:t> </a:t>
                      </a:r>
                    </a:p>
                    <a:p>
                      <a:pPr algn="just">
                        <a:spcAft>
                          <a:spcPts val="0"/>
                        </a:spcAft>
                      </a:pPr>
                      <a:r>
                        <a:rPr lang="es-ES" sz="1000">
                          <a:effectLst/>
                        </a:rPr>
                        <a:t>El Equipo de comunicaciones, en atención con los lineamientos definidos, se articula con los diferentes grupos de trabajo para el cumplimiento de esta actividad.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92037462"/>
                  </a:ext>
                </a:extLst>
              </a:tr>
              <a:tr h="566490">
                <a:tc>
                  <a:txBody>
                    <a:bodyPr/>
                    <a:lstStyle/>
                    <a:p>
                      <a:pPr algn="just">
                        <a:spcAft>
                          <a:spcPts val="0"/>
                        </a:spcAft>
                      </a:pPr>
                      <a:r>
                        <a:rPr lang="es-ES" sz="1000">
                          <a:effectLst/>
                        </a:rPr>
                        <a:t>4,9</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Adoptar estrategias de interactividad del ciudadano a través del sitio web de la entidad en plataformas como Facebook, Twitter, entre otras.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Oficina Asesora de Planeación e Información</a:t>
                      </a:r>
                    </a:p>
                    <a:p>
                      <a:pPr algn="just">
                        <a:spcAft>
                          <a:spcPts val="0"/>
                        </a:spcAft>
                      </a:pPr>
                      <a:r>
                        <a:rPr lang="es-ES" sz="1000">
                          <a:effectLst/>
                        </a:rPr>
                        <a:t>Equipo de Comunicaciones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El Equipo de Comunicaciones crea estrategias en los diferentes canales y herramientas de comunicación, que fortalecen la imagen de la entidad y a su vez, brindan un espacio de participación ciudadana.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63856171"/>
                  </a:ext>
                </a:extLst>
              </a:tr>
              <a:tr h="766428">
                <a:tc>
                  <a:txBody>
                    <a:bodyPr/>
                    <a:lstStyle/>
                    <a:p>
                      <a:pPr algn="just">
                        <a:spcAft>
                          <a:spcPts val="0"/>
                        </a:spcAft>
                      </a:pPr>
                      <a:r>
                        <a:rPr lang="es-ES" sz="1000">
                          <a:effectLst/>
                        </a:rPr>
                        <a:t>4,10</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Elaborar, implementar, publicar y actualizar la herramienta de gestión de preguntas frecuentes en lenguaje claro, que sirva como insumo para la prestación de servicio de los diferentes canales.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00">
                          <a:effectLst/>
                        </a:rPr>
                        <a:t>Grupo de Atención al Ciudadano</a:t>
                      </a:r>
                    </a:p>
                    <a:p>
                      <a:pPr algn="just">
                        <a:spcAft>
                          <a:spcPts val="0"/>
                        </a:spcAft>
                      </a:pPr>
                      <a:r>
                        <a:rPr lang="es-ES" sz="1000">
                          <a:effectLst/>
                        </a:rPr>
                        <a:t>Subdirecciones Misionales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El Grupo de Atención al Ciudadano actualizará la herramienta de gestión de preguntas frecuentes en lenguaje claro, que sirva como insumo para la prestación de servicio de los diferentes canales, de acuerdo a las necesidades de los procesos misionales y con la información por ellos aportada.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47855043"/>
                  </a:ext>
                </a:extLst>
              </a:tr>
              <a:tr h="1299594">
                <a:tc>
                  <a:txBody>
                    <a:bodyPr/>
                    <a:lstStyle/>
                    <a:p>
                      <a:pPr algn="just">
                        <a:spcAft>
                          <a:spcPts val="0"/>
                        </a:spcAft>
                      </a:pPr>
                      <a:r>
                        <a:rPr lang="es-ES" sz="1000">
                          <a:effectLst/>
                        </a:rPr>
                        <a:t>4,11</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Establecer un instrumento a través del cual se mida la satisfacción de servicio en términos de tiempo (espera, atención, respuesta), modo (claridad en los requisitos y mecanismos), lugar, calidad de la atención, desempeño de los servidores públicos, accesibilidad, usabilidad, pertinencia, relevancia, entre otras, etc.</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00">
                          <a:effectLst/>
                        </a:rPr>
                        <a:t>Grupo de Atención al Ciudadano</a:t>
                      </a:r>
                    </a:p>
                    <a:p>
                      <a:pPr marL="342900" lvl="0" indent="-342900" algn="just">
                        <a:spcAft>
                          <a:spcPts val="0"/>
                        </a:spcAft>
                        <a:buFont typeface="Arial" panose="020B0604020202020204" pitchFamily="34" charset="0"/>
                        <a:buChar char="•"/>
                        <a:tabLst>
                          <a:tab pos="228600" algn="l"/>
                        </a:tabLst>
                      </a:pPr>
                      <a:r>
                        <a:rPr lang="es-ES" sz="1000">
                          <a:effectLst/>
                        </a:rPr>
                        <a:t>Grupo de Planeación Estratégica y Mejora Continua</a:t>
                      </a:r>
                    </a:p>
                    <a:p>
                      <a:pPr algn="just">
                        <a:spcAft>
                          <a:spcPts val="0"/>
                        </a:spcAft>
                      </a:pPr>
                      <a:r>
                        <a:rPr lang="es-ES" sz="1000">
                          <a:effectLst/>
                        </a:rPr>
                        <a:t>Subdirecciones Misionales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3323" marR="33323" marT="16661" marB="16661" anchor="ctr"/>
                </a:tc>
                <a:tc>
                  <a:txBody>
                    <a:bodyPr/>
                    <a:lstStyle/>
                    <a:p>
                      <a:pPr algn="just">
                        <a:spcAft>
                          <a:spcPts val="0"/>
                        </a:spcAft>
                      </a:pPr>
                      <a:r>
                        <a:rPr lang="es-ES" sz="1000" dirty="0">
                          <a:effectLst/>
                        </a:rPr>
                        <a:t>Esta actividad se desarrolla dentro de las actividades del componente 6 Cumplimiento de Expectativas y Calidad Servicio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52440354"/>
                  </a:ext>
                </a:extLst>
              </a:tr>
            </a:tbl>
          </a:graphicData>
        </a:graphic>
      </p:graphicFrame>
    </p:spTree>
    <p:extLst>
      <p:ext uri="{BB962C8B-B14F-4D97-AF65-F5344CB8AC3E}">
        <p14:creationId xmlns:p14="http://schemas.microsoft.com/office/powerpoint/2010/main" val="2309189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lecha derecha 27"/>
          <p:cNvSpPr/>
          <p:nvPr/>
        </p:nvSpPr>
        <p:spPr>
          <a:xfrm>
            <a:off x="273467" y="126358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Abrir llave 15"/>
          <p:cNvSpPr/>
          <p:nvPr/>
        </p:nvSpPr>
        <p:spPr>
          <a:xfrm>
            <a:off x="664961" y="992060"/>
            <a:ext cx="232032" cy="10913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9" name="CuadroTexto 28">
            <a:extLst>
              <a:ext uri="{FF2B5EF4-FFF2-40B4-BE49-F238E27FC236}">
                <a16:creationId xmlns:a16="http://schemas.microsoft.com/office/drawing/2014/main" id="{B155C30E-72D3-4E1A-AFFB-3FD59FB082B2}"/>
              </a:ext>
            </a:extLst>
          </p:cNvPr>
          <p:cNvSpPr txBox="1"/>
          <p:nvPr/>
        </p:nvSpPr>
        <p:spPr>
          <a:xfrm>
            <a:off x="773955" y="795050"/>
            <a:ext cx="1772164"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5.</a:t>
            </a:r>
            <a:r>
              <a:rPr lang="es-ES" sz="1600" dirty="0"/>
              <a:t> Claridad en las Condiciones de Prestación Servicio</a:t>
            </a:r>
            <a:endParaRPr lang="es-ES" sz="1600" b="1" dirty="0">
              <a:effectLst>
                <a:outerShdw blurRad="38100" dist="38100" dir="2700000" algn="tl">
                  <a:srgbClr val="000000">
                    <a:alpha val="43137"/>
                  </a:srgbClr>
                </a:outerShdw>
              </a:effectLst>
            </a:endParaRPr>
          </a:p>
        </p:txBody>
      </p:sp>
      <p:sp>
        <p:nvSpPr>
          <p:cNvPr id="18" name="Cerrar llave 17"/>
          <p:cNvSpPr/>
          <p:nvPr/>
        </p:nvSpPr>
        <p:spPr>
          <a:xfrm>
            <a:off x="2155895" y="992059"/>
            <a:ext cx="390224" cy="10767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p:cNvSpPr/>
          <p:nvPr/>
        </p:nvSpPr>
        <p:spPr>
          <a:xfrm>
            <a:off x="2704048" y="1040526"/>
            <a:ext cx="6020091" cy="1015663"/>
          </a:xfrm>
          <a:prstGeom prst="rect">
            <a:avLst/>
          </a:prstGeom>
        </p:spPr>
        <p:txBody>
          <a:bodyPr wrap="square">
            <a:spAutoFit/>
          </a:bodyPr>
          <a:lstStyle/>
          <a:p>
            <a:r>
              <a:rPr lang="es-ES" sz="1200" dirty="0">
                <a:solidFill>
                  <a:srgbClr val="000000"/>
                </a:solidFill>
                <a:latin typeface="Century Gothic" panose="020B0502020202020204" pitchFamily="34" charset="0"/>
              </a:rPr>
              <a:t>Toda entidad mediante la promoción de un lenguaje claro debe tener como propósito mejorar su comunicación con la ciudadanía, lo cual implica facilitar la comprensión de la información que se le brinda. El lenguaje claro debe garantizar la certidumbre sobre las condiciones de tiempo, modo y lugar en las que se pueden solucionar inquietudes y realizar trámites.</a:t>
            </a:r>
          </a:p>
        </p:txBody>
      </p:sp>
      <p:sp>
        <p:nvSpPr>
          <p:cNvPr id="14" name="Rectángulo 13"/>
          <p:cNvSpPr/>
          <p:nvPr/>
        </p:nvSpPr>
        <p:spPr>
          <a:xfrm>
            <a:off x="3321283" y="69123"/>
            <a:ext cx="2610971" cy="369332"/>
          </a:xfrm>
          <a:prstGeom prst="rect">
            <a:avLst/>
          </a:prstGeom>
        </p:spPr>
        <p:txBody>
          <a:bodyPr wrap="none">
            <a:spAutoFit/>
          </a:bodyPr>
          <a:lstStyle/>
          <a:p>
            <a:pPr lvl="0"/>
            <a:r>
              <a:rPr lang="es-ES" b="1" dirty="0">
                <a:effectLst>
                  <a:outerShdw blurRad="38100" dist="38100" dir="2700000" algn="tl">
                    <a:srgbClr val="000000">
                      <a:alpha val="43137"/>
                    </a:srgbClr>
                  </a:outerShdw>
                </a:effectLst>
              </a:rPr>
              <a:t>Ventanilla hacia afuera</a:t>
            </a:r>
          </a:p>
        </p:txBody>
      </p:sp>
      <p:graphicFrame>
        <p:nvGraphicFramePr>
          <p:cNvPr id="2" name="Tabla 1"/>
          <p:cNvGraphicFramePr>
            <a:graphicFrameLocks noGrp="1"/>
          </p:cNvGraphicFramePr>
          <p:nvPr/>
        </p:nvGraphicFramePr>
        <p:xfrm>
          <a:off x="188007" y="2158895"/>
          <a:ext cx="8691073" cy="4640992"/>
        </p:xfrm>
        <a:graphic>
          <a:graphicData uri="http://schemas.openxmlformats.org/drawingml/2006/table">
            <a:tbl>
              <a:tblPr firstRow="1" bandRow="1">
                <a:tableStyleId>{5C22544A-7EE6-4342-B048-85BDC9FD1C3A}</a:tableStyleId>
              </a:tblPr>
              <a:tblGrid>
                <a:gridCol w="391541">
                  <a:extLst>
                    <a:ext uri="{9D8B030D-6E8A-4147-A177-3AD203B41FA5}">
                      <a16:colId xmlns:a16="http://schemas.microsoft.com/office/drawing/2014/main" val="3803604383"/>
                    </a:ext>
                  </a:extLst>
                </a:gridCol>
                <a:gridCol w="1919939">
                  <a:extLst>
                    <a:ext uri="{9D8B030D-6E8A-4147-A177-3AD203B41FA5}">
                      <a16:colId xmlns:a16="http://schemas.microsoft.com/office/drawing/2014/main" val="1105377901"/>
                    </a:ext>
                  </a:extLst>
                </a:gridCol>
                <a:gridCol w="1959925">
                  <a:extLst>
                    <a:ext uri="{9D8B030D-6E8A-4147-A177-3AD203B41FA5}">
                      <a16:colId xmlns:a16="http://schemas.microsoft.com/office/drawing/2014/main" val="3073369243"/>
                    </a:ext>
                  </a:extLst>
                </a:gridCol>
                <a:gridCol w="4419668">
                  <a:extLst>
                    <a:ext uri="{9D8B030D-6E8A-4147-A177-3AD203B41FA5}">
                      <a16:colId xmlns:a16="http://schemas.microsoft.com/office/drawing/2014/main" val="2678879057"/>
                    </a:ext>
                  </a:extLst>
                </a:gridCol>
              </a:tblGrid>
              <a:tr h="179093">
                <a:tc>
                  <a:txBody>
                    <a:bodyPr/>
                    <a:lstStyle/>
                    <a:p>
                      <a:pPr algn="ctr">
                        <a:spcAft>
                          <a:spcPts val="0"/>
                        </a:spcAft>
                      </a:pPr>
                      <a:r>
                        <a:rPr lang="es-ES" sz="1000">
                          <a:effectLst/>
                        </a:rPr>
                        <a:t>Id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ctr">
                        <a:spcAft>
                          <a:spcPts val="0"/>
                        </a:spcAft>
                      </a:pPr>
                      <a:r>
                        <a:rPr lang="es-ES" sz="1000">
                          <a:effectLst/>
                        </a:rPr>
                        <a:t>LINEAMIENTO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ctr">
                        <a:spcAft>
                          <a:spcPts val="0"/>
                        </a:spcAft>
                      </a:pPr>
                      <a:r>
                        <a:rPr lang="es-ES" sz="1000">
                          <a:effectLst/>
                        </a:rPr>
                        <a:t>RESPONSABLE</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41800254"/>
                  </a:ext>
                </a:extLst>
              </a:tr>
              <a:tr h="1645788">
                <a:tc>
                  <a:txBody>
                    <a:bodyPr/>
                    <a:lstStyle/>
                    <a:p>
                      <a:pPr algn="just">
                        <a:spcAft>
                          <a:spcPts val="0"/>
                        </a:spcAft>
                      </a:pPr>
                      <a:r>
                        <a:rPr lang="es-ES" sz="1000">
                          <a:effectLst/>
                        </a:rPr>
                        <a:t>5,1</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Identificar las características del receptor de la información, para determinar su perfil (edad, género, grado de escolaridad, filiación a grupos minoritarios, nivel socioeconómico, etc.), así como sus intereses, necesidades, expectativas y nivel de conocimiento.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00">
                          <a:effectLst/>
                        </a:rPr>
                        <a:t>Grupo de Atención al Ciudadano</a:t>
                      </a:r>
                    </a:p>
                    <a:p>
                      <a:pPr marL="40005" algn="just">
                        <a:spcAft>
                          <a:spcPts val="0"/>
                        </a:spcAft>
                      </a:pPr>
                      <a:r>
                        <a:rPr lang="es-ES" sz="1000">
                          <a:effectLst/>
                        </a:rPr>
                        <a:t> </a:t>
                      </a:r>
                    </a:p>
                    <a:p>
                      <a:pPr marL="40005" algn="just">
                        <a:spcAft>
                          <a:spcPts val="0"/>
                        </a:spcAft>
                      </a:pPr>
                      <a:r>
                        <a:rPr lang="es-ES" sz="1000">
                          <a:effectLst/>
                        </a:rPr>
                        <a:t>Todos los servidores de la entidad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La UNP adoptará la Estrategia de Lenguaje Claro liderada por el DNP, que tiene como propósito mejorar su comunicación con la ciudadanía, lo cual implica facilitar la comprensión de la información que se le brinda. El lenguaje claro debe garantizar la certidumbre sobre las condiciones de tiempo, modo y lugar en las que se pueden solucionar inquietudes y realizar trámites. </a:t>
                      </a:r>
                    </a:p>
                    <a:p>
                      <a:pPr algn="just">
                        <a:spcAft>
                          <a:spcPts val="0"/>
                        </a:spcAft>
                      </a:pPr>
                      <a:r>
                        <a:rPr lang="es-ES" sz="1000">
                          <a:effectLst/>
                        </a:rPr>
                        <a:t> </a:t>
                      </a:r>
                    </a:p>
                    <a:p>
                      <a:pPr algn="just">
                        <a:spcAft>
                          <a:spcPts val="0"/>
                        </a:spcAft>
                      </a:pPr>
                      <a:r>
                        <a:rPr lang="es-ES" sz="1000">
                          <a:effectLst/>
                        </a:rPr>
                        <a:t>Por lo anterior es necesario que cada servidor público de la entidad, encargado de proyectar respuesta a PQRSD, solicitud de trámite y servicios,  identifique las características del receptor de la información, para determinar su perfil (edad, género, grado de escolaridad, filiación a grupos minoritarios, nivel socioeconómico, etc.), así como sus intereses, necesidades, expectativas y nivel de conocimiento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79910492"/>
                  </a:ext>
                </a:extLst>
              </a:tr>
              <a:tr h="920836">
                <a:tc>
                  <a:txBody>
                    <a:bodyPr/>
                    <a:lstStyle/>
                    <a:p>
                      <a:pPr algn="just">
                        <a:spcAft>
                          <a:spcPts val="0"/>
                        </a:spcAft>
                      </a:pPr>
                      <a:r>
                        <a:rPr lang="es-ES" sz="1000">
                          <a:effectLst/>
                        </a:rPr>
                        <a:t>5,2</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Aplicar el esquema general para construir textos en lenguaje claro, establecido en la Guía de Lenguaje Claro para servidores públicos de Colombia del DNP (organizar, escribir, revisar y validar).</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La UNP aplicara el esquema general para construir textos en lenguaje claro, establecido en la Guía de Lenguaje Claro para servidores públicos de Colombia del DNP (organizar, escribir, revisar y validar), para lo cual el Grupo de Atención al Ciudadano implementará campaña para difundir ante los Servidores Públicos de la entidad, la referida Guía como así mismo gestionará capacitaciones en la materia ante el DNP o la entidad competente.</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46321250"/>
                  </a:ext>
                </a:extLst>
              </a:tr>
              <a:tr h="676384">
                <a:tc>
                  <a:txBody>
                    <a:bodyPr/>
                    <a:lstStyle/>
                    <a:p>
                      <a:pPr algn="just">
                        <a:spcAft>
                          <a:spcPts val="0"/>
                        </a:spcAft>
                      </a:pPr>
                      <a:r>
                        <a:rPr lang="es-ES" sz="1000">
                          <a:effectLst/>
                        </a:rPr>
                        <a:t>5,3</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Establecer estrategias de comunicación que permitan apropiar los principios de lenguaje claro, dentro de las entidades.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00">
                          <a:effectLst/>
                        </a:rPr>
                        <a:t>Equipo de Comunicaciones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1584" marR="31584" marT="15792" marB="15792" anchor="ctr"/>
                </a:tc>
                <a:tc>
                  <a:txBody>
                    <a:bodyPr/>
                    <a:lstStyle/>
                    <a:p>
                      <a:pPr algn="just">
                        <a:spcAft>
                          <a:spcPts val="0"/>
                        </a:spcAft>
                      </a:pPr>
                      <a:r>
                        <a:rPr lang="es-ES" sz="1000" dirty="0">
                          <a:effectLst/>
                        </a:rPr>
                        <a:t>Actualmente, el Grupo de Atención al Ciudadano adelanta la campaña de Lenguaje Claro a fin de apropiar a todos los servidores públicos de los diferentes niveles jerárquicos los principios por una comunicación clara con la ciudadanía, actividad que se adelanta con el apoyo del Equipo de Comunicaciones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41484963"/>
                  </a:ext>
                </a:extLst>
              </a:tr>
              <a:tr h="1127450">
                <a:tc>
                  <a:txBody>
                    <a:bodyPr/>
                    <a:lstStyle/>
                    <a:p>
                      <a:pPr algn="just">
                        <a:spcAft>
                          <a:spcPts val="0"/>
                        </a:spcAft>
                      </a:pPr>
                      <a:r>
                        <a:rPr lang="es-ES" sz="10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5,4</a:t>
                      </a:r>
                      <a:endParaRPr lang="es-ES" sz="1000" dirty="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txBody>
                  <a:tcPr anchor="ctr"/>
                </a:tc>
                <a:tc>
                  <a:txBody>
                    <a:bodyPr/>
                    <a:lstStyle/>
                    <a:p>
                      <a:pPr algn="just">
                        <a:spcAft>
                          <a:spcPts val="0"/>
                        </a:spcAft>
                      </a:pPr>
                      <a:r>
                        <a:rPr lang="es-ES" sz="10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Disponer de una herramienta de sistematización de flujos de trabajo que le permita a la entidad hacer seguimiento de la implementación de los procesos y procedimientos.</a:t>
                      </a:r>
                      <a:endParaRPr lang="es-ES" sz="100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txBody>
                  <a:tcPr anchor="ctr"/>
                </a:tc>
                <a:tc>
                  <a:txBody>
                    <a:bodyPr/>
                    <a:lstStyle/>
                    <a:p>
                      <a:pPr algn="just">
                        <a:spcAft>
                          <a:spcPts val="0"/>
                        </a:spcAft>
                      </a:pPr>
                      <a:r>
                        <a:rPr lang="es-ES" sz="10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Oficina Asesora de Planeación e Información</a:t>
                      </a:r>
                      <a:endParaRPr lang="es-ES" sz="100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p>
                      <a:pPr marL="342900" lvl="0" indent="-342900" algn="just">
                        <a:spcAft>
                          <a:spcPts val="0"/>
                        </a:spcAft>
                        <a:buFont typeface="Arial" panose="020B0604020202020204" pitchFamily="34" charset="0"/>
                        <a:buChar char="•"/>
                        <a:tabLst>
                          <a:tab pos="457200" algn="l"/>
                        </a:tabLst>
                      </a:pPr>
                      <a:r>
                        <a:rPr lang="es-ES" sz="10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Grupo de Gestión Informática y de Técnico</a:t>
                      </a:r>
                      <a:endParaRPr lang="es-ES" sz="100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p>
                      <a:pPr marL="342900" lvl="0" indent="-342900" algn="just">
                        <a:spcAft>
                          <a:spcPts val="0"/>
                        </a:spcAft>
                        <a:buFont typeface="Arial" panose="020B0604020202020204" pitchFamily="34" charset="0"/>
                        <a:buChar char="•"/>
                        <a:tabLst>
                          <a:tab pos="457200" algn="l"/>
                        </a:tabLst>
                      </a:pPr>
                      <a:r>
                        <a:rPr lang="es-ES" sz="10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Grupo de Planeación Estratégica y Mejora Continua</a:t>
                      </a:r>
                      <a:endParaRPr lang="es-ES" sz="100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txBody>
                  <a:tcPr anchor="ctr"/>
                </a:tc>
                <a:tc>
                  <a:txBody>
                    <a:bodyPr/>
                    <a:lstStyle/>
                    <a:p>
                      <a:pPr algn="just">
                        <a:spcAft>
                          <a:spcPts val="0"/>
                        </a:spcAft>
                      </a:pPr>
                      <a:r>
                        <a:rPr lang="es-ES" sz="10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Con la implementación de  herramientas </a:t>
                      </a:r>
                      <a:r>
                        <a:rPr lang="es-ES" sz="10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BPMN</a:t>
                      </a:r>
                      <a:r>
                        <a:rPr lang="es-ES" sz="10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se pueden definir los diferentes flujos de trabajo relacionados con los procesos y procedimientos de la entidad, con el fin de implementar todas las actividades de seguimiento y medición de la entidad, de acuerdo con las necesidades de la misma </a:t>
                      </a:r>
                      <a:endParaRPr lang="es-ES" sz="1000" dirty="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51668109"/>
                  </a:ext>
                </a:extLst>
              </a:tr>
            </a:tbl>
          </a:graphicData>
        </a:graphic>
      </p:graphicFrame>
    </p:spTree>
    <p:extLst>
      <p:ext uri="{BB962C8B-B14F-4D97-AF65-F5344CB8AC3E}">
        <p14:creationId xmlns:p14="http://schemas.microsoft.com/office/powerpoint/2010/main" val="1693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lecha derecha 27"/>
          <p:cNvSpPr/>
          <p:nvPr/>
        </p:nvSpPr>
        <p:spPr>
          <a:xfrm>
            <a:off x="273467" y="126358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Abrir llave 15"/>
          <p:cNvSpPr/>
          <p:nvPr/>
        </p:nvSpPr>
        <p:spPr>
          <a:xfrm>
            <a:off x="664961" y="992060"/>
            <a:ext cx="232032" cy="10913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9" name="CuadroTexto 28">
            <a:extLst>
              <a:ext uri="{FF2B5EF4-FFF2-40B4-BE49-F238E27FC236}">
                <a16:creationId xmlns:a16="http://schemas.microsoft.com/office/drawing/2014/main" id="{B155C30E-72D3-4E1A-AFFB-3FD59FB082B2}"/>
              </a:ext>
            </a:extLst>
          </p:cNvPr>
          <p:cNvSpPr txBox="1"/>
          <p:nvPr/>
        </p:nvSpPr>
        <p:spPr>
          <a:xfrm>
            <a:off x="773955" y="795050"/>
            <a:ext cx="1772164"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6. </a:t>
            </a:r>
            <a:r>
              <a:rPr lang="es-ES" sz="1600" dirty="0"/>
              <a:t> Cumplimiento de Expectativas y Calidad Servicio.</a:t>
            </a:r>
            <a:endParaRPr lang="es-ES" sz="1600" b="1" dirty="0">
              <a:effectLst>
                <a:outerShdw blurRad="38100" dist="38100" dir="2700000" algn="tl">
                  <a:srgbClr val="000000">
                    <a:alpha val="43137"/>
                  </a:srgbClr>
                </a:outerShdw>
              </a:effectLst>
            </a:endParaRPr>
          </a:p>
        </p:txBody>
      </p:sp>
      <p:sp>
        <p:nvSpPr>
          <p:cNvPr id="18" name="Cerrar llave 17"/>
          <p:cNvSpPr/>
          <p:nvPr/>
        </p:nvSpPr>
        <p:spPr>
          <a:xfrm>
            <a:off x="2155895" y="992059"/>
            <a:ext cx="390224" cy="10767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p:cNvSpPr/>
          <p:nvPr/>
        </p:nvSpPr>
        <p:spPr>
          <a:xfrm>
            <a:off x="2704048" y="1214563"/>
            <a:ext cx="6020091" cy="646331"/>
          </a:xfrm>
          <a:prstGeom prst="rect">
            <a:avLst/>
          </a:prstGeom>
        </p:spPr>
        <p:txBody>
          <a:bodyPr wrap="square">
            <a:spAutoFit/>
          </a:bodyPr>
          <a:lstStyle/>
          <a:p>
            <a:r>
              <a:rPr lang="es-ES" sz="1200" dirty="0">
                <a:solidFill>
                  <a:srgbClr val="000000"/>
                </a:solidFill>
                <a:latin typeface="Century Gothic" panose="020B0502020202020204" pitchFamily="34" charset="0"/>
              </a:rPr>
              <a:t>Es necesario que la entidad adecue los trámites y los servicios ofertados a las preferencias y necesidades de los ciudadanos, a través de ejercicios de evaluación participativa de la oferta institucional con análisis de pertinencia.</a:t>
            </a:r>
          </a:p>
        </p:txBody>
      </p:sp>
      <p:sp>
        <p:nvSpPr>
          <p:cNvPr id="14" name="Rectángulo 13"/>
          <p:cNvSpPr/>
          <p:nvPr/>
        </p:nvSpPr>
        <p:spPr>
          <a:xfrm>
            <a:off x="3462189" y="96613"/>
            <a:ext cx="2610971" cy="369332"/>
          </a:xfrm>
          <a:prstGeom prst="rect">
            <a:avLst/>
          </a:prstGeom>
        </p:spPr>
        <p:txBody>
          <a:bodyPr wrap="none">
            <a:spAutoFit/>
          </a:bodyPr>
          <a:lstStyle/>
          <a:p>
            <a:pPr lvl="0"/>
            <a:r>
              <a:rPr lang="es-ES" b="1" dirty="0">
                <a:effectLst>
                  <a:outerShdw blurRad="38100" dist="38100" dir="2700000" algn="tl">
                    <a:srgbClr val="000000">
                      <a:alpha val="43137"/>
                    </a:srgbClr>
                  </a:outerShdw>
                </a:effectLst>
              </a:rPr>
              <a:t>Ventanilla hacia afuera</a:t>
            </a:r>
          </a:p>
        </p:txBody>
      </p:sp>
      <p:graphicFrame>
        <p:nvGraphicFramePr>
          <p:cNvPr id="4" name="Tabla 3"/>
          <p:cNvGraphicFramePr>
            <a:graphicFrameLocks noGrp="1"/>
          </p:cNvGraphicFramePr>
          <p:nvPr/>
        </p:nvGraphicFramePr>
        <p:xfrm>
          <a:off x="205100" y="2128235"/>
          <a:ext cx="8691074" cy="4654872"/>
        </p:xfrm>
        <a:graphic>
          <a:graphicData uri="http://schemas.openxmlformats.org/drawingml/2006/table">
            <a:tbl>
              <a:tblPr firstRow="1" bandRow="1">
                <a:tableStyleId>{5C22544A-7EE6-4342-B048-85BDC9FD1C3A}</a:tableStyleId>
              </a:tblPr>
              <a:tblGrid>
                <a:gridCol w="269421">
                  <a:extLst>
                    <a:ext uri="{9D8B030D-6E8A-4147-A177-3AD203B41FA5}">
                      <a16:colId xmlns:a16="http://schemas.microsoft.com/office/drawing/2014/main" val="1963192652"/>
                    </a:ext>
                  </a:extLst>
                </a:gridCol>
                <a:gridCol w="2033712">
                  <a:extLst>
                    <a:ext uri="{9D8B030D-6E8A-4147-A177-3AD203B41FA5}">
                      <a16:colId xmlns:a16="http://schemas.microsoft.com/office/drawing/2014/main" val="1323316193"/>
                    </a:ext>
                  </a:extLst>
                </a:gridCol>
                <a:gridCol w="2537794">
                  <a:extLst>
                    <a:ext uri="{9D8B030D-6E8A-4147-A177-3AD203B41FA5}">
                      <a16:colId xmlns:a16="http://schemas.microsoft.com/office/drawing/2014/main" val="655989984"/>
                    </a:ext>
                  </a:extLst>
                </a:gridCol>
                <a:gridCol w="3850147">
                  <a:extLst>
                    <a:ext uri="{9D8B030D-6E8A-4147-A177-3AD203B41FA5}">
                      <a16:colId xmlns:a16="http://schemas.microsoft.com/office/drawing/2014/main" val="417635988"/>
                    </a:ext>
                  </a:extLst>
                </a:gridCol>
              </a:tblGrid>
              <a:tr h="79537">
                <a:tc>
                  <a:txBody>
                    <a:bodyPr/>
                    <a:lstStyle/>
                    <a:p>
                      <a:pPr algn="ctr">
                        <a:spcAft>
                          <a:spcPts val="0"/>
                        </a:spcAft>
                      </a:pPr>
                      <a:r>
                        <a:rPr lang="es-ES" sz="1000">
                          <a:effectLst/>
                        </a:rPr>
                        <a:t>Id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tc>
                <a:tc>
                  <a:txBody>
                    <a:bodyPr/>
                    <a:lstStyle/>
                    <a:p>
                      <a:pPr algn="ctr">
                        <a:spcAft>
                          <a:spcPts val="0"/>
                        </a:spcAft>
                      </a:pPr>
                      <a:r>
                        <a:rPr lang="es-ES" sz="1000">
                          <a:effectLst/>
                        </a:rPr>
                        <a:t>LINEAMIENTO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tc>
                <a:tc>
                  <a:txBody>
                    <a:bodyPr/>
                    <a:lstStyle/>
                    <a:p>
                      <a:pPr algn="ctr">
                        <a:spcAft>
                          <a:spcPts val="0"/>
                        </a:spcAft>
                      </a:pPr>
                      <a:r>
                        <a:rPr lang="es-ES" sz="1000">
                          <a:effectLst/>
                        </a:rPr>
                        <a:t>RESPONSABLE</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88783642"/>
                  </a:ext>
                </a:extLst>
              </a:tr>
              <a:tr h="609785">
                <a:tc>
                  <a:txBody>
                    <a:bodyPr/>
                    <a:lstStyle/>
                    <a:p>
                      <a:pPr algn="just">
                        <a:spcAft>
                          <a:spcPts val="0"/>
                        </a:spcAft>
                      </a:pPr>
                      <a:r>
                        <a:rPr lang="es-ES" sz="950">
                          <a:effectLst/>
                        </a:rPr>
                        <a:t>6,1</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Determinar la periodicidad y los mecanismos con que se realizarán los ejercicios de validación de la pertinencia y satisfacción de la oferta de la entidad, en los que se consulte al ciudadano y usuario de los trámites y servicios.</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950">
                          <a:effectLst/>
                        </a:rPr>
                        <a:t>Grupo de Planeación Estratégica y Mejora Continua</a:t>
                      </a:r>
                    </a:p>
                    <a:p>
                      <a:pPr marL="342900" lvl="0" indent="-342900" algn="just">
                        <a:spcAft>
                          <a:spcPts val="0"/>
                        </a:spcAft>
                        <a:buFont typeface="Arial" panose="020B0604020202020204" pitchFamily="34" charset="0"/>
                        <a:buChar char="•"/>
                        <a:tabLst>
                          <a:tab pos="228600" algn="l"/>
                        </a:tabLst>
                      </a:pPr>
                      <a:r>
                        <a:rPr lang="es-ES" sz="950">
                          <a:effectLst/>
                        </a:rPr>
                        <a:t>Subdirecciones Misionales</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rowSpan="5">
                  <a:txBody>
                    <a:bodyPr/>
                    <a:lstStyle/>
                    <a:p>
                      <a:pPr algn="just">
                        <a:spcAft>
                          <a:spcPts val="0"/>
                        </a:spcAft>
                      </a:pPr>
                      <a:r>
                        <a:rPr lang="es-ES" sz="950" dirty="0">
                          <a:effectLst/>
                        </a:rPr>
                        <a:t>La UNP implementará criterios de excelencia y calidad en el servicio, para lo cual tendrá en cuenta las necesidades, realidades y expectativas de los ciudadanos, a través de ejercicios de evaluación participativa de la oferta institucional, por lo anterior es indispensable la existencia de cómo mínimo 2 instrumentos de medición:</a:t>
                      </a:r>
                    </a:p>
                    <a:p>
                      <a:pPr algn="just">
                        <a:spcAft>
                          <a:spcPts val="0"/>
                        </a:spcAft>
                      </a:pPr>
                      <a:r>
                        <a:rPr lang="es-ES" sz="950" dirty="0">
                          <a:effectLst/>
                        </a:rPr>
                        <a:t> 1.Encuesta de satisfacción al ciudadano por la atención prestada durante la atención a sus PQRSD.          </a:t>
                      </a:r>
                    </a:p>
                    <a:p>
                      <a:pPr algn="just">
                        <a:spcAft>
                          <a:spcPts val="0"/>
                        </a:spcAft>
                      </a:pPr>
                      <a:r>
                        <a:rPr lang="es-ES" sz="950" dirty="0">
                          <a:effectLst/>
                        </a:rPr>
                        <a:t>- Será aplicada por los asesores que atienden el canal presencial y telefónico de la entidad, una vez finalice la atención brindada al ciudadano.</a:t>
                      </a:r>
                    </a:p>
                    <a:p>
                      <a:pPr algn="just">
                        <a:spcAft>
                          <a:spcPts val="0"/>
                        </a:spcAft>
                      </a:pPr>
                      <a:r>
                        <a:rPr lang="es-ES" sz="950" dirty="0">
                          <a:effectLst/>
                        </a:rPr>
                        <a:t>- El diseño y actualización del instrumento estará a cargo del Grupo de Atención al Ciudadano o la dependencia que haga sus veces.</a:t>
                      </a:r>
                    </a:p>
                    <a:p>
                      <a:pPr marL="0" indent="7938" algn="just">
                        <a:spcAft>
                          <a:spcPts val="0"/>
                        </a:spcAft>
                        <a:buFontTx/>
                        <a:buChar char="-"/>
                      </a:pPr>
                      <a:r>
                        <a:rPr lang="es-ES" sz="950" dirty="0">
                          <a:effectLst/>
                        </a:rPr>
                        <a:t>La tabulación, análisis y publicación será responsabilidad del Grupo citado anteriormente                                                                                                                                                                                                                                                                                                                                                                                                                                                                                                                                                                                                                                                                                                                                                                                  2. Encuesta de percepción respecto de los servicios prestados por la UNP</a:t>
                      </a:r>
                    </a:p>
                    <a:p>
                      <a:pPr algn="just">
                        <a:spcAft>
                          <a:spcPts val="0"/>
                        </a:spcAft>
                      </a:pPr>
                      <a:r>
                        <a:rPr lang="es-ES" sz="950" dirty="0">
                          <a:effectLst/>
                        </a:rPr>
                        <a:t>- Será aplicada a solicitantes y beneficiarios del Programa, preferentemente por un tercero escogido a través de un proceso de contratación estatal, con una periodicidad anual.</a:t>
                      </a:r>
                    </a:p>
                    <a:p>
                      <a:pPr algn="just">
                        <a:spcAft>
                          <a:spcPts val="0"/>
                        </a:spcAft>
                      </a:pPr>
                      <a:r>
                        <a:rPr lang="es-ES" sz="950" dirty="0">
                          <a:effectLst/>
                        </a:rPr>
                        <a:t>- El instrumento será diseñado por la empresa escogida a través del proceso de contratación, en el cual se contemplarán variables del servicio en términos de tiempo (espera, atención, respuesta), modo (claridad en los requisitos y mecanismos), lugar, calidad de la atención, desempeño de los servidores públicos, accesibilidad, usabilidad, pertinencia, relevancia, entre otras, etc.</a:t>
                      </a:r>
                    </a:p>
                    <a:p>
                      <a:pPr algn="just">
                        <a:spcAft>
                          <a:spcPts val="0"/>
                        </a:spcAft>
                      </a:pPr>
                      <a:r>
                        <a:rPr lang="es-ES" sz="950" dirty="0">
                          <a:effectLst/>
                        </a:rPr>
                        <a:t>- El contratista igualmente analizará los resultados de la medición de satisfacción </a:t>
                      </a:r>
                    </a:p>
                    <a:p>
                      <a:pPr algn="just">
                        <a:spcAft>
                          <a:spcPts val="0"/>
                        </a:spcAft>
                      </a:pPr>
                      <a:r>
                        <a:rPr lang="es-ES" sz="950" dirty="0">
                          <a:effectLst/>
                        </a:rPr>
                        <a:t> Y presentará el respectivo informe que será publicado en la página web de la entidad.</a:t>
                      </a:r>
                    </a:p>
                    <a:p>
                      <a:pPr algn="just">
                        <a:spcAft>
                          <a:spcPts val="0"/>
                        </a:spcAft>
                      </a:pPr>
                      <a:r>
                        <a:rPr lang="es-ES" sz="950" dirty="0">
                          <a:effectLst/>
                        </a:rPr>
                        <a:t>Los dos ejercicios de medición serán tomados como insumos para la toma de decisiones de la Alta Dirección.</a:t>
                      </a:r>
                      <a:endParaRPr lang="es-ES" sz="9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84327053"/>
                  </a:ext>
                </a:extLst>
              </a:tr>
              <a:tr h="980959">
                <a:tc>
                  <a:txBody>
                    <a:bodyPr/>
                    <a:lstStyle/>
                    <a:p>
                      <a:pPr algn="just">
                        <a:spcAft>
                          <a:spcPts val="0"/>
                        </a:spcAft>
                      </a:pPr>
                      <a:r>
                        <a:rPr lang="es-ES" sz="950">
                          <a:effectLst/>
                        </a:rPr>
                        <a:t>6,2</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Establecer un instrumento a través del cual se mida la satisfacción y pertinencia del servicio en términos de tiempo (espera, atención, respuesta), modo (claridad en los requisitos y mecanismos), lugar, calidad de la atención, desempeño de los servidores públicos, accesibilidad, usabilidad, pertinencia, relevancia, entre otras, etc.</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950">
                          <a:effectLst/>
                        </a:rPr>
                        <a:t>Grupo de Planeación Estratégica y Mejora Continua</a:t>
                      </a:r>
                    </a:p>
                    <a:p>
                      <a:pPr marL="342900" lvl="0" indent="-342900" algn="just">
                        <a:spcAft>
                          <a:spcPts val="0"/>
                        </a:spcAft>
                        <a:buFont typeface="Arial" panose="020B0604020202020204" pitchFamily="34" charset="0"/>
                        <a:buChar char="•"/>
                        <a:tabLst>
                          <a:tab pos="228600" algn="l"/>
                        </a:tabLst>
                      </a:pPr>
                      <a:r>
                        <a:rPr lang="es-ES" sz="950">
                          <a:effectLst/>
                        </a:rPr>
                        <a:t>Subdirecciones Misionales</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vMerge="1">
                  <a:txBody>
                    <a:bodyPr/>
                    <a:lstStyle/>
                    <a:p>
                      <a:endParaRPr lang="es-ES"/>
                    </a:p>
                  </a:txBody>
                  <a:tcPr/>
                </a:tc>
                <a:extLst>
                  <a:ext uri="{0D108BD9-81ED-4DB2-BD59-A6C34878D82A}">
                    <a16:rowId xmlns:a16="http://schemas.microsoft.com/office/drawing/2014/main" val="1836009974"/>
                  </a:ext>
                </a:extLst>
              </a:tr>
              <a:tr h="609785">
                <a:tc>
                  <a:txBody>
                    <a:bodyPr/>
                    <a:lstStyle/>
                    <a:p>
                      <a:pPr algn="just">
                        <a:spcAft>
                          <a:spcPts val="0"/>
                        </a:spcAft>
                      </a:pPr>
                      <a:r>
                        <a:rPr lang="es-ES" sz="950">
                          <a:effectLst/>
                        </a:rPr>
                        <a:t>6,3</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Analizar los resultados de la medición de satisfacción y considerarla para la toma de decisiones de la entidad.</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950">
                          <a:effectLst/>
                        </a:rPr>
                        <a:t>Grupo de Planeación Estratégica y Mejora Continua</a:t>
                      </a:r>
                    </a:p>
                    <a:p>
                      <a:pPr marL="342900" lvl="0" indent="-342900" algn="just">
                        <a:spcAft>
                          <a:spcPts val="0"/>
                        </a:spcAft>
                        <a:buFont typeface="Arial" panose="020B0604020202020204" pitchFamily="34" charset="0"/>
                        <a:buChar char="•"/>
                        <a:tabLst>
                          <a:tab pos="228600" algn="l"/>
                        </a:tabLst>
                      </a:pPr>
                      <a:r>
                        <a:rPr lang="es-ES" sz="950">
                          <a:effectLst/>
                        </a:rPr>
                        <a:t>Grupo de Atención al Ciudadano</a:t>
                      </a:r>
                    </a:p>
                    <a:p>
                      <a:pPr marL="342900" lvl="0" indent="-342900" algn="just">
                        <a:spcAft>
                          <a:spcPts val="0"/>
                        </a:spcAft>
                        <a:buFont typeface="Arial" panose="020B0604020202020204" pitchFamily="34" charset="0"/>
                        <a:buChar char="•"/>
                        <a:tabLst>
                          <a:tab pos="228600" algn="l"/>
                        </a:tabLst>
                      </a:pPr>
                      <a:r>
                        <a:rPr lang="es-ES" sz="950">
                          <a:effectLst/>
                        </a:rPr>
                        <a:t>Subdirecciones Misionales</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vMerge="1">
                  <a:txBody>
                    <a:bodyPr/>
                    <a:lstStyle/>
                    <a:p>
                      <a:endParaRPr lang="es-ES"/>
                    </a:p>
                  </a:txBody>
                  <a:tcPr/>
                </a:tc>
                <a:extLst>
                  <a:ext uri="{0D108BD9-81ED-4DB2-BD59-A6C34878D82A}">
                    <a16:rowId xmlns:a16="http://schemas.microsoft.com/office/drawing/2014/main" val="1884492115"/>
                  </a:ext>
                </a:extLst>
              </a:tr>
              <a:tr h="609785">
                <a:tc>
                  <a:txBody>
                    <a:bodyPr/>
                    <a:lstStyle/>
                    <a:p>
                      <a:pPr algn="just">
                        <a:spcAft>
                          <a:spcPts val="0"/>
                        </a:spcAft>
                      </a:pPr>
                      <a:r>
                        <a:rPr lang="es-ES" sz="950">
                          <a:effectLst/>
                        </a:rPr>
                        <a:t>6,4</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Identificar cuáles son los trámites con mayor y menor afluencia, y canalizar iniciativas de ajuste de la oferta.</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950">
                          <a:effectLst/>
                        </a:rPr>
                        <a:t>Grupo de Planeación Estratégica y Mejora Continua</a:t>
                      </a:r>
                    </a:p>
                    <a:p>
                      <a:pPr marL="342900" lvl="0" indent="-342900" algn="just">
                        <a:spcAft>
                          <a:spcPts val="0"/>
                        </a:spcAft>
                        <a:buFont typeface="Arial" panose="020B0604020202020204" pitchFamily="34" charset="0"/>
                        <a:buChar char="•"/>
                        <a:tabLst>
                          <a:tab pos="228600" algn="l"/>
                        </a:tabLst>
                      </a:pPr>
                      <a:r>
                        <a:rPr lang="es-ES" sz="950">
                          <a:effectLst/>
                        </a:rPr>
                        <a:t>Grupo de Atención al Ciudadano</a:t>
                      </a:r>
                    </a:p>
                    <a:p>
                      <a:pPr marL="342900" lvl="0" indent="-342900" algn="just">
                        <a:spcAft>
                          <a:spcPts val="0"/>
                        </a:spcAft>
                        <a:buFont typeface="Arial" panose="020B0604020202020204" pitchFamily="34" charset="0"/>
                        <a:buChar char="•"/>
                        <a:tabLst>
                          <a:tab pos="228600" algn="l"/>
                        </a:tabLst>
                      </a:pPr>
                      <a:r>
                        <a:rPr lang="es-ES" sz="950">
                          <a:effectLst/>
                        </a:rPr>
                        <a:t>Subdirecciones Misionales</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vMerge="1">
                  <a:txBody>
                    <a:bodyPr/>
                    <a:lstStyle/>
                    <a:p>
                      <a:endParaRPr lang="es-ES"/>
                    </a:p>
                  </a:txBody>
                  <a:tcPr/>
                </a:tc>
                <a:extLst>
                  <a:ext uri="{0D108BD9-81ED-4DB2-BD59-A6C34878D82A}">
                    <a16:rowId xmlns:a16="http://schemas.microsoft.com/office/drawing/2014/main" val="175298509"/>
                  </a:ext>
                </a:extLst>
              </a:tr>
              <a:tr h="742347">
                <a:tc>
                  <a:txBody>
                    <a:bodyPr/>
                    <a:lstStyle/>
                    <a:p>
                      <a:pPr algn="just">
                        <a:spcAft>
                          <a:spcPts val="0"/>
                        </a:spcAft>
                      </a:pPr>
                      <a:r>
                        <a:rPr lang="es-ES" sz="950">
                          <a:effectLst/>
                        </a:rPr>
                        <a:t>6,5</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a:effectLst/>
                        </a:rPr>
                        <a:t>Establecer mecanismos de medición y mejoramiento de los ciclos de servicio.</a:t>
                      </a:r>
                      <a:endParaRPr lang="es-ES" sz="9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a:txBody>
                    <a:bodyPr/>
                    <a:lstStyle/>
                    <a:p>
                      <a:pPr algn="just">
                        <a:spcAft>
                          <a:spcPts val="0"/>
                        </a:spcAft>
                      </a:pPr>
                      <a:r>
                        <a:rPr lang="es-ES" sz="950" dirty="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950" dirty="0">
                          <a:effectLst/>
                        </a:rPr>
                        <a:t>Grupo de Planeación Estratégica y Mejora Continua</a:t>
                      </a:r>
                    </a:p>
                    <a:p>
                      <a:pPr marL="342900" lvl="0" indent="-342900" algn="just">
                        <a:spcAft>
                          <a:spcPts val="0"/>
                        </a:spcAft>
                        <a:buFont typeface="Arial" panose="020B0604020202020204" pitchFamily="34" charset="0"/>
                        <a:buChar char="•"/>
                        <a:tabLst>
                          <a:tab pos="228600" algn="l"/>
                        </a:tabLst>
                      </a:pPr>
                      <a:r>
                        <a:rPr lang="es-ES" sz="950" dirty="0">
                          <a:effectLst/>
                        </a:rPr>
                        <a:t>Grupo de Atención al Ciudadano</a:t>
                      </a:r>
                    </a:p>
                    <a:p>
                      <a:pPr marL="342900" lvl="0" indent="-342900" algn="just">
                        <a:spcAft>
                          <a:spcPts val="0"/>
                        </a:spcAft>
                        <a:buFont typeface="Arial" panose="020B0604020202020204" pitchFamily="34" charset="0"/>
                        <a:buChar char="•"/>
                        <a:tabLst>
                          <a:tab pos="228600" algn="l"/>
                        </a:tabLst>
                      </a:pPr>
                      <a:r>
                        <a:rPr lang="es-ES" sz="950" dirty="0">
                          <a:effectLst/>
                        </a:rPr>
                        <a:t>Subdirecciones Misionales</a:t>
                      </a:r>
                      <a:endParaRPr lang="es-ES" sz="9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6512" marR="26512" marT="13256" marB="13256" anchor="ctr"/>
                </a:tc>
                <a:tc vMerge="1">
                  <a:txBody>
                    <a:bodyPr/>
                    <a:lstStyle/>
                    <a:p>
                      <a:endParaRPr lang="es-ES"/>
                    </a:p>
                  </a:txBody>
                  <a:tcPr/>
                </a:tc>
                <a:extLst>
                  <a:ext uri="{0D108BD9-81ED-4DB2-BD59-A6C34878D82A}">
                    <a16:rowId xmlns:a16="http://schemas.microsoft.com/office/drawing/2014/main" val="3120859423"/>
                  </a:ext>
                </a:extLst>
              </a:tr>
            </a:tbl>
          </a:graphicData>
        </a:graphic>
      </p:graphicFrame>
    </p:spTree>
    <p:extLst>
      <p:ext uri="{BB962C8B-B14F-4D97-AF65-F5344CB8AC3E}">
        <p14:creationId xmlns:p14="http://schemas.microsoft.com/office/powerpoint/2010/main" val="3706229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43C544F-FD6A-9E41-8EC0-43F47C89F672}"/>
              </a:ext>
            </a:extLst>
          </p:cNvPr>
          <p:cNvSpPr/>
          <p:nvPr/>
        </p:nvSpPr>
        <p:spPr>
          <a:xfrm>
            <a:off x="450574" y="3326296"/>
            <a:ext cx="8242852" cy="8216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600" dirty="0"/>
              <a:t>GRACIAS</a:t>
            </a:r>
          </a:p>
        </p:txBody>
      </p:sp>
    </p:spTree>
    <p:extLst>
      <p:ext uri="{BB962C8B-B14F-4D97-AF65-F5344CB8AC3E}">
        <p14:creationId xmlns:p14="http://schemas.microsoft.com/office/powerpoint/2010/main" val="736436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p:txBody>
          <a:bodyPr>
            <a:normAutofit fontScale="90000"/>
          </a:bodyPr>
          <a:lstStyle/>
          <a:p>
            <a:pPr algn="ctr"/>
            <a:r>
              <a:rPr lang="es-CO" sz="2400" dirty="0"/>
              <a:t>Directrices  y lineamientos generales</a:t>
            </a:r>
            <a:br>
              <a:rPr lang="es-CO" sz="2400" dirty="0"/>
            </a:br>
            <a:r>
              <a:rPr lang="es-MX" sz="2400" b="1" dirty="0"/>
              <a:t> Política Institucional de Servicio a la Ciudadanía </a:t>
            </a:r>
            <a:endParaRPr lang="es-CO" sz="2400" dirty="0"/>
          </a:p>
        </p:txBody>
      </p:sp>
      <p:sp>
        <p:nvSpPr>
          <p:cNvPr id="5" name="Rectángulo 4"/>
          <p:cNvSpPr/>
          <p:nvPr/>
        </p:nvSpPr>
        <p:spPr>
          <a:xfrm>
            <a:off x="296636" y="2048544"/>
            <a:ext cx="8566796" cy="1015663"/>
          </a:xfrm>
          <a:prstGeom prst="rect">
            <a:avLst/>
          </a:prstGeom>
        </p:spPr>
        <p:txBody>
          <a:bodyPr wrap="square">
            <a:spAutoFit/>
          </a:bodyPr>
          <a:lstStyle/>
          <a:p>
            <a:pPr algn="just"/>
            <a:r>
              <a:rPr lang="es-CO" sz="1400" dirty="0">
                <a:solidFill>
                  <a:srgbClr val="808080"/>
                </a:solidFill>
                <a:latin typeface="Myanmar Text" panose="020B0502040204020203" pitchFamily="34" charset="0"/>
                <a:ea typeface="MS Mincho" panose="02020609040205080304" pitchFamily="49" charset="-128"/>
                <a:cs typeface="Times New Roman" panose="02020603050405020304" pitchFamily="18" charset="0"/>
              </a:rPr>
              <a:t>La Política Institucional de Servicio al Ciudadano de la UNP, se desarrollará  en el marco del Modelo de Gestión Pública Eficiente al Servicio del Ciudadano del que versa el CONPES 3785 de 2013, para estos efectos se contemplará dos áreas para su respectiva implementación: “Ventanilla hacia Adentro” y  “Ventanilla hacia Fuera</a:t>
            </a:r>
            <a:r>
              <a:rPr lang="es-CO" dirty="0">
                <a:solidFill>
                  <a:srgbClr val="808080"/>
                </a:solidFill>
                <a:latin typeface="Myanmar Text" panose="020B0502040204020203" pitchFamily="34" charset="0"/>
                <a:ea typeface="MS Mincho" panose="02020609040205080304" pitchFamily="49" charset="-128"/>
                <a:cs typeface="Times New Roman" panose="02020603050405020304" pitchFamily="18" charset="0"/>
              </a:rPr>
              <a:t>”.</a:t>
            </a:r>
            <a:endParaRPr lang="es-ES" dirty="0">
              <a:solidFill>
                <a:srgbClr val="808080"/>
              </a:solidFill>
              <a:latin typeface="Myanmar Text" panose="020B0502040204020203" pitchFamily="34" charset="0"/>
              <a:ea typeface="MS Mincho" panose="02020609040205080304" pitchFamily="49" charset="-128"/>
              <a:cs typeface="Times New Roman" panose="02020603050405020304" pitchFamily="18" charset="0"/>
            </a:endParaRPr>
          </a:p>
        </p:txBody>
      </p:sp>
      <p:pic>
        <p:nvPicPr>
          <p:cNvPr id="11" name="Google Shape;278;g7e01b2a097_12_70"/>
          <p:cNvPicPr preferRelativeResize="0"/>
          <p:nvPr/>
        </p:nvPicPr>
        <p:blipFill rotWithShape="1">
          <a:blip r:embed="rId2">
            <a:alphaModFix/>
          </a:blip>
          <a:srcRect/>
          <a:stretch/>
        </p:blipFill>
        <p:spPr>
          <a:xfrm>
            <a:off x="1373487" y="3064206"/>
            <a:ext cx="3576012" cy="2914844"/>
          </a:xfrm>
          <a:prstGeom prst="rect">
            <a:avLst/>
          </a:prstGeom>
          <a:noFill/>
          <a:ln>
            <a:noFill/>
          </a:ln>
        </p:spPr>
      </p:pic>
      <p:sp>
        <p:nvSpPr>
          <p:cNvPr id="12" name="CuadroTexto 11"/>
          <p:cNvSpPr txBox="1"/>
          <p:nvPr/>
        </p:nvSpPr>
        <p:spPr>
          <a:xfrm>
            <a:off x="6120083" y="3589759"/>
            <a:ext cx="1938592" cy="1846659"/>
          </a:xfrm>
          <a:prstGeom prst="rect">
            <a:avLst/>
          </a:prstGeom>
          <a:solidFill>
            <a:schemeClr val="accent1">
              <a:lumMod val="20000"/>
              <a:lumOff val="80000"/>
            </a:schemeClr>
          </a:solidFill>
          <a:ln w="38100" cap="rnd">
            <a:solidFill>
              <a:schemeClr val="accent1">
                <a:lumMod val="40000"/>
                <a:lumOff val="60000"/>
              </a:schemeClr>
            </a:solidFill>
          </a:ln>
        </p:spPr>
        <p:txBody>
          <a:bodyPr wrap="square" rtlCol="0">
            <a:spAutoFit/>
          </a:bodyPr>
          <a:lstStyle/>
          <a:p>
            <a:pPr algn="ctr"/>
            <a:r>
              <a:rPr lang="es-ES" sz="1600" b="1" dirty="0"/>
              <a:t>Canales</a:t>
            </a:r>
          </a:p>
          <a:p>
            <a:endParaRPr lang="es-ES" sz="1400" dirty="0"/>
          </a:p>
          <a:p>
            <a:r>
              <a:rPr lang="es-ES" sz="1400" dirty="0"/>
              <a:t>Correo electrónico</a:t>
            </a:r>
          </a:p>
          <a:p>
            <a:r>
              <a:rPr lang="es-ES" sz="1400" dirty="0"/>
              <a:t>Página Web</a:t>
            </a:r>
          </a:p>
          <a:p>
            <a:r>
              <a:rPr lang="es-ES" sz="1400" dirty="0"/>
              <a:t>Telefónico</a:t>
            </a:r>
          </a:p>
          <a:p>
            <a:r>
              <a:rPr lang="es-ES" sz="1400" dirty="0"/>
              <a:t>Chat</a:t>
            </a:r>
          </a:p>
          <a:p>
            <a:r>
              <a:rPr lang="es-ES" sz="1400" dirty="0"/>
              <a:t>Presencial</a:t>
            </a:r>
          </a:p>
          <a:p>
            <a:r>
              <a:rPr lang="es-ES" sz="1400" dirty="0"/>
              <a:t>Redes sociales</a:t>
            </a:r>
          </a:p>
        </p:txBody>
      </p:sp>
      <p:sp>
        <p:nvSpPr>
          <p:cNvPr id="4" name="Flecha derecha 3"/>
          <p:cNvSpPr/>
          <p:nvPr/>
        </p:nvSpPr>
        <p:spPr>
          <a:xfrm>
            <a:off x="4949499" y="4272527"/>
            <a:ext cx="945490" cy="499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26127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155C30E-72D3-4E1A-AFFB-3FD59FB082B2}"/>
              </a:ext>
            </a:extLst>
          </p:cNvPr>
          <p:cNvSpPr txBox="1"/>
          <p:nvPr/>
        </p:nvSpPr>
        <p:spPr>
          <a:xfrm>
            <a:off x="955629" y="1991965"/>
            <a:ext cx="7985052" cy="369332"/>
          </a:xfrm>
          <a:prstGeom prst="rect">
            <a:avLst/>
          </a:prstGeom>
          <a:noFill/>
        </p:spPr>
        <p:txBody>
          <a:bodyPr wrap="square" rtlCol="0">
            <a:spAutoFit/>
          </a:bodyPr>
          <a:lstStyle/>
          <a:p>
            <a:pPr algn="ctr"/>
            <a:endParaRPr lang="es-ES" dirty="0"/>
          </a:p>
        </p:txBody>
      </p:sp>
      <p:graphicFrame>
        <p:nvGraphicFramePr>
          <p:cNvPr id="2" name="Diagrama 1"/>
          <p:cNvGraphicFramePr/>
          <p:nvPr/>
        </p:nvGraphicFramePr>
        <p:xfrm>
          <a:off x="369511" y="746283"/>
          <a:ext cx="8514516" cy="5683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3315205" y="0"/>
            <a:ext cx="2623127" cy="369332"/>
          </a:xfrm>
          <a:prstGeom prst="rect">
            <a:avLst/>
          </a:prstGeom>
          <a:noFill/>
        </p:spPr>
        <p:txBody>
          <a:bodyPr wrap="square" rtlCol="0">
            <a:spAutoFit/>
          </a:bodyPr>
          <a:lstStyle/>
          <a:p>
            <a:r>
              <a:rPr lang="es-CO" dirty="0"/>
              <a:t>Áreas de Intervención</a:t>
            </a:r>
          </a:p>
        </p:txBody>
      </p:sp>
    </p:spTree>
    <p:extLst>
      <p:ext uri="{BB962C8B-B14F-4D97-AF65-F5344CB8AC3E}">
        <p14:creationId xmlns:p14="http://schemas.microsoft.com/office/powerpoint/2010/main" val="172234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155C30E-72D3-4E1A-AFFB-3FD59FB082B2}"/>
              </a:ext>
            </a:extLst>
          </p:cNvPr>
          <p:cNvSpPr txBox="1"/>
          <p:nvPr/>
        </p:nvSpPr>
        <p:spPr>
          <a:xfrm>
            <a:off x="358335" y="1094312"/>
            <a:ext cx="1771185" cy="738664"/>
          </a:xfrm>
          <a:prstGeom prst="rect">
            <a:avLst/>
          </a:prstGeom>
          <a:noFill/>
        </p:spPr>
        <p:txBody>
          <a:bodyPr wrap="square" rtlCol="0">
            <a:spAutoFit/>
          </a:bodyPr>
          <a:lstStyle/>
          <a:p>
            <a:pPr lvl="0"/>
            <a:r>
              <a:rPr lang="es-ES" sz="1400" b="1" dirty="0">
                <a:effectLst>
                  <a:outerShdw blurRad="38100" dist="38100" dir="2700000" algn="tl">
                    <a:srgbClr val="000000">
                      <a:alpha val="43137"/>
                    </a:srgbClr>
                  </a:outerShdw>
                </a:effectLst>
              </a:rPr>
              <a:t>Componente 1. </a:t>
            </a:r>
            <a:r>
              <a:rPr lang="es-ES" sz="1400" dirty="0"/>
              <a:t>Posicionamiento Estratégico Política.</a:t>
            </a:r>
          </a:p>
        </p:txBody>
      </p:sp>
      <p:sp>
        <p:nvSpPr>
          <p:cNvPr id="11" name="Cerrar llave 10"/>
          <p:cNvSpPr/>
          <p:nvPr/>
        </p:nvSpPr>
        <p:spPr>
          <a:xfrm>
            <a:off x="1938286" y="1139651"/>
            <a:ext cx="339774" cy="9087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Abrir llave 11"/>
          <p:cNvSpPr/>
          <p:nvPr/>
        </p:nvSpPr>
        <p:spPr>
          <a:xfrm>
            <a:off x="296636" y="1139651"/>
            <a:ext cx="127946" cy="908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9" name="Flecha derecha 18"/>
          <p:cNvSpPr/>
          <p:nvPr/>
        </p:nvSpPr>
        <p:spPr>
          <a:xfrm rot="5400000">
            <a:off x="1048322" y="703669"/>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p:cNvSpPr/>
          <p:nvPr/>
        </p:nvSpPr>
        <p:spPr>
          <a:xfrm>
            <a:off x="2325822" y="1140456"/>
            <a:ext cx="4616782" cy="830997"/>
          </a:xfrm>
          <a:prstGeom prst="rect">
            <a:avLst/>
          </a:prstGeom>
        </p:spPr>
        <p:txBody>
          <a:bodyPr wrap="square">
            <a:spAutoFit/>
          </a:bodyPr>
          <a:lstStyle/>
          <a:p>
            <a:r>
              <a:rPr lang="es-ES" sz="1200" dirty="0">
                <a:solidFill>
                  <a:srgbClr val="000000"/>
                </a:solidFill>
                <a:latin typeface="Century Gothic" panose="020B0502020202020204" pitchFamily="34" charset="0"/>
              </a:rPr>
              <a:t>Este componte señala los ajustes institucionales y la relevancia de la política de servicio a la ciudadanía dentro de las entidades, representado en el respaldo de la alta dirección. </a:t>
            </a:r>
            <a:endParaRPr lang="es-ES" sz="1200" dirty="0"/>
          </a:p>
        </p:txBody>
      </p:sp>
      <p:sp>
        <p:nvSpPr>
          <p:cNvPr id="22" name="Rectángulo 21"/>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2" name="Tabla 1"/>
          <p:cNvGraphicFramePr>
            <a:graphicFrameLocks noGrp="1"/>
          </p:cNvGraphicFramePr>
          <p:nvPr/>
        </p:nvGraphicFramePr>
        <p:xfrm>
          <a:off x="424581" y="2159666"/>
          <a:ext cx="8326312" cy="4174094"/>
        </p:xfrm>
        <a:graphic>
          <a:graphicData uri="http://schemas.openxmlformats.org/drawingml/2006/table">
            <a:tbl>
              <a:tblPr firstRow="1" bandRow="1">
                <a:tableStyleId>{5C22544A-7EE6-4342-B048-85BDC9FD1C3A}</a:tableStyleId>
              </a:tblPr>
              <a:tblGrid>
                <a:gridCol w="344540">
                  <a:extLst>
                    <a:ext uri="{9D8B030D-6E8A-4147-A177-3AD203B41FA5}">
                      <a16:colId xmlns:a16="http://schemas.microsoft.com/office/drawing/2014/main" val="2893594829"/>
                    </a:ext>
                  </a:extLst>
                </a:gridCol>
                <a:gridCol w="1726251">
                  <a:extLst>
                    <a:ext uri="{9D8B030D-6E8A-4147-A177-3AD203B41FA5}">
                      <a16:colId xmlns:a16="http://schemas.microsoft.com/office/drawing/2014/main" val="1291220188"/>
                    </a:ext>
                  </a:extLst>
                </a:gridCol>
                <a:gridCol w="2589376">
                  <a:extLst>
                    <a:ext uri="{9D8B030D-6E8A-4147-A177-3AD203B41FA5}">
                      <a16:colId xmlns:a16="http://schemas.microsoft.com/office/drawing/2014/main" val="3713364671"/>
                    </a:ext>
                  </a:extLst>
                </a:gridCol>
                <a:gridCol w="3666145">
                  <a:extLst>
                    <a:ext uri="{9D8B030D-6E8A-4147-A177-3AD203B41FA5}">
                      <a16:colId xmlns:a16="http://schemas.microsoft.com/office/drawing/2014/main" val="3525263265"/>
                    </a:ext>
                  </a:extLst>
                </a:gridCol>
              </a:tblGrid>
              <a:tr h="117168">
                <a:tc>
                  <a:txBody>
                    <a:bodyPr/>
                    <a:lstStyle/>
                    <a:p>
                      <a:pPr algn="ctr">
                        <a:spcAft>
                          <a:spcPts val="0"/>
                        </a:spcAft>
                      </a:pPr>
                      <a:r>
                        <a:rPr lang="es-ES" sz="1050" dirty="0">
                          <a:effectLst/>
                        </a:rPr>
                        <a:t>Id</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LINEAMIENTOS</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RESPONSABLE</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COMPROMISO</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42894511"/>
                  </a:ext>
                </a:extLst>
              </a:tr>
              <a:tr h="507727">
                <a:tc>
                  <a:txBody>
                    <a:bodyPr/>
                    <a:lstStyle/>
                    <a:p>
                      <a:pPr algn="just">
                        <a:spcAft>
                          <a:spcPts val="0"/>
                        </a:spcAft>
                      </a:pPr>
                      <a:r>
                        <a:rPr lang="es-ES" sz="1050">
                          <a:effectLst/>
                        </a:rPr>
                        <a:t>1.1</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Establecer la política institucional de servicio a la ciudadanía (recursos financieros, humanos, físicos y tecnológicos)</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Alta Dirección</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Brindar los recursos necesarios para tener un mejor contacto con los beneficiarios de la UNP</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31201074"/>
                  </a:ext>
                </a:extLst>
              </a:tr>
              <a:tr h="390559">
                <a:tc>
                  <a:txBody>
                    <a:bodyPr/>
                    <a:lstStyle/>
                    <a:p>
                      <a:pPr algn="just">
                        <a:spcAft>
                          <a:spcPts val="0"/>
                        </a:spcAft>
                      </a:pPr>
                      <a:r>
                        <a:rPr lang="es-ES" sz="1050">
                          <a:effectLst/>
                        </a:rPr>
                        <a:t>1,2</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Adoptar la política institucional de servicio a la ciudadanía</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Director</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Adoptar por acto administrativo la política institucional de servicio a la ciudadanía y comunicarla a las partes interesadas de la UNP</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85493556"/>
                  </a:ext>
                </a:extLst>
              </a:tr>
              <a:tr h="742062">
                <a:tc>
                  <a:txBody>
                    <a:bodyPr/>
                    <a:lstStyle/>
                    <a:p>
                      <a:pPr algn="just">
                        <a:spcAft>
                          <a:spcPts val="0"/>
                        </a:spcAft>
                      </a:pPr>
                      <a:r>
                        <a:rPr lang="es-ES" sz="1050">
                          <a:effectLst/>
                        </a:rPr>
                        <a:t>1,3</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Formular el Plan institucional </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Oficina Asesora de Planeación e Información</a:t>
                      </a:r>
                    </a:p>
                    <a:p>
                      <a:pPr marL="342900" lvl="0" indent="-342900" algn="just">
                        <a:spcAft>
                          <a:spcPts val="0"/>
                        </a:spcAft>
                        <a:buFont typeface="Arial" panose="020B0604020202020204" pitchFamily="34" charset="0"/>
                        <a:buChar char="•"/>
                        <a:tabLst>
                          <a:tab pos="457200" algn="l"/>
                        </a:tabLst>
                      </a:pPr>
                      <a:r>
                        <a:rPr lang="es-CO" sz="1050" kern="1200">
                          <a:effectLst/>
                        </a:rPr>
                        <a:t>Grupo de Planeación Estratégica y Mejora Continua</a:t>
                      </a:r>
                      <a:r>
                        <a:rPr lang="es-CO" sz="1050">
                          <a:effectLst/>
                        </a:rPr>
                        <a:t> </a:t>
                      </a:r>
                      <a:endParaRPr lang="es-ES" sz="1050">
                        <a:effectLst/>
                      </a:endParaRPr>
                    </a:p>
                    <a:p>
                      <a:pPr marL="342900" lvl="0" indent="-342900" algn="just">
                        <a:spcAft>
                          <a:spcPts val="0"/>
                        </a:spcAft>
                        <a:buFont typeface="Arial" panose="020B0604020202020204" pitchFamily="34" charset="0"/>
                        <a:buChar char="•"/>
                        <a:tabLst>
                          <a:tab pos="457200" algn="l"/>
                        </a:tabLst>
                      </a:pPr>
                      <a:r>
                        <a:rPr lang="es-ES" sz="1050">
                          <a:effectLst/>
                        </a:rPr>
                        <a:t>Grupo de Atención al Ciudadano</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Incluir dentro de los planes de la UNP las actividades de divulgación y sensibilización a las partes interesadas del modelo de servicio al ciudadano implementado con el fin de tener mayor contacto con ellos por los diferentes canales establecidos</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00722976"/>
                  </a:ext>
                </a:extLst>
              </a:tr>
              <a:tr h="1015454">
                <a:tc>
                  <a:txBody>
                    <a:bodyPr/>
                    <a:lstStyle/>
                    <a:p>
                      <a:pPr algn="just">
                        <a:spcAft>
                          <a:spcPts val="0"/>
                        </a:spcAft>
                      </a:pPr>
                      <a:r>
                        <a:rPr lang="es-ES" sz="1050">
                          <a:effectLst/>
                        </a:rPr>
                        <a:t>1,4</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Formular el Plan de acción </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Oficina Asesora de Planeación e Información</a:t>
                      </a:r>
                    </a:p>
                    <a:p>
                      <a:pPr marL="342900" lvl="0" indent="-342900" algn="just">
                        <a:spcAft>
                          <a:spcPts val="0"/>
                        </a:spcAft>
                        <a:buFont typeface="Arial" panose="020B0604020202020204" pitchFamily="34" charset="0"/>
                        <a:buChar char="•"/>
                        <a:tabLst>
                          <a:tab pos="457200" algn="l"/>
                        </a:tabLst>
                      </a:pPr>
                      <a:r>
                        <a:rPr lang="es-CO" sz="1050" kern="1200">
                          <a:effectLst/>
                        </a:rPr>
                        <a:t>Grupo de Planeación Estratégica y Mejora Continua</a:t>
                      </a:r>
                      <a:endParaRPr lang="es-ES" sz="1050">
                        <a:effectLst/>
                      </a:endParaRPr>
                    </a:p>
                    <a:p>
                      <a:pPr marL="342900" lvl="0" indent="-342900" algn="just">
                        <a:spcAft>
                          <a:spcPts val="0"/>
                        </a:spcAft>
                        <a:buFont typeface="Arial" panose="020B0604020202020204" pitchFamily="34" charset="0"/>
                        <a:buChar char="•"/>
                        <a:tabLst>
                          <a:tab pos="457200" algn="l"/>
                        </a:tabLst>
                      </a:pPr>
                      <a:r>
                        <a:rPr lang="es-ES" sz="1050">
                          <a:effectLst/>
                        </a:rPr>
                        <a:t>Grupo de Atención al Ciudadano</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Formular un plan de acción con el fin de establecer acciones basadas en los resultados alcanzados trimestralmente en lo referente a las PQRSD, y mínimo anualmente lo relacionado con las encuestas de satisfacción de los beneficiarios, con el fin de establecer acciones en mejorar la percepción y los servicios que la UNP presta a las poblaciones objeto</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67986138"/>
                  </a:ext>
                </a:extLst>
              </a:tr>
              <a:tr h="859230">
                <a:tc>
                  <a:txBody>
                    <a:bodyPr/>
                    <a:lstStyle/>
                    <a:p>
                      <a:pPr algn="just">
                        <a:spcAft>
                          <a:spcPts val="0"/>
                        </a:spcAft>
                      </a:pPr>
                      <a:r>
                        <a:rPr lang="es-ES" sz="1050">
                          <a:effectLst/>
                        </a:rPr>
                        <a:t>1,5</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Formular lineamientos de servicio </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50">
                          <a:effectLst/>
                        </a:rPr>
                        <a:t>Grupo de Atención al Ciudadano</a:t>
                      </a:r>
                      <a:endParaRPr lang="es-ES" sz="105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nchor="ctr"/>
                </a:tc>
                <a:tc>
                  <a:txBody>
                    <a:bodyPr/>
                    <a:lstStyle/>
                    <a:p>
                      <a:pPr algn="just">
                        <a:spcAft>
                          <a:spcPts val="0"/>
                        </a:spcAft>
                      </a:pPr>
                      <a:r>
                        <a:rPr lang="es-ES" sz="1050" dirty="0">
                          <a:effectLst/>
                        </a:rPr>
                        <a:t>Cada una de las dependencias de la UNP cumplirá las funciones endilgadas mediante el Decreto 4065 de 2011, garantizando que el desarrollo de su gestión cumpla con los atributos que debe gozar el servicio al ciudadano: Incluyente, Digno, Efectivo, Oportuno, Claro, Transparente, Imparcial y de Calidad</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75011962"/>
                  </a:ext>
                </a:extLst>
              </a:tr>
            </a:tbl>
          </a:graphicData>
        </a:graphic>
      </p:graphicFrame>
    </p:spTree>
    <p:extLst>
      <p:ext uri="{BB962C8B-B14F-4D97-AF65-F5344CB8AC3E}">
        <p14:creationId xmlns:p14="http://schemas.microsoft.com/office/powerpoint/2010/main" val="3342738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155C30E-72D3-4E1A-AFFB-3FD59FB082B2}"/>
              </a:ext>
            </a:extLst>
          </p:cNvPr>
          <p:cNvSpPr txBox="1"/>
          <p:nvPr/>
        </p:nvSpPr>
        <p:spPr>
          <a:xfrm>
            <a:off x="358335" y="1094312"/>
            <a:ext cx="1771185" cy="738664"/>
          </a:xfrm>
          <a:prstGeom prst="rect">
            <a:avLst/>
          </a:prstGeom>
          <a:noFill/>
        </p:spPr>
        <p:txBody>
          <a:bodyPr wrap="square" rtlCol="0">
            <a:spAutoFit/>
          </a:bodyPr>
          <a:lstStyle/>
          <a:p>
            <a:pPr lvl="0"/>
            <a:r>
              <a:rPr lang="es-ES" sz="1400" b="1" dirty="0">
                <a:effectLst>
                  <a:outerShdw blurRad="38100" dist="38100" dir="2700000" algn="tl">
                    <a:srgbClr val="000000">
                      <a:alpha val="43137"/>
                    </a:srgbClr>
                  </a:outerShdw>
                </a:effectLst>
              </a:rPr>
              <a:t>Componente 1. </a:t>
            </a:r>
            <a:r>
              <a:rPr lang="es-ES" sz="1400" dirty="0"/>
              <a:t>Posicionamiento Estratégico Política.</a:t>
            </a:r>
          </a:p>
        </p:txBody>
      </p:sp>
      <p:sp>
        <p:nvSpPr>
          <p:cNvPr id="11" name="Cerrar llave 10"/>
          <p:cNvSpPr/>
          <p:nvPr/>
        </p:nvSpPr>
        <p:spPr>
          <a:xfrm>
            <a:off x="1938286" y="1139651"/>
            <a:ext cx="339774" cy="9087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Abrir llave 11"/>
          <p:cNvSpPr/>
          <p:nvPr/>
        </p:nvSpPr>
        <p:spPr>
          <a:xfrm>
            <a:off x="296636" y="1139651"/>
            <a:ext cx="127946" cy="908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9" name="Flecha derecha 18"/>
          <p:cNvSpPr/>
          <p:nvPr/>
        </p:nvSpPr>
        <p:spPr>
          <a:xfrm rot="5400000">
            <a:off x="1048322" y="703669"/>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p:cNvSpPr/>
          <p:nvPr/>
        </p:nvSpPr>
        <p:spPr>
          <a:xfrm>
            <a:off x="2325822" y="1140456"/>
            <a:ext cx="4616782" cy="830997"/>
          </a:xfrm>
          <a:prstGeom prst="rect">
            <a:avLst/>
          </a:prstGeom>
        </p:spPr>
        <p:txBody>
          <a:bodyPr wrap="square">
            <a:spAutoFit/>
          </a:bodyPr>
          <a:lstStyle/>
          <a:p>
            <a:r>
              <a:rPr lang="es-ES" sz="1200" dirty="0">
                <a:solidFill>
                  <a:srgbClr val="000000"/>
                </a:solidFill>
                <a:latin typeface="Century Gothic" panose="020B0502020202020204" pitchFamily="34" charset="0"/>
              </a:rPr>
              <a:t>Este componte señala los ajustes institucionales y la relevancia de la política de servicio a la ciudadanía dentro de las entidades, representado en el respaldo de la alta dirección. </a:t>
            </a:r>
            <a:endParaRPr lang="es-ES" sz="1200" dirty="0"/>
          </a:p>
        </p:txBody>
      </p:sp>
      <p:sp>
        <p:nvSpPr>
          <p:cNvPr id="22" name="Rectángulo 21"/>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2" name="Tabla 1"/>
          <p:cNvGraphicFramePr>
            <a:graphicFrameLocks noGrp="1"/>
          </p:cNvGraphicFramePr>
          <p:nvPr/>
        </p:nvGraphicFramePr>
        <p:xfrm>
          <a:off x="296636" y="2197101"/>
          <a:ext cx="8565354" cy="4522264"/>
        </p:xfrm>
        <a:graphic>
          <a:graphicData uri="http://schemas.openxmlformats.org/drawingml/2006/table">
            <a:tbl>
              <a:tblPr firstRow="1" bandRow="1">
                <a:tableStyleId>{5C22544A-7EE6-4342-B048-85BDC9FD1C3A}</a:tableStyleId>
              </a:tblPr>
              <a:tblGrid>
                <a:gridCol w="307466">
                  <a:extLst>
                    <a:ext uri="{9D8B030D-6E8A-4147-A177-3AD203B41FA5}">
                      <a16:colId xmlns:a16="http://schemas.microsoft.com/office/drawing/2014/main" val="409828036"/>
                    </a:ext>
                  </a:extLst>
                </a:gridCol>
                <a:gridCol w="1646733">
                  <a:extLst>
                    <a:ext uri="{9D8B030D-6E8A-4147-A177-3AD203B41FA5}">
                      <a16:colId xmlns:a16="http://schemas.microsoft.com/office/drawing/2014/main" val="41215308"/>
                    </a:ext>
                  </a:extLst>
                </a:gridCol>
                <a:gridCol w="1934257">
                  <a:extLst>
                    <a:ext uri="{9D8B030D-6E8A-4147-A177-3AD203B41FA5}">
                      <a16:colId xmlns:a16="http://schemas.microsoft.com/office/drawing/2014/main" val="1044779266"/>
                    </a:ext>
                  </a:extLst>
                </a:gridCol>
                <a:gridCol w="4676898">
                  <a:extLst>
                    <a:ext uri="{9D8B030D-6E8A-4147-A177-3AD203B41FA5}">
                      <a16:colId xmlns:a16="http://schemas.microsoft.com/office/drawing/2014/main" val="2144640628"/>
                    </a:ext>
                  </a:extLst>
                </a:gridCol>
              </a:tblGrid>
              <a:tr h="204265">
                <a:tc>
                  <a:txBody>
                    <a:bodyPr/>
                    <a:lstStyle/>
                    <a:p>
                      <a:pPr algn="ctr">
                        <a:spcAft>
                          <a:spcPts val="0"/>
                        </a:spcAft>
                      </a:pPr>
                      <a:r>
                        <a:rPr lang="es-ES" sz="1050" dirty="0">
                          <a:effectLst/>
                        </a:rPr>
                        <a:t>Id</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LINEAMIENTOS</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RESPONSABLE</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COMPROMISO</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21349848"/>
                  </a:ext>
                </a:extLst>
              </a:tr>
              <a:tr h="600364">
                <a:tc>
                  <a:txBody>
                    <a:bodyPr/>
                    <a:lstStyle/>
                    <a:p>
                      <a:pPr algn="just">
                        <a:spcAft>
                          <a:spcPts val="0"/>
                        </a:spcAft>
                      </a:pPr>
                      <a:r>
                        <a:rPr lang="es-ES" sz="1000" dirty="0">
                          <a:effectLst/>
                        </a:rPr>
                        <a:t>1,6</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ES" sz="1000" dirty="0">
                          <a:effectLst/>
                        </a:rPr>
                        <a:t>Contar con un portafolio de trámites y servicios </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ES" sz="1000">
                          <a:effectLst/>
                        </a:rPr>
                        <a:t>Oficina Asesora de Planeación e Información</a:t>
                      </a:r>
                    </a:p>
                    <a:p>
                      <a:pPr marL="342900" lvl="0" indent="-342900" algn="just">
                        <a:spcAft>
                          <a:spcPts val="0"/>
                        </a:spcAft>
                        <a:buFont typeface="Arial" panose="020B0604020202020204" pitchFamily="34" charset="0"/>
                        <a:buChar char="•"/>
                        <a:tabLst>
                          <a:tab pos="228600" algn="l"/>
                        </a:tabLs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ES" sz="1000" dirty="0">
                          <a:effectLst/>
                        </a:rPr>
                        <a:t>El Grupo de Atención al Ciudadano , garantiza la actualización del Portafolio de Servicios y  Trámites de la UNP, de acuerdo a la información aportada por las diferentes dependencias de la entidad y las actualizaciones normativas, que la Oficina Asesora Jurídica socialice al interior de la misma</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93442192"/>
                  </a:ext>
                </a:extLst>
              </a:tr>
              <a:tr h="540327">
                <a:tc>
                  <a:txBody>
                    <a:bodyPr/>
                    <a:lstStyle/>
                    <a:p>
                      <a:pPr algn="just">
                        <a:spcAft>
                          <a:spcPts val="0"/>
                        </a:spcAft>
                      </a:pPr>
                      <a:r>
                        <a:rPr lang="es-CO" sz="1000" kern="1200">
                          <a:effectLst/>
                        </a:rPr>
                        <a:t>1,7</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a:effectLst/>
                        </a:rPr>
                        <a:t>Contar con una dependencia encargada de recibir, tramitar y resolver las PQRSD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dirty="0">
                          <a:effectLst/>
                        </a:rPr>
                        <a:t>Director</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ES" sz="1000" dirty="0">
                          <a:effectLst/>
                        </a:rPr>
                        <a:t>La Dirección de la UNP, fortalecerá la Oficina de Servicio a la Ciudadanía con el fin de poder atender oportunamente las PQRSD presentadas por los beneficiarios y como un canal efectivo de contacto con las mismas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13012904"/>
                  </a:ext>
                </a:extLst>
              </a:tr>
              <a:tr h="720436">
                <a:tc>
                  <a:txBody>
                    <a:bodyPr/>
                    <a:lstStyle/>
                    <a:p>
                      <a:pPr algn="just">
                        <a:spcAft>
                          <a:spcPts val="0"/>
                        </a:spcAft>
                      </a:pPr>
                      <a:r>
                        <a:rPr lang="es-CO" sz="1000" kern="1200">
                          <a:effectLst/>
                        </a:rPr>
                        <a:t>1,8</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a:effectLst/>
                        </a:rPr>
                        <a:t>Crear un reglamento interno donde se indique el trámite que debe adelantar la entidad para dar respuesta a las peticiones. </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kern="12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ES" sz="1000">
                          <a:effectLst/>
                        </a:rPr>
                        <a:t>La UNP cuenta con el reglamento interno donde se indica el trámite que debe adelantar la entidad para dar respuesta a las peticiones, el cual será adoptado mediante acto administrativo, cuya actualización estará a cargo del Grupo de Atención al Ciudadano</a:t>
                      </a:r>
                    </a:p>
                    <a:p>
                      <a:pPr algn="just">
                        <a:spcAft>
                          <a:spcPts val="0"/>
                        </a:spcAft>
                      </a:pPr>
                      <a:r>
                        <a:rPr lang="es-ES" sz="1000">
                          <a:effectLst/>
                        </a:rPr>
                        <a:t> </a:t>
                      </a:r>
                    </a:p>
                    <a:p>
                      <a:pPr algn="just">
                        <a:spcAft>
                          <a:spcPts val="0"/>
                        </a:spcAft>
                      </a:pPr>
                      <a:r>
                        <a:rPr lang="es-ES" sz="1000">
                          <a:effectLst/>
                        </a:rPr>
                        <a:t>Resolución 1074 de 2017</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48080505"/>
                  </a:ext>
                </a:extLst>
              </a:tr>
              <a:tr h="690418">
                <a:tc>
                  <a:txBody>
                    <a:bodyPr/>
                    <a:lstStyle/>
                    <a:p>
                      <a:pPr algn="just">
                        <a:spcAft>
                          <a:spcPts val="0"/>
                        </a:spcAft>
                      </a:pPr>
                      <a:r>
                        <a:rPr lang="es-CO" sz="1000" kern="1200">
                          <a:effectLst/>
                        </a:rPr>
                        <a:t>1,9</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a:effectLst/>
                        </a:rPr>
                        <a:t>Adelantar la optimización de procesos y procedimientos </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a:effectLst/>
                        </a:rPr>
                        <a:t>Oficina Asesora de Planeación e Información</a:t>
                      </a:r>
                      <a:endParaRPr lang="es-ES" sz="1000">
                        <a:effectLst/>
                      </a:endParaRPr>
                    </a:p>
                    <a:p>
                      <a:pPr marL="342900" lvl="0" indent="-342900" algn="just">
                        <a:spcAft>
                          <a:spcPts val="0"/>
                        </a:spcAft>
                        <a:buFont typeface="Arial" panose="020B0604020202020204" pitchFamily="34" charset="0"/>
                        <a:buChar char="•"/>
                        <a:tabLst>
                          <a:tab pos="228600" algn="l"/>
                        </a:tabLst>
                      </a:pPr>
                      <a:r>
                        <a:rPr lang="es-CO" sz="1000" kern="1200">
                          <a:effectLst/>
                        </a:rPr>
                        <a:t>Grupo de Atención al Ciudadano</a:t>
                      </a:r>
                      <a:endParaRPr lang="es-ES" sz="1000">
                        <a:effectLst/>
                      </a:endParaRPr>
                    </a:p>
                    <a:p>
                      <a:pPr marL="342900" lvl="0" indent="-342900" algn="just">
                        <a:spcAft>
                          <a:spcPts val="0"/>
                        </a:spcAft>
                        <a:buFont typeface="Arial" panose="020B0604020202020204" pitchFamily="34" charset="0"/>
                        <a:buChar char="•"/>
                        <a:tabLst>
                          <a:tab pos="228600" algn="l"/>
                        </a:tabLst>
                      </a:pPr>
                      <a:r>
                        <a:rPr lang="es-CO" sz="1000" kern="1200">
                          <a:effectLst/>
                        </a:rPr>
                        <a:t>Grupo de Planeación Estratégica y Mejora Continua</a:t>
                      </a:r>
                      <a:endParaRPr lang="es-ES" sz="1000">
                        <a:effectLst/>
                      </a:endParaRPr>
                    </a:p>
                    <a:p>
                      <a:pPr algn="just">
                        <a:spcAft>
                          <a:spcPts val="0"/>
                        </a:spcAft>
                      </a:pPr>
                      <a:r>
                        <a:rPr lang="es-CO" sz="1000" kern="1200">
                          <a:effectLst/>
                        </a:rPr>
                        <a:t>Subdirecciones Misionales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ES" sz="1000">
                          <a:effectLst/>
                        </a:rPr>
                        <a:t>Revisar y actualizar cada vez que se requiera los procesos y procedimientos asociados y relacionados con la Atención al Ciudadano, con el fin de fortalecerlo y hacerlo más asequible a las partes interesadas de la UNP </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74110959"/>
                  </a:ext>
                </a:extLst>
              </a:tr>
              <a:tr h="1080654">
                <a:tc>
                  <a:txBody>
                    <a:bodyPr/>
                    <a:lstStyle/>
                    <a:p>
                      <a:pPr algn="just">
                        <a:spcAft>
                          <a:spcPts val="0"/>
                        </a:spcAft>
                      </a:pPr>
                      <a:r>
                        <a:rPr lang="es-CO" sz="1000" kern="1200">
                          <a:effectLst/>
                        </a:rPr>
                        <a:t>1,10</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a:effectLst/>
                        </a:rPr>
                        <a:t>Establecer lineamientos para implementar la política institucional de servicio a la ciudadanía </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CO" sz="1000" kern="1200">
                          <a:effectLst/>
                        </a:rPr>
                        <a:t>Comité Institucional de Gestión y Desempeño</a:t>
                      </a:r>
                      <a:endParaRPr lang="es-ES" sz="1000">
                        <a:effectLst/>
                      </a:endParaRPr>
                    </a:p>
                    <a:p>
                      <a:pPr algn="just">
                        <a:spcAft>
                          <a:spcPts val="0"/>
                        </a:spcAft>
                      </a:pPr>
                      <a:r>
                        <a:rPr lang="es-CO" sz="1000" kern="1200">
                          <a:effectLst/>
                        </a:rPr>
                        <a:t>Jefe de la Oficina Asesora de Planeación e Información</a:t>
                      </a:r>
                      <a:endParaRPr lang="es-ES" sz="1000">
                        <a:effectLst/>
                      </a:endParaRPr>
                    </a:p>
                    <a:p>
                      <a:pPr algn="just">
                        <a:spcAft>
                          <a:spcPts val="0"/>
                        </a:spcAft>
                      </a:pPr>
                      <a:r>
                        <a:rPr lang="es-CO" sz="1000" kern="1200">
                          <a:effectLst/>
                        </a:rPr>
                        <a:t>Grupo de Atención al Ciudadano</a:t>
                      </a:r>
                      <a:endParaRPr lang="es-ES" sz="1000">
                        <a:effectLst/>
                      </a:endParaRPr>
                    </a:p>
                    <a:p>
                      <a:pPr algn="just">
                        <a:spcAft>
                          <a:spcPts val="0"/>
                        </a:spcAft>
                      </a:pPr>
                      <a:r>
                        <a:rPr lang="es-CO" sz="1000" kern="1200">
                          <a:effectLst/>
                        </a:rPr>
                        <a:t>Subdirecciones Misionales</a:t>
                      </a:r>
                      <a:endParaRPr lang="es-ES" sz="1000">
                        <a:effectLst/>
                      </a:endParaRPr>
                    </a:p>
                    <a:p>
                      <a:pPr algn="just">
                        <a:spcAft>
                          <a:spcPts val="0"/>
                        </a:spcAft>
                      </a:pPr>
                      <a:r>
                        <a:rPr lang="es-CO" sz="1000" kern="1200">
                          <a:effectLst/>
                        </a:rPr>
                        <a:t>Todas las demás dependencias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018" marR="30018" marT="15009" marB="15009" anchor="ctr"/>
                </a:tc>
                <a:tc>
                  <a:txBody>
                    <a:bodyPr/>
                    <a:lstStyle/>
                    <a:p>
                      <a:pPr algn="just">
                        <a:spcAft>
                          <a:spcPts val="0"/>
                        </a:spcAft>
                      </a:pPr>
                      <a:r>
                        <a:rPr lang="es-ES" sz="1000" dirty="0">
                          <a:effectLst/>
                        </a:rPr>
                        <a:t>Actualizar la caracterización de los usuarios y/o beneficiarios de la UNP, con el fin de mantener un mayor contacto con ellos y verificar al menos anualmente los niveles de satisfacción, así como sus comentarios, sugerencias o recomendaciones en pro de mejorar la calidad y oportunidad del servicio prestados por la entidad</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23863683"/>
                  </a:ext>
                </a:extLst>
              </a:tr>
            </a:tbl>
          </a:graphicData>
        </a:graphic>
      </p:graphicFrame>
    </p:spTree>
    <p:extLst>
      <p:ext uri="{BB962C8B-B14F-4D97-AF65-F5344CB8AC3E}">
        <p14:creationId xmlns:p14="http://schemas.microsoft.com/office/powerpoint/2010/main" val="330572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155C30E-72D3-4E1A-AFFB-3FD59FB082B2}"/>
              </a:ext>
            </a:extLst>
          </p:cNvPr>
          <p:cNvSpPr txBox="1"/>
          <p:nvPr/>
        </p:nvSpPr>
        <p:spPr>
          <a:xfrm>
            <a:off x="358335" y="1094312"/>
            <a:ext cx="1771185" cy="738664"/>
          </a:xfrm>
          <a:prstGeom prst="rect">
            <a:avLst/>
          </a:prstGeom>
          <a:noFill/>
        </p:spPr>
        <p:txBody>
          <a:bodyPr wrap="square" rtlCol="0">
            <a:spAutoFit/>
          </a:bodyPr>
          <a:lstStyle/>
          <a:p>
            <a:pPr lvl="0"/>
            <a:r>
              <a:rPr lang="es-ES" sz="1400" b="1" dirty="0">
                <a:effectLst>
                  <a:outerShdw blurRad="38100" dist="38100" dir="2700000" algn="tl">
                    <a:srgbClr val="000000">
                      <a:alpha val="43137"/>
                    </a:srgbClr>
                  </a:outerShdw>
                </a:effectLst>
              </a:rPr>
              <a:t>Componente 1. </a:t>
            </a:r>
            <a:r>
              <a:rPr lang="es-ES" sz="1400" dirty="0"/>
              <a:t>Posicionamiento Estratégico Política.</a:t>
            </a:r>
          </a:p>
        </p:txBody>
      </p:sp>
      <p:sp>
        <p:nvSpPr>
          <p:cNvPr id="11" name="Cerrar llave 10"/>
          <p:cNvSpPr/>
          <p:nvPr/>
        </p:nvSpPr>
        <p:spPr>
          <a:xfrm>
            <a:off x="1938286" y="1139651"/>
            <a:ext cx="339774" cy="9087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Abrir llave 11"/>
          <p:cNvSpPr/>
          <p:nvPr/>
        </p:nvSpPr>
        <p:spPr>
          <a:xfrm>
            <a:off x="296636" y="1139651"/>
            <a:ext cx="127946" cy="908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9" name="Flecha derecha 18"/>
          <p:cNvSpPr/>
          <p:nvPr/>
        </p:nvSpPr>
        <p:spPr>
          <a:xfrm rot="5400000">
            <a:off x="1048322" y="703669"/>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p:cNvSpPr/>
          <p:nvPr/>
        </p:nvSpPr>
        <p:spPr>
          <a:xfrm>
            <a:off x="2325822" y="1140456"/>
            <a:ext cx="4616782" cy="830997"/>
          </a:xfrm>
          <a:prstGeom prst="rect">
            <a:avLst/>
          </a:prstGeom>
        </p:spPr>
        <p:txBody>
          <a:bodyPr wrap="square">
            <a:spAutoFit/>
          </a:bodyPr>
          <a:lstStyle/>
          <a:p>
            <a:r>
              <a:rPr lang="es-ES" sz="1200" dirty="0">
                <a:solidFill>
                  <a:srgbClr val="000000"/>
                </a:solidFill>
                <a:latin typeface="Century Gothic" panose="020B0502020202020204" pitchFamily="34" charset="0"/>
              </a:rPr>
              <a:t>Este componte señala los ajustes institucionales y la relevancia de la política de servicio a la ciudadanía dentro de las entidades, representado en el respaldo de la alta dirección. </a:t>
            </a:r>
            <a:endParaRPr lang="es-ES" sz="1200" dirty="0"/>
          </a:p>
        </p:txBody>
      </p:sp>
      <p:sp>
        <p:nvSpPr>
          <p:cNvPr id="22" name="Rectángulo 21"/>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2" name="Tabla 1"/>
          <p:cNvGraphicFramePr>
            <a:graphicFrameLocks noGrp="1"/>
          </p:cNvGraphicFramePr>
          <p:nvPr/>
        </p:nvGraphicFramePr>
        <p:xfrm>
          <a:off x="358335" y="2194772"/>
          <a:ext cx="8648932" cy="4363632"/>
        </p:xfrm>
        <a:graphic>
          <a:graphicData uri="http://schemas.openxmlformats.org/drawingml/2006/table">
            <a:tbl>
              <a:tblPr firstRow="1" bandRow="1">
                <a:tableStyleId>{5C22544A-7EE6-4342-B048-85BDC9FD1C3A}</a:tableStyleId>
              </a:tblPr>
              <a:tblGrid>
                <a:gridCol w="274054">
                  <a:extLst>
                    <a:ext uri="{9D8B030D-6E8A-4147-A177-3AD203B41FA5}">
                      <a16:colId xmlns:a16="http://schemas.microsoft.com/office/drawing/2014/main" val="2002190967"/>
                    </a:ext>
                  </a:extLst>
                </a:gridCol>
                <a:gridCol w="1580972">
                  <a:extLst>
                    <a:ext uri="{9D8B030D-6E8A-4147-A177-3AD203B41FA5}">
                      <a16:colId xmlns:a16="http://schemas.microsoft.com/office/drawing/2014/main" val="2433523411"/>
                    </a:ext>
                  </a:extLst>
                </a:gridCol>
                <a:gridCol w="1743342">
                  <a:extLst>
                    <a:ext uri="{9D8B030D-6E8A-4147-A177-3AD203B41FA5}">
                      <a16:colId xmlns:a16="http://schemas.microsoft.com/office/drawing/2014/main" val="4157527066"/>
                    </a:ext>
                  </a:extLst>
                </a:gridCol>
                <a:gridCol w="5050564">
                  <a:extLst>
                    <a:ext uri="{9D8B030D-6E8A-4147-A177-3AD203B41FA5}">
                      <a16:colId xmlns:a16="http://schemas.microsoft.com/office/drawing/2014/main" val="4038322313"/>
                    </a:ext>
                  </a:extLst>
                </a:gridCol>
              </a:tblGrid>
              <a:tr h="155325">
                <a:tc>
                  <a:txBody>
                    <a:bodyPr/>
                    <a:lstStyle/>
                    <a:p>
                      <a:pPr algn="ctr">
                        <a:spcAft>
                          <a:spcPts val="0"/>
                        </a:spcAft>
                      </a:pPr>
                      <a:r>
                        <a:rPr lang="es-ES" sz="1050" dirty="0">
                          <a:effectLst/>
                        </a:rPr>
                        <a:t>Id</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LINEAMIENTOS</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RESPONSABLE</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COMPROMISO</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93850492"/>
                  </a:ext>
                </a:extLst>
              </a:tr>
              <a:tr h="1741466">
                <a:tc>
                  <a:txBody>
                    <a:bodyPr/>
                    <a:lstStyle/>
                    <a:p>
                      <a:pPr algn="just">
                        <a:spcAft>
                          <a:spcPts val="0"/>
                        </a:spcAft>
                      </a:pPr>
                      <a:r>
                        <a:rPr lang="es-CO" sz="1000" kern="1200">
                          <a:effectLst/>
                        </a:rPr>
                        <a:t>1,11</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CO" sz="1000" kern="1200" dirty="0">
                          <a:effectLst/>
                        </a:rPr>
                        <a:t>Implementar dentro de las dependencias los procesos de servicio a la ciudadanía y los protocolos de atención </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CO" sz="1000" kern="1200">
                          <a:effectLst/>
                        </a:rPr>
                        <a:t>Todos los servidores públicos de la UNP</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ES" sz="1000">
                          <a:effectLst/>
                        </a:rPr>
                        <a:t>La UNP ha establecido los lineamientos generales que permitan uniformidad en el tratamiento y en la atención al ciudadano por los diferentes canales dispuestos para tal fin, con el ánimo de brindar un servicio de calidad, mejorando la percepción y satisfacción de nuestros usuarios, fortaleciendo de esta manera la imagen institucional y la cultura de servicio.</a:t>
                      </a:r>
                    </a:p>
                    <a:p>
                      <a:pPr algn="just">
                        <a:spcAft>
                          <a:spcPts val="0"/>
                        </a:spcAft>
                      </a:pPr>
                      <a:r>
                        <a:rPr lang="es-ES" sz="1000">
                          <a:effectLst/>
                        </a:rPr>
                        <a:t> </a:t>
                      </a:r>
                    </a:p>
                    <a:p>
                      <a:pPr algn="just">
                        <a:spcAft>
                          <a:spcPts val="0"/>
                        </a:spcAft>
                      </a:pPr>
                      <a:r>
                        <a:rPr lang="es-ES" sz="1000">
                          <a:effectLst/>
                        </a:rPr>
                        <a:t>Para tales efectos se cuenta con la siguiente documentación:</a:t>
                      </a:r>
                    </a:p>
                    <a:p>
                      <a:pPr algn="just">
                        <a:spcAft>
                          <a:spcPts val="0"/>
                        </a:spcAft>
                      </a:pPr>
                      <a:r>
                        <a:rPr lang="es-ES" sz="1000">
                          <a:effectLst/>
                        </a:rPr>
                        <a:t> </a:t>
                      </a:r>
                    </a:p>
                    <a:p>
                      <a:pPr algn="just">
                        <a:spcAft>
                          <a:spcPts val="0"/>
                        </a:spcAft>
                      </a:pPr>
                      <a:r>
                        <a:rPr lang="es-ES" sz="1000">
                          <a:effectLst/>
                        </a:rPr>
                        <a:t>• Guía de Atención al Ciudadano GSC-GU-02.</a:t>
                      </a:r>
                    </a:p>
                    <a:p>
                      <a:pPr algn="just">
                        <a:spcAft>
                          <a:spcPts val="0"/>
                        </a:spcAft>
                      </a:pPr>
                      <a:r>
                        <a:rPr lang="es-ES" sz="1000">
                          <a:effectLst/>
                        </a:rPr>
                        <a:t>• Protocolo para la Atención personalizada al Ciudadano GSC-PT-01</a:t>
                      </a:r>
                    </a:p>
                    <a:p>
                      <a:pPr algn="just">
                        <a:spcAft>
                          <a:spcPts val="0"/>
                        </a:spcAft>
                      </a:pPr>
                      <a:r>
                        <a:rPr lang="es-ES" sz="1000">
                          <a:effectLst/>
                        </a:rPr>
                        <a:t>• Protocolo para la Atención telefónica al Ciudadano GSC-PT-02.</a:t>
                      </a:r>
                    </a:p>
                    <a:p>
                      <a:pPr algn="just">
                        <a:spcAft>
                          <a:spcPts val="0"/>
                        </a:spcAft>
                      </a:pPr>
                      <a:r>
                        <a:rPr lang="es-ES" sz="1000">
                          <a:effectLst/>
                        </a:rPr>
                        <a:t>• Protocolo para la Atención virtual al Ciudadano GSC-PT-03.</a:t>
                      </a:r>
                    </a:p>
                    <a:p>
                      <a:pPr algn="just">
                        <a:spcAft>
                          <a:spcPts val="0"/>
                        </a:spcAft>
                      </a:pPr>
                      <a:r>
                        <a:rPr lang="es-ES" sz="1000">
                          <a:effectLst/>
                        </a:rPr>
                        <a:t> </a:t>
                      </a:r>
                    </a:p>
                    <a:p>
                      <a:pPr algn="just">
                        <a:spcAft>
                          <a:spcPts val="0"/>
                        </a:spcAft>
                      </a:pPr>
                      <a:r>
                        <a:rPr lang="es-ES" sz="1000">
                          <a:effectLst/>
                        </a:rPr>
                        <a:t>La cual debe ser de consulta permanente por parte de todos los servidores públicos de la entidad y su actualización estará a cargo del 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00845516"/>
                  </a:ext>
                </a:extLst>
              </a:tr>
              <a:tr h="447805">
                <a:tc>
                  <a:txBody>
                    <a:bodyPr/>
                    <a:lstStyle/>
                    <a:p>
                      <a:pPr algn="just">
                        <a:spcAft>
                          <a:spcPts val="0"/>
                        </a:spcAft>
                      </a:pPr>
                      <a:r>
                        <a:rPr lang="es-CO" sz="1000" kern="1200">
                          <a:effectLst/>
                        </a:rPr>
                        <a:t>1,12</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CO" sz="1000" kern="1200">
                          <a:effectLst/>
                        </a:rPr>
                        <a:t>Formular iniciativas para la implementación, actualización y funcionamiento de la política institucional de servicio a la ciudadanía.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kern="1200">
                          <a:effectLst/>
                        </a:rPr>
                        <a:t>Grupo de Planeación Estratégica y Mejora Continua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ES" sz="105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De acuerdo con los resultados de la caracterización de usuarios y el nivel de satisfacción establecer iniciativas que contribuyan a mejorar el nivel de satisfacción e incrementen el compromiso de la UNP con los beneficiarios del programa de protección</a:t>
                      </a:r>
                      <a:endParaRPr lang="es-ES" sz="105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27858336"/>
                  </a:ext>
                </a:extLst>
              </a:tr>
              <a:tr h="547318">
                <a:tc>
                  <a:txBody>
                    <a:bodyPr/>
                    <a:lstStyle/>
                    <a:p>
                      <a:pPr algn="just">
                        <a:spcAft>
                          <a:spcPts val="0"/>
                        </a:spcAft>
                      </a:pPr>
                      <a:r>
                        <a:rPr lang="es-CO" sz="1000" kern="1200">
                          <a:effectLst/>
                        </a:rPr>
                        <a:t>1.13</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ES" sz="1000" kern="1200">
                          <a:effectLst/>
                        </a:rPr>
                        <a:t>Diseñar, presentar y actualizar acciones de mejora de los procesos y los procedimientos establecidos para recibir, tramitar y resolver las peticiones y la prestación de trámites y servicios.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4878" marR="24878" marT="12439" marB="12439"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kern="1200">
                          <a:effectLst/>
                        </a:rPr>
                        <a:t>Grupo de Planeación Estratégica y Mejora Continua</a:t>
                      </a:r>
                      <a:endParaRPr lang="es-ES"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24878" marR="24878" marT="12439" marB="12439" anchor="ctr"/>
                </a:tc>
                <a:tc>
                  <a:txBody>
                    <a:bodyPr/>
                    <a:lstStyle/>
                    <a:p>
                      <a:pPr algn="just">
                        <a:spcAft>
                          <a:spcPts val="0"/>
                        </a:spcAft>
                      </a:pPr>
                      <a:r>
                        <a:rPr lang="es-ES" sz="105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Mejorar la eficiencia, eficacia y efectividad de los procesos asociados con los trámites y servicios de la entidad, como del estado de las PQRSD presentadas, con el fin de dar oportuna respuesta a las mismas, con el fin de incrementar el nivel de satisfacción de los beneficiarios del programa de protección</a:t>
                      </a:r>
                      <a:endParaRPr lang="es-ES" sz="1050" dirty="0">
                        <a:solidFill>
                          <a:schemeClr val="tx1"/>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27697403"/>
                  </a:ext>
                </a:extLst>
              </a:tr>
            </a:tbl>
          </a:graphicData>
        </a:graphic>
      </p:graphicFrame>
    </p:spTree>
    <p:extLst>
      <p:ext uri="{BB962C8B-B14F-4D97-AF65-F5344CB8AC3E}">
        <p14:creationId xmlns:p14="http://schemas.microsoft.com/office/powerpoint/2010/main" val="2004810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155C30E-72D3-4E1A-AFFB-3FD59FB082B2}"/>
              </a:ext>
            </a:extLst>
          </p:cNvPr>
          <p:cNvSpPr txBox="1"/>
          <p:nvPr/>
        </p:nvSpPr>
        <p:spPr>
          <a:xfrm>
            <a:off x="358335" y="1094312"/>
            <a:ext cx="1771185" cy="738664"/>
          </a:xfrm>
          <a:prstGeom prst="rect">
            <a:avLst/>
          </a:prstGeom>
          <a:noFill/>
        </p:spPr>
        <p:txBody>
          <a:bodyPr wrap="square" rtlCol="0">
            <a:spAutoFit/>
          </a:bodyPr>
          <a:lstStyle/>
          <a:p>
            <a:pPr lvl="0"/>
            <a:r>
              <a:rPr lang="es-ES" sz="1400" b="1" dirty="0">
                <a:effectLst>
                  <a:outerShdw blurRad="38100" dist="38100" dir="2700000" algn="tl">
                    <a:srgbClr val="000000">
                      <a:alpha val="43137"/>
                    </a:srgbClr>
                  </a:outerShdw>
                </a:effectLst>
              </a:rPr>
              <a:t>Componente 1. </a:t>
            </a:r>
            <a:r>
              <a:rPr lang="es-ES" sz="1400" dirty="0"/>
              <a:t>Posicionamiento Estratégico Política.</a:t>
            </a:r>
          </a:p>
        </p:txBody>
      </p:sp>
      <p:sp>
        <p:nvSpPr>
          <p:cNvPr id="11" name="Cerrar llave 10"/>
          <p:cNvSpPr/>
          <p:nvPr/>
        </p:nvSpPr>
        <p:spPr>
          <a:xfrm>
            <a:off x="2049381" y="1139651"/>
            <a:ext cx="228679" cy="9087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Abrir llave 11"/>
          <p:cNvSpPr/>
          <p:nvPr/>
        </p:nvSpPr>
        <p:spPr>
          <a:xfrm>
            <a:off x="296636" y="1139651"/>
            <a:ext cx="127946" cy="908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9" name="Flecha derecha 18"/>
          <p:cNvSpPr/>
          <p:nvPr/>
        </p:nvSpPr>
        <p:spPr>
          <a:xfrm rot="5400000">
            <a:off x="1048322" y="703669"/>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p:cNvSpPr/>
          <p:nvPr/>
        </p:nvSpPr>
        <p:spPr>
          <a:xfrm>
            <a:off x="2392119" y="1270869"/>
            <a:ext cx="4421349" cy="830997"/>
          </a:xfrm>
          <a:prstGeom prst="rect">
            <a:avLst/>
          </a:prstGeom>
        </p:spPr>
        <p:txBody>
          <a:bodyPr wrap="square">
            <a:spAutoFit/>
          </a:bodyPr>
          <a:lstStyle/>
          <a:p>
            <a:r>
              <a:rPr lang="es-ES" sz="1200" dirty="0">
                <a:solidFill>
                  <a:srgbClr val="000000"/>
                </a:solidFill>
                <a:latin typeface="Century Gothic" panose="020B0502020202020204" pitchFamily="34" charset="0"/>
              </a:rPr>
              <a:t>Este componte señala los ajustes institucionales y la relevancia de la política de servicio a la ciudadanía dentro de las entidades, representado en el respaldo de la alta dirección. </a:t>
            </a:r>
            <a:endParaRPr lang="es-ES" sz="1200" dirty="0"/>
          </a:p>
        </p:txBody>
      </p:sp>
      <p:sp>
        <p:nvSpPr>
          <p:cNvPr id="10" name="Rectángulo 9"/>
          <p:cNvSpPr/>
          <p:nvPr/>
        </p:nvSpPr>
        <p:spPr>
          <a:xfrm>
            <a:off x="173386" y="5153872"/>
            <a:ext cx="6640082" cy="246221"/>
          </a:xfrm>
          <a:prstGeom prst="rect">
            <a:avLst/>
          </a:prstGeom>
        </p:spPr>
        <p:txBody>
          <a:bodyPr wrap="square">
            <a:spAutoFit/>
          </a:bodyPr>
          <a:lstStyle/>
          <a:p>
            <a:pPr marL="171450" indent="-171450">
              <a:buFont typeface="Arial" panose="020B0604020202020204" pitchFamily="34" charset="0"/>
              <a:buChar char="•"/>
            </a:pPr>
            <a:r>
              <a:rPr lang="es-ES" sz="1000" dirty="0">
                <a:solidFill>
                  <a:srgbClr val="000000"/>
                </a:solidFill>
                <a:latin typeface="Century Gothic" panose="020B0502020202020204" pitchFamily="34" charset="0"/>
              </a:rPr>
              <a:t> </a:t>
            </a:r>
          </a:p>
        </p:txBody>
      </p:sp>
      <p:sp>
        <p:nvSpPr>
          <p:cNvPr id="22" name="Rectángulo 21"/>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2" name="Tabla 1"/>
          <p:cNvGraphicFramePr>
            <a:graphicFrameLocks noGrp="1"/>
          </p:cNvGraphicFramePr>
          <p:nvPr/>
        </p:nvGraphicFramePr>
        <p:xfrm>
          <a:off x="296636" y="2026258"/>
          <a:ext cx="8445712" cy="4747830"/>
        </p:xfrm>
        <a:graphic>
          <a:graphicData uri="http://schemas.openxmlformats.org/drawingml/2006/table">
            <a:tbl>
              <a:tblPr firstRow="1" bandRow="1">
                <a:tableStyleId>{5C22544A-7EE6-4342-B048-85BDC9FD1C3A}</a:tableStyleId>
              </a:tblPr>
              <a:tblGrid>
                <a:gridCol w="293024">
                  <a:extLst>
                    <a:ext uri="{9D8B030D-6E8A-4147-A177-3AD203B41FA5}">
                      <a16:colId xmlns:a16="http://schemas.microsoft.com/office/drawing/2014/main" val="780791634"/>
                    </a:ext>
                  </a:extLst>
                </a:gridCol>
                <a:gridCol w="1623701">
                  <a:extLst>
                    <a:ext uri="{9D8B030D-6E8A-4147-A177-3AD203B41FA5}">
                      <a16:colId xmlns:a16="http://schemas.microsoft.com/office/drawing/2014/main" val="1529201"/>
                    </a:ext>
                  </a:extLst>
                </a:gridCol>
                <a:gridCol w="1871529">
                  <a:extLst>
                    <a:ext uri="{9D8B030D-6E8A-4147-A177-3AD203B41FA5}">
                      <a16:colId xmlns:a16="http://schemas.microsoft.com/office/drawing/2014/main" val="2417920168"/>
                    </a:ext>
                  </a:extLst>
                </a:gridCol>
                <a:gridCol w="4657458">
                  <a:extLst>
                    <a:ext uri="{9D8B030D-6E8A-4147-A177-3AD203B41FA5}">
                      <a16:colId xmlns:a16="http://schemas.microsoft.com/office/drawing/2014/main" val="3315528271"/>
                    </a:ext>
                  </a:extLst>
                </a:gridCol>
              </a:tblGrid>
              <a:tr h="170011">
                <a:tc>
                  <a:txBody>
                    <a:bodyPr/>
                    <a:lstStyle/>
                    <a:p>
                      <a:pPr algn="ctr">
                        <a:spcAft>
                          <a:spcPts val="0"/>
                        </a:spcAft>
                      </a:pPr>
                      <a:r>
                        <a:rPr lang="es-ES" sz="1050" dirty="0">
                          <a:effectLst/>
                        </a:rPr>
                        <a:t>Id</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LINEAMIENTOS</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RESPONSABLE</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COMPROMISO</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66350918"/>
                  </a:ext>
                </a:extLst>
              </a:tr>
              <a:tr h="400158">
                <a:tc>
                  <a:txBody>
                    <a:bodyPr/>
                    <a:lstStyle/>
                    <a:p>
                      <a:pPr algn="just">
                        <a:spcAft>
                          <a:spcPts val="0"/>
                        </a:spcAft>
                      </a:pPr>
                      <a:r>
                        <a:rPr lang="es-CO" sz="1000" kern="1200" dirty="0">
                          <a:effectLst/>
                        </a:rPr>
                        <a:t>1,14</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a:effectLst/>
                        </a:rPr>
                        <a:t>Recibir, tramitar y resolver las peticiones que la ciudadanía formule y se relacionen con el cumplimiento de la misión de la entidad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dirty="0">
                          <a:effectLst/>
                        </a:rPr>
                        <a:t>Oficina Asesora de Planeación e Información</a:t>
                      </a:r>
                      <a:endParaRPr lang="es-ES" sz="1000" dirty="0">
                        <a:effectLst/>
                      </a:endParaRPr>
                    </a:p>
                    <a:p>
                      <a:pPr algn="just">
                        <a:spcAft>
                          <a:spcPts val="0"/>
                        </a:spcAft>
                      </a:pPr>
                      <a:r>
                        <a:rPr lang="es-CO" sz="1000" kern="1200" dirty="0">
                          <a:effectLst/>
                        </a:rPr>
                        <a:t>Grupo de Atención al Ciudadano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rowSpan="2">
                  <a:txBody>
                    <a:bodyPr/>
                    <a:lstStyle/>
                    <a:p>
                      <a:pPr algn="just">
                        <a:spcAft>
                          <a:spcPts val="0"/>
                        </a:spcAft>
                      </a:pPr>
                      <a:r>
                        <a:rPr lang="es-ES" sz="1000" dirty="0">
                          <a:effectLst/>
                        </a:rPr>
                        <a:t>La UNP recibirá y tramitará las PQRSD que a bien tenga elevar la ciudadanía ante la entidad, garantizando la respectiva respuesta en términos de oportunidad, calidad y transparencia.  Para lo cual, cada Líder de Proceso tendrá bajo su responsabilidad implementar acciones que permitan el cumplimiento de  este compromiso y así mismo el Grupo de Atención al Ciudadano realizará el respectivo seguimiento semanal a las PQRSD ingresadas a la base matriz.</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3960753"/>
                  </a:ext>
                </a:extLst>
              </a:tr>
              <a:tr h="707971">
                <a:tc>
                  <a:txBody>
                    <a:bodyPr/>
                    <a:lstStyle/>
                    <a:p>
                      <a:pPr algn="just">
                        <a:spcAft>
                          <a:spcPts val="0"/>
                        </a:spcAft>
                      </a:pPr>
                      <a:r>
                        <a:rPr lang="es-CO" sz="1000" kern="1200">
                          <a:effectLst/>
                        </a:rPr>
                        <a:t>1,15</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a:effectLst/>
                        </a:rPr>
                        <a:t>Implementar acciones para garantizar el cumplimiento de los tiempos de respuesta a la ciudadanía.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a:effectLst/>
                        </a:rPr>
                        <a:t>Secretaria General </a:t>
                      </a:r>
                      <a:endParaRPr lang="es-ES" sz="1000">
                        <a:effectLst/>
                      </a:endParaRPr>
                    </a:p>
                    <a:p>
                      <a:pPr marL="342900" lvl="0" indent="-342900" algn="just">
                        <a:spcAft>
                          <a:spcPts val="0"/>
                        </a:spcAft>
                        <a:buFont typeface="Arial" panose="020B0604020202020204" pitchFamily="34" charset="0"/>
                        <a:buChar char="•"/>
                        <a:tabLst>
                          <a:tab pos="280670" algn="l"/>
                        </a:tabLst>
                      </a:pPr>
                      <a:r>
                        <a:rPr lang="es-CO" sz="1000" kern="1200">
                          <a:effectLst/>
                        </a:rPr>
                        <a:t>Grupo de Gestión Documental</a:t>
                      </a:r>
                      <a:endParaRPr lang="es-ES" sz="1000">
                        <a:effectLst/>
                      </a:endParaRPr>
                    </a:p>
                    <a:p>
                      <a:pPr algn="just">
                        <a:spcAft>
                          <a:spcPts val="0"/>
                        </a:spcAft>
                      </a:pPr>
                      <a:r>
                        <a:rPr lang="es-CO" sz="1000" kern="1200">
                          <a:effectLst/>
                        </a:rPr>
                        <a:t>Oficina Asesora de Planeación e Información</a:t>
                      </a:r>
                      <a:endParaRPr lang="es-ES" sz="1000">
                        <a:effectLst/>
                      </a:endParaRPr>
                    </a:p>
                    <a:p>
                      <a:pPr marL="342900" lvl="0" indent="-342900" algn="just">
                        <a:spcAft>
                          <a:spcPts val="0"/>
                        </a:spcAft>
                        <a:buFont typeface="Arial" panose="020B0604020202020204" pitchFamily="34" charset="0"/>
                        <a:buChar char="•"/>
                        <a:tabLst>
                          <a:tab pos="100330" algn="l"/>
                        </a:tabLst>
                      </a:pPr>
                      <a:r>
                        <a:rPr lang="es-CO" sz="1000" kern="1200">
                          <a:effectLst/>
                        </a:rPr>
                        <a:t> Grupo de Atención al Ciudadano</a:t>
                      </a:r>
                      <a:endParaRPr lang="es-ES" sz="1000">
                        <a:effectLst/>
                      </a:endParaRPr>
                    </a:p>
                    <a:p>
                      <a:pPr algn="just">
                        <a:spcAft>
                          <a:spcPts val="0"/>
                        </a:spcAft>
                      </a:pPr>
                      <a:r>
                        <a:rPr lang="es-CO" sz="1000" kern="1200">
                          <a:effectLst/>
                        </a:rPr>
                        <a:t>Subdirecciones Misionales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vMerge="1">
                  <a:txBody>
                    <a:bodyPr/>
                    <a:lstStyle/>
                    <a:p>
                      <a:endParaRPr lang="es-ES"/>
                    </a:p>
                  </a:txBody>
                  <a:tcPr/>
                </a:tc>
                <a:extLst>
                  <a:ext uri="{0D108BD9-81ED-4DB2-BD59-A6C34878D82A}">
                    <a16:rowId xmlns:a16="http://schemas.microsoft.com/office/drawing/2014/main" val="1769574734"/>
                  </a:ext>
                </a:extLst>
              </a:tr>
              <a:tr h="1638470">
                <a:tc>
                  <a:txBody>
                    <a:bodyPr/>
                    <a:lstStyle/>
                    <a:p>
                      <a:pPr algn="just">
                        <a:spcAft>
                          <a:spcPts val="0"/>
                        </a:spcAft>
                      </a:pPr>
                      <a:r>
                        <a:rPr lang="es-CO" sz="1000" kern="1200">
                          <a:effectLst/>
                        </a:rPr>
                        <a:t>1,16</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a:effectLst/>
                        </a:rPr>
                        <a:t>Coordinar al interior de la entidad las mediciones de percepción respecto a la calidad de los trámites y servicios.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kern="12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ES" sz="1000" dirty="0">
                          <a:effectLst/>
                        </a:rPr>
                        <a:t>La UNP implementará criterios de excelencia y calidad en el servicio, para lo cual tendrá en cuenta las necesidades, realidades y expectativas de los ciudadanos, a través de ejercicios de evaluación participativa de la oferta institucional, por lo anterior es indispensable la existencia de cómo mínimo 2 instrumentos de medición.</a:t>
                      </a:r>
                    </a:p>
                    <a:p>
                      <a:pPr algn="just">
                        <a:spcAft>
                          <a:spcPts val="0"/>
                        </a:spcAft>
                      </a:pPr>
                      <a:r>
                        <a:rPr lang="es-ES" sz="1000" dirty="0">
                          <a:effectLst/>
                        </a:rPr>
                        <a:t>El segundo ejercicio de medición se aplicará respecto a la percepción de los beneficiarios frente a los trámites y servicios ofrecidos por la UNP, se realizará una vez al año por parte de un tercero.</a:t>
                      </a:r>
                    </a:p>
                    <a:p>
                      <a:pPr algn="just">
                        <a:spcAft>
                          <a:spcPts val="0"/>
                        </a:spcAft>
                      </a:pPr>
                      <a:r>
                        <a:rPr lang="es-ES" sz="1000" dirty="0">
                          <a:effectLst/>
                        </a:rPr>
                        <a:t>El primero relacionado con el servicio brindado al ciudadano, en la atención a sus PQRSD, siendo este un ejercicio permanente y constante a cargo del Grupo de Atención al Ciudadano, con el apoyo de las diferentes sedes a nivel nacional.</a:t>
                      </a:r>
                    </a:p>
                    <a:p>
                      <a:pPr algn="just">
                        <a:spcAft>
                          <a:spcPts val="0"/>
                        </a:spcAft>
                      </a:pPr>
                      <a:r>
                        <a:rPr lang="es-ES" sz="1000" dirty="0">
                          <a:effectLst/>
                        </a:rPr>
                        <a:t> </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13749731"/>
                  </a:ext>
                </a:extLst>
              </a:tr>
              <a:tr h="677190">
                <a:tc>
                  <a:txBody>
                    <a:bodyPr/>
                    <a:lstStyle/>
                    <a:p>
                      <a:pPr algn="just">
                        <a:spcAft>
                          <a:spcPts val="0"/>
                        </a:spcAft>
                      </a:pPr>
                      <a:r>
                        <a:rPr lang="es-CO" sz="1000" kern="1200">
                          <a:effectLst/>
                        </a:rPr>
                        <a:t>1,17</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a:effectLst/>
                        </a:rPr>
                        <a:t>Elaborar y publicar el informe de peticiones de acuerdo con la normatividad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kern="12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0781" marR="30781" marT="15391" marB="15391" anchor="ctr"/>
                </a:tc>
                <a:tc>
                  <a:txBody>
                    <a:bodyPr/>
                    <a:lstStyle/>
                    <a:p>
                      <a:pPr algn="just">
                        <a:spcAft>
                          <a:spcPts val="0"/>
                        </a:spcAft>
                      </a:pPr>
                      <a:r>
                        <a:rPr lang="es-ES" sz="1000" dirty="0">
                          <a:effectLst/>
                        </a:rPr>
                        <a:t>El Grupo de Atención al Ciudadano proyecta mensualmente los Informes de Solicitudes de Información Pública  e Informes de Seguimiento a PQRSD de la entidad, los cuales deben ser publicados en la página web institucional a fin que el ciudadano tenga acceso a los mismos.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17683251"/>
                  </a:ext>
                </a:extLst>
              </a:tr>
            </a:tbl>
          </a:graphicData>
        </a:graphic>
      </p:graphicFrame>
    </p:spTree>
    <p:extLst>
      <p:ext uri="{BB962C8B-B14F-4D97-AF65-F5344CB8AC3E}">
        <p14:creationId xmlns:p14="http://schemas.microsoft.com/office/powerpoint/2010/main" val="1613418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155C30E-72D3-4E1A-AFFB-3FD59FB082B2}"/>
              </a:ext>
            </a:extLst>
          </p:cNvPr>
          <p:cNvSpPr txBox="1"/>
          <p:nvPr/>
        </p:nvSpPr>
        <p:spPr>
          <a:xfrm>
            <a:off x="358335" y="1094312"/>
            <a:ext cx="1771185" cy="738664"/>
          </a:xfrm>
          <a:prstGeom prst="rect">
            <a:avLst/>
          </a:prstGeom>
          <a:noFill/>
        </p:spPr>
        <p:txBody>
          <a:bodyPr wrap="square" rtlCol="0">
            <a:spAutoFit/>
          </a:bodyPr>
          <a:lstStyle/>
          <a:p>
            <a:pPr lvl="0"/>
            <a:r>
              <a:rPr lang="es-ES" sz="1400" b="1" dirty="0">
                <a:effectLst>
                  <a:outerShdw blurRad="38100" dist="38100" dir="2700000" algn="tl">
                    <a:srgbClr val="000000">
                      <a:alpha val="43137"/>
                    </a:srgbClr>
                  </a:outerShdw>
                </a:effectLst>
              </a:rPr>
              <a:t>Componente 1. </a:t>
            </a:r>
            <a:r>
              <a:rPr lang="es-ES" sz="1400" dirty="0"/>
              <a:t>Posicionamiento Estratégico Política.</a:t>
            </a:r>
          </a:p>
        </p:txBody>
      </p:sp>
      <p:sp>
        <p:nvSpPr>
          <p:cNvPr id="11" name="Cerrar llave 10"/>
          <p:cNvSpPr/>
          <p:nvPr/>
        </p:nvSpPr>
        <p:spPr>
          <a:xfrm>
            <a:off x="2049381" y="1139651"/>
            <a:ext cx="228679" cy="9087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Abrir llave 11"/>
          <p:cNvSpPr/>
          <p:nvPr/>
        </p:nvSpPr>
        <p:spPr>
          <a:xfrm>
            <a:off x="296636" y="1139651"/>
            <a:ext cx="127946" cy="908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9" name="Flecha derecha 18"/>
          <p:cNvSpPr/>
          <p:nvPr/>
        </p:nvSpPr>
        <p:spPr>
          <a:xfrm rot="5400000">
            <a:off x="1048322" y="703669"/>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p:cNvSpPr/>
          <p:nvPr/>
        </p:nvSpPr>
        <p:spPr>
          <a:xfrm>
            <a:off x="2392119" y="1270869"/>
            <a:ext cx="4421349" cy="830997"/>
          </a:xfrm>
          <a:prstGeom prst="rect">
            <a:avLst/>
          </a:prstGeom>
        </p:spPr>
        <p:txBody>
          <a:bodyPr wrap="square">
            <a:spAutoFit/>
          </a:bodyPr>
          <a:lstStyle/>
          <a:p>
            <a:r>
              <a:rPr lang="es-ES" sz="1200" dirty="0">
                <a:solidFill>
                  <a:srgbClr val="000000"/>
                </a:solidFill>
                <a:latin typeface="Century Gothic" panose="020B0502020202020204" pitchFamily="34" charset="0"/>
              </a:rPr>
              <a:t>Este componte señala los ajustes institucionales y la relevancia de la política de servicio a la ciudadanía dentro de las entidades, representado en el respaldo de la alta dirección. </a:t>
            </a:r>
            <a:endParaRPr lang="es-ES" sz="1200" dirty="0"/>
          </a:p>
        </p:txBody>
      </p:sp>
      <p:sp>
        <p:nvSpPr>
          <p:cNvPr id="10" name="Rectángulo 9"/>
          <p:cNvSpPr/>
          <p:nvPr/>
        </p:nvSpPr>
        <p:spPr>
          <a:xfrm>
            <a:off x="173386" y="5153872"/>
            <a:ext cx="6640082" cy="246221"/>
          </a:xfrm>
          <a:prstGeom prst="rect">
            <a:avLst/>
          </a:prstGeom>
        </p:spPr>
        <p:txBody>
          <a:bodyPr wrap="square">
            <a:spAutoFit/>
          </a:bodyPr>
          <a:lstStyle/>
          <a:p>
            <a:pPr marL="171450" indent="-171450">
              <a:buFont typeface="Arial" panose="020B0604020202020204" pitchFamily="34" charset="0"/>
              <a:buChar char="•"/>
            </a:pPr>
            <a:r>
              <a:rPr lang="es-ES" sz="1000" dirty="0">
                <a:solidFill>
                  <a:srgbClr val="000000"/>
                </a:solidFill>
                <a:latin typeface="Century Gothic" panose="020B0502020202020204" pitchFamily="34" charset="0"/>
              </a:rPr>
              <a:t> </a:t>
            </a:r>
          </a:p>
        </p:txBody>
      </p:sp>
      <p:sp>
        <p:nvSpPr>
          <p:cNvPr id="22" name="Rectángulo 21"/>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6" name="Tabla 5"/>
          <p:cNvGraphicFramePr>
            <a:graphicFrameLocks noGrp="1"/>
          </p:cNvGraphicFramePr>
          <p:nvPr/>
        </p:nvGraphicFramePr>
        <p:xfrm>
          <a:off x="296637" y="2227263"/>
          <a:ext cx="8240611" cy="2809097"/>
        </p:xfrm>
        <a:graphic>
          <a:graphicData uri="http://schemas.openxmlformats.org/drawingml/2006/table">
            <a:tbl>
              <a:tblPr firstRow="1" bandRow="1">
                <a:tableStyleId>{5C22544A-7EE6-4342-B048-85BDC9FD1C3A}</a:tableStyleId>
              </a:tblPr>
              <a:tblGrid>
                <a:gridCol w="680645">
                  <a:extLst>
                    <a:ext uri="{9D8B030D-6E8A-4147-A177-3AD203B41FA5}">
                      <a16:colId xmlns:a16="http://schemas.microsoft.com/office/drawing/2014/main" val="3727709785"/>
                    </a:ext>
                  </a:extLst>
                </a:gridCol>
                <a:gridCol w="2363213">
                  <a:extLst>
                    <a:ext uri="{9D8B030D-6E8A-4147-A177-3AD203B41FA5}">
                      <a16:colId xmlns:a16="http://schemas.microsoft.com/office/drawing/2014/main" val="1282660322"/>
                    </a:ext>
                  </a:extLst>
                </a:gridCol>
                <a:gridCol w="2347482">
                  <a:extLst>
                    <a:ext uri="{9D8B030D-6E8A-4147-A177-3AD203B41FA5}">
                      <a16:colId xmlns:a16="http://schemas.microsoft.com/office/drawing/2014/main" val="1084825187"/>
                    </a:ext>
                  </a:extLst>
                </a:gridCol>
                <a:gridCol w="2849271">
                  <a:extLst>
                    <a:ext uri="{9D8B030D-6E8A-4147-A177-3AD203B41FA5}">
                      <a16:colId xmlns:a16="http://schemas.microsoft.com/office/drawing/2014/main" val="3824917297"/>
                    </a:ext>
                  </a:extLst>
                </a:gridCol>
              </a:tblGrid>
              <a:tr h="176639">
                <a:tc>
                  <a:txBody>
                    <a:bodyPr/>
                    <a:lstStyle/>
                    <a:p>
                      <a:pPr algn="ctr">
                        <a:spcAft>
                          <a:spcPts val="0"/>
                        </a:spcAft>
                      </a:pPr>
                      <a:r>
                        <a:rPr lang="es-ES" sz="1050" dirty="0">
                          <a:effectLst/>
                        </a:rPr>
                        <a:t>Id</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LINEAMIENTOS</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RESPONSABLE</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39056" marR="39056" marT="19528" marB="19528"/>
                </a:tc>
                <a:tc>
                  <a:txBody>
                    <a:bodyPr/>
                    <a:lstStyle/>
                    <a:p>
                      <a:pPr algn="ctr">
                        <a:spcAft>
                          <a:spcPts val="0"/>
                        </a:spcAft>
                      </a:pPr>
                      <a:r>
                        <a:rPr lang="es-ES" sz="1050" dirty="0">
                          <a:effectLst/>
                        </a:rPr>
                        <a:t>COMPROMISO</a:t>
                      </a:r>
                      <a:endParaRPr lang="es-ES" sz="105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77912030"/>
                  </a:ext>
                </a:extLst>
              </a:tr>
              <a:tr h="1015138">
                <a:tc>
                  <a:txBody>
                    <a:bodyPr/>
                    <a:lstStyle/>
                    <a:p>
                      <a:pPr algn="just">
                        <a:spcAft>
                          <a:spcPts val="0"/>
                        </a:spcAft>
                      </a:pPr>
                      <a:r>
                        <a:rPr lang="es-CO" sz="1000" kern="1200" dirty="0">
                          <a:effectLst/>
                        </a:rPr>
                        <a:t>1,18</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77281" marR="77281" marT="38640" marB="38640" anchor="ctr"/>
                </a:tc>
                <a:tc>
                  <a:txBody>
                    <a:bodyPr/>
                    <a:lstStyle/>
                    <a:p>
                      <a:pPr algn="just">
                        <a:spcAft>
                          <a:spcPts val="0"/>
                        </a:spcAft>
                      </a:pPr>
                      <a:r>
                        <a:rPr lang="es-CO" sz="1000" kern="1200">
                          <a:effectLst/>
                        </a:rPr>
                        <a:t>Contar con un sistema de gestión documental que administre la recepción, producción, gestión, trámite, transferencia y disposición final de los documentos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77281" marR="77281" marT="38640" marB="38640" anchor="ctr"/>
                </a:tc>
                <a:tc>
                  <a:txBody>
                    <a:bodyPr/>
                    <a:lstStyle/>
                    <a:p>
                      <a:pPr algn="just">
                        <a:spcAft>
                          <a:spcPts val="0"/>
                        </a:spcAft>
                      </a:pPr>
                      <a:r>
                        <a:rPr lang="es-CO" sz="1000" kern="1200">
                          <a:effectLst/>
                        </a:rPr>
                        <a:t>Oficina Asesora de Planeación e Información</a:t>
                      </a:r>
                      <a:endParaRPr lang="es-ES" sz="1000">
                        <a:effectLst/>
                      </a:endParaRPr>
                    </a:p>
                    <a:p>
                      <a:pPr marL="342900" lvl="0" indent="-342900" algn="just">
                        <a:spcAft>
                          <a:spcPts val="0"/>
                        </a:spcAft>
                        <a:buFont typeface="Arial" panose="020B0604020202020204" pitchFamily="34" charset="0"/>
                        <a:buChar char="•"/>
                        <a:tabLst>
                          <a:tab pos="-750570" algn="l"/>
                        </a:tabLst>
                      </a:pPr>
                      <a:r>
                        <a:rPr lang="es-CO" sz="1000" kern="1200">
                          <a:effectLst/>
                        </a:rPr>
                        <a:t>Grupo de Gestión Informática y de Técnico</a:t>
                      </a:r>
                      <a:endParaRPr lang="es-ES" sz="1000">
                        <a:effectLst/>
                      </a:endParaRPr>
                    </a:p>
                    <a:p>
                      <a:pPr algn="just">
                        <a:spcAft>
                          <a:spcPts val="0"/>
                        </a:spcAft>
                      </a:pPr>
                      <a:r>
                        <a:rPr lang="es-CO" sz="1000" kern="1200">
                          <a:effectLst/>
                        </a:rPr>
                        <a:t> </a:t>
                      </a:r>
                      <a:endParaRPr lang="es-ES" sz="1000">
                        <a:effectLst/>
                      </a:endParaRPr>
                    </a:p>
                    <a:p>
                      <a:pPr algn="just">
                        <a:spcAft>
                          <a:spcPts val="0"/>
                        </a:spcAft>
                      </a:pPr>
                      <a:r>
                        <a:rPr lang="es-CO" sz="1000" kern="1200">
                          <a:effectLst/>
                        </a:rPr>
                        <a:t>Secretaría General - Grupo de Gestión Documental</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77281" marR="77281" marT="38640" marB="38640" anchor="ctr"/>
                </a:tc>
                <a:tc>
                  <a:txBody>
                    <a:bodyPr/>
                    <a:lstStyle/>
                    <a:p>
                      <a:pPr algn="just">
                        <a:spcAft>
                          <a:spcPts val="0"/>
                        </a:spcAft>
                      </a:pPr>
                      <a:r>
                        <a:rPr lang="es-ES" sz="1000">
                          <a:effectLst/>
                        </a:rPr>
                        <a:t>Generar y mantener actualizada la gobernanza para la gestión documental</a:t>
                      </a:r>
                    </a:p>
                    <a:p>
                      <a:pPr algn="just">
                        <a:spcAft>
                          <a:spcPts val="0"/>
                        </a:spcAft>
                      </a:pPr>
                      <a:r>
                        <a:rPr lang="es-ES" sz="1000">
                          <a:effectLst/>
                        </a:rPr>
                        <a:t> </a:t>
                      </a:r>
                    </a:p>
                    <a:p>
                      <a:pPr algn="just">
                        <a:spcAft>
                          <a:spcPts val="0"/>
                        </a:spcAft>
                      </a:pPr>
                      <a:r>
                        <a:rPr lang="es-ES" sz="1000">
                          <a:effectLst/>
                        </a:rPr>
                        <a:t>Y todas los niveles e instancias de la entidad son responsables del uso y apropiación de la herramienta </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5337407"/>
                  </a:ext>
                </a:extLst>
              </a:tr>
              <a:tr h="1465941">
                <a:tc>
                  <a:txBody>
                    <a:bodyPr/>
                    <a:lstStyle/>
                    <a:p>
                      <a:pPr algn="just">
                        <a:spcAft>
                          <a:spcPts val="0"/>
                        </a:spcAft>
                      </a:pPr>
                      <a:r>
                        <a:rPr lang="es-CO" sz="1000" kern="1200">
                          <a:effectLst/>
                        </a:rPr>
                        <a:t>1,19</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77281" marR="77281" marT="38640" marB="38640" anchor="ctr"/>
                </a:tc>
                <a:tc>
                  <a:txBody>
                    <a:bodyPr/>
                    <a:lstStyle/>
                    <a:p>
                      <a:pPr algn="just">
                        <a:spcAft>
                          <a:spcPts val="0"/>
                        </a:spcAft>
                      </a:pPr>
                      <a:r>
                        <a:rPr lang="es-CO" sz="1000" kern="1200">
                          <a:effectLst/>
                        </a:rPr>
                        <a:t>Publicar los trámites y otros procedimientos administrativos de cara a la ciudadanía en el Sistema Único de Información de Trámites SUIT y mantener actualizada su información.</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77281" marR="77281" marT="38640" marB="38640" anchor="ctr"/>
                </a:tc>
                <a:tc>
                  <a:txBody>
                    <a:bodyPr/>
                    <a:lstStyle/>
                    <a:p>
                      <a:pPr algn="just">
                        <a:spcAft>
                          <a:spcPts val="0"/>
                        </a:spcAft>
                      </a:pPr>
                      <a:r>
                        <a:rPr lang="es-CO" sz="1000" kern="1200">
                          <a:effectLst/>
                        </a:rPr>
                        <a:t>Oficina Asesora de Planeación e Información</a:t>
                      </a:r>
                      <a:endParaRPr lang="es-ES" sz="1000">
                        <a:effectLst/>
                      </a:endParaRPr>
                    </a:p>
                    <a:p>
                      <a:pPr algn="just">
                        <a:spcAft>
                          <a:spcPts val="0"/>
                        </a:spcAft>
                      </a:pPr>
                      <a:r>
                        <a:rPr lang="es-CO" sz="1000" kern="1200">
                          <a:effectLst/>
                        </a:rPr>
                        <a:t> </a:t>
                      </a:r>
                      <a:endParaRPr lang="es-ES" sz="1000">
                        <a:effectLst/>
                      </a:endParaRPr>
                    </a:p>
                    <a:p>
                      <a:pPr algn="just">
                        <a:spcAft>
                          <a:spcPts val="0"/>
                        </a:spcAft>
                      </a:pPr>
                      <a:r>
                        <a:rPr lang="es-CO" sz="1000" kern="1200">
                          <a:effectLst/>
                        </a:rPr>
                        <a:t>Subdirecciones misionales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77281" marR="77281" marT="38640" marB="38640" anchor="ctr"/>
                </a:tc>
                <a:tc>
                  <a:txBody>
                    <a:bodyPr/>
                    <a:lstStyle/>
                    <a:p>
                      <a:pPr algn="just">
                        <a:spcAft>
                          <a:spcPts val="0"/>
                        </a:spcAft>
                      </a:pPr>
                      <a:r>
                        <a:rPr lang="es-ES" sz="1000" dirty="0">
                          <a:effectLst/>
                        </a:rPr>
                        <a:t>Mantener actualizados los trámites y procedimientos administrativos de cara a la ciudadanía en aras de facilitar el acceso a los trámites y servicios de la entidad por medios virtuales y en cumplimiento de la Directiva Presidencial 04 de 2012 de Eficiencia administrativa y lineamientos de la política cero papel en la administración pública</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8561462"/>
                  </a:ext>
                </a:extLst>
              </a:tr>
            </a:tbl>
          </a:graphicData>
        </a:graphic>
      </p:graphicFrame>
    </p:spTree>
    <p:extLst>
      <p:ext uri="{BB962C8B-B14F-4D97-AF65-F5344CB8AC3E}">
        <p14:creationId xmlns:p14="http://schemas.microsoft.com/office/powerpoint/2010/main" val="3602950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echa derecha 7"/>
          <p:cNvSpPr/>
          <p:nvPr/>
        </p:nvSpPr>
        <p:spPr>
          <a:xfrm>
            <a:off x="395374" y="1156666"/>
            <a:ext cx="391209" cy="386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Abrir llave 13"/>
          <p:cNvSpPr/>
          <p:nvPr/>
        </p:nvSpPr>
        <p:spPr>
          <a:xfrm>
            <a:off x="850830" y="787241"/>
            <a:ext cx="45719" cy="132343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5" name="Cerrar llave 14"/>
          <p:cNvSpPr/>
          <p:nvPr/>
        </p:nvSpPr>
        <p:spPr>
          <a:xfrm>
            <a:off x="2249897" y="787241"/>
            <a:ext cx="540913" cy="132079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4" name="CuadroTexto 23">
            <a:extLst>
              <a:ext uri="{FF2B5EF4-FFF2-40B4-BE49-F238E27FC236}">
                <a16:creationId xmlns:a16="http://schemas.microsoft.com/office/drawing/2014/main" id="{B155C30E-72D3-4E1A-AFFB-3FD59FB082B2}"/>
              </a:ext>
            </a:extLst>
          </p:cNvPr>
          <p:cNvSpPr txBox="1"/>
          <p:nvPr/>
        </p:nvSpPr>
        <p:spPr>
          <a:xfrm>
            <a:off x="825072" y="797478"/>
            <a:ext cx="1815049" cy="1323439"/>
          </a:xfrm>
          <a:prstGeom prst="rect">
            <a:avLst/>
          </a:prstGeom>
          <a:noFill/>
        </p:spPr>
        <p:txBody>
          <a:bodyPr wrap="square" rtlCol="0">
            <a:spAutoFit/>
          </a:bodyPr>
          <a:lstStyle/>
          <a:p>
            <a:pPr algn="ctr"/>
            <a:endParaRPr lang="es-ES" sz="1600" dirty="0"/>
          </a:p>
          <a:p>
            <a:pPr lvl="0"/>
            <a:r>
              <a:rPr lang="es-ES" sz="1600" b="1" dirty="0">
                <a:effectLst>
                  <a:outerShdw blurRad="38100" dist="38100" dir="2700000" algn="tl">
                    <a:srgbClr val="000000">
                      <a:alpha val="43137"/>
                    </a:srgbClr>
                  </a:outerShdw>
                </a:effectLst>
              </a:rPr>
              <a:t>Componente 2. </a:t>
            </a:r>
            <a:r>
              <a:rPr lang="es-ES" sz="1600" dirty="0"/>
              <a:t>Mejoramiento de Procesos y Procedimientos</a:t>
            </a:r>
          </a:p>
        </p:txBody>
      </p:sp>
      <p:sp>
        <p:nvSpPr>
          <p:cNvPr id="2" name="Rectángulo 1"/>
          <p:cNvSpPr/>
          <p:nvPr/>
        </p:nvSpPr>
        <p:spPr>
          <a:xfrm>
            <a:off x="2851653" y="1003810"/>
            <a:ext cx="4103329" cy="1223412"/>
          </a:xfrm>
          <a:prstGeom prst="rect">
            <a:avLst/>
          </a:prstGeom>
        </p:spPr>
        <p:txBody>
          <a:bodyPr wrap="square">
            <a:spAutoFit/>
          </a:bodyPr>
          <a:lstStyle/>
          <a:p>
            <a:r>
              <a:rPr lang="es-ES" sz="1050" dirty="0">
                <a:solidFill>
                  <a:srgbClr val="000000"/>
                </a:solidFill>
                <a:latin typeface="Century Gothic" panose="020B0502020202020204" pitchFamily="34" charset="0"/>
              </a:rPr>
              <a:t>Este componente comprende los requerimientos que debe cumplir la entidad, en términos de procesos y procedimientos, documentación y racionalización de trámites y servicios, atención oportuna de las peticiones que presenta la ciudadanía y, en general, la existencia y la implementación de protocolos y estándares para la prestación del servicio </a:t>
            </a:r>
            <a:endParaRPr lang="es-ES" sz="1050" dirty="0"/>
          </a:p>
        </p:txBody>
      </p:sp>
      <p:sp>
        <p:nvSpPr>
          <p:cNvPr id="27" name="Rectángulo 26"/>
          <p:cNvSpPr/>
          <p:nvPr/>
        </p:nvSpPr>
        <p:spPr>
          <a:xfrm>
            <a:off x="3458517" y="536983"/>
            <a:ext cx="2779928" cy="369332"/>
          </a:xfrm>
          <a:prstGeom prst="rect">
            <a:avLst/>
          </a:prstGeom>
        </p:spPr>
        <p:txBody>
          <a:bodyPr wrap="none">
            <a:spAutoFit/>
          </a:bodyPr>
          <a:lstStyle/>
          <a:p>
            <a:pPr defTabSz="885688">
              <a:defRPr/>
            </a:pPr>
            <a:r>
              <a:rPr lang="es-ES" b="1" dirty="0">
                <a:effectLst>
                  <a:outerShdw blurRad="38100" dist="38100" dir="2700000" algn="tl">
                    <a:srgbClr val="000000">
                      <a:alpha val="43137"/>
                    </a:srgbClr>
                  </a:outerShdw>
                </a:effectLst>
              </a:rPr>
              <a:t>Ventanilla hacia adentro</a:t>
            </a:r>
          </a:p>
        </p:txBody>
      </p:sp>
      <p:graphicFrame>
        <p:nvGraphicFramePr>
          <p:cNvPr id="3" name="Tabla 2"/>
          <p:cNvGraphicFramePr>
            <a:graphicFrameLocks noGrp="1"/>
          </p:cNvGraphicFramePr>
          <p:nvPr/>
        </p:nvGraphicFramePr>
        <p:xfrm>
          <a:off x="395374" y="2258751"/>
          <a:ext cx="8235878" cy="4199892"/>
        </p:xfrm>
        <a:graphic>
          <a:graphicData uri="http://schemas.openxmlformats.org/drawingml/2006/table">
            <a:tbl>
              <a:tblPr firstRow="1" bandRow="1">
                <a:tableStyleId>{5C22544A-7EE6-4342-B048-85BDC9FD1C3A}</a:tableStyleId>
              </a:tblPr>
              <a:tblGrid>
                <a:gridCol w="237015">
                  <a:extLst>
                    <a:ext uri="{9D8B030D-6E8A-4147-A177-3AD203B41FA5}">
                      <a16:colId xmlns:a16="http://schemas.microsoft.com/office/drawing/2014/main" val="1292767067"/>
                    </a:ext>
                  </a:extLst>
                </a:gridCol>
                <a:gridCol w="1632247">
                  <a:extLst>
                    <a:ext uri="{9D8B030D-6E8A-4147-A177-3AD203B41FA5}">
                      <a16:colId xmlns:a16="http://schemas.microsoft.com/office/drawing/2014/main" val="181254373"/>
                    </a:ext>
                  </a:extLst>
                </a:gridCol>
                <a:gridCol w="1683521">
                  <a:extLst>
                    <a:ext uri="{9D8B030D-6E8A-4147-A177-3AD203B41FA5}">
                      <a16:colId xmlns:a16="http://schemas.microsoft.com/office/drawing/2014/main" val="2472246030"/>
                    </a:ext>
                  </a:extLst>
                </a:gridCol>
                <a:gridCol w="4683095">
                  <a:extLst>
                    <a:ext uri="{9D8B030D-6E8A-4147-A177-3AD203B41FA5}">
                      <a16:colId xmlns:a16="http://schemas.microsoft.com/office/drawing/2014/main" val="1443141419"/>
                    </a:ext>
                  </a:extLst>
                </a:gridCol>
              </a:tblGrid>
              <a:tr h="115033">
                <a:tc>
                  <a:txBody>
                    <a:bodyPr/>
                    <a:lstStyle/>
                    <a:p>
                      <a:pPr algn="ctr">
                        <a:spcAft>
                          <a:spcPts val="0"/>
                        </a:spcAft>
                      </a:pPr>
                      <a:r>
                        <a:rPr lang="es-ES" sz="1000">
                          <a:effectLst/>
                        </a:rPr>
                        <a:t>Id</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a:effectLst/>
                        </a:rPr>
                        <a:t>LINEAMIENTOS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RESPONSABLE</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tc>
                <a:tc>
                  <a:txBody>
                    <a:bodyPr/>
                    <a:lstStyle/>
                    <a:p>
                      <a:pPr algn="ctr">
                        <a:spcAft>
                          <a:spcPts val="0"/>
                        </a:spcAft>
                      </a:pPr>
                      <a:r>
                        <a:rPr lang="es-ES" sz="1000" dirty="0">
                          <a:effectLst/>
                        </a:rPr>
                        <a:t>COMPROMISO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24322791"/>
                  </a:ext>
                </a:extLst>
              </a:tr>
              <a:tr h="1872040">
                <a:tc>
                  <a:txBody>
                    <a:bodyPr/>
                    <a:lstStyle/>
                    <a:p>
                      <a:pPr algn="just">
                        <a:spcAft>
                          <a:spcPts val="0"/>
                        </a:spcAft>
                      </a:pPr>
                      <a:r>
                        <a:rPr lang="es-ES" sz="1000">
                          <a:effectLst/>
                        </a:rPr>
                        <a:t>2,1</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a:effectLst/>
                        </a:rPr>
                        <a:t>Contar con ejercicios de identificación de la población objetivo (Caracterización, priorización de variables, clasificación de oferta y demanda y segmentos de ciudadanos)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dirty="0">
                          <a:effectLst/>
                        </a:rPr>
                        <a:t>Grupo de Atención al Ciudadano</a:t>
                      </a:r>
                    </a:p>
                    <a:p>
                      <a:pPr algn="just">
                        <a:spcAft>
                          <a:spcPts val="0"/>
                        </a:spcAft>
                      </a:pPr>
                      <a:r>
                        <a:rPr lang="es-ES" sz="1000" dirty="0">
                          <a:effectLst/>
                        </a:rPr>
                        <a:t>Subdirecciones misionales</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dirty="0">
                          <a:effectLst/>
                        </a:rPr>
                        <a:t>El Grupo de Atención al Ciudadano, tendrá a cargo la elaboración de la caracterización de usuarios, de acuerdo a la información y variables entregados por los procesos misionales.</a:t>
                      </a:r>
                    </a:p>
                    <a:p>
                      <a:pPr algn="just">
                        <a:spcAft>
                          <a:spcPts val="0"/>
                        </a:spcAft>
                      </a:pPr>
                      <a:r>
                        <a:rPr lang="es-ES" sz="1000" dirty="0">
                          <a:effectLst/>
                        </a:rPr>
                        <a:t> </a:t>
                      </a:r>
                    </a:p>
                    <a:p>
                      <a:pPr algn="just">
                        <a:spcAft>
                          <a:spcPts val="0"/>
                        </a:spcAft>
                      </a:pPr>
                      <a:r>
                        <a:rPr lang="es-ES" sz="1000" dirty="0">
                          <a:effectLst/>
                        </a:rPr>
                        <a:t>Este ejercicio se realizará con una periodicidad anual, con la finalidad de identificar las particularidades de los ciudadanos o grupos de interés con los cuales interactuamos, y permitir a la Alta Dirección gestionar acciones para: </a:t>
                      </a:r>
                    </a:p>
                    <a:p>
                      <a:pPr algn="just">
                        <a:spcAft>
                          <a:spcPts val="0"/>
                        </a:spcAft>
                      </a:pPr>
                      <a:r>
                        <a:rPr lang="es-ES" sz="1000" dirty="0">
                          <a:effectLst/>
                        </a:rPr>
                        <a:t> </a:t>
                      </a:r>
                    </a:p>
                    <a:p>
                      <a:pPr algn="just">
                        <a:spcAft>
                          <a:spcPts val="0"/>
                        </a:spcAft>
                      </a:pPr>
                      <a:r>
                        <a:rPr lang="es-ES" sz="1000" dirty="0">
                          <a:effectLst/>
                        </a:rPr>
                        <a:t>-El diseño o adecuación de la oferta institucional. </a:t>
                      </a:r>
                    </a:p>
                    <a:p>
                      <a:pPr algn="just">
                        <a:spcAft>
                          <a:spcPts val="0"/>
                        </a:spcAft>
                      </a:pPr>
                      <a:r>
                        <a:rPr lang="es-ES" sz="1000" dirty="0">
                          <a:effectLst/>
                        </a:rPr>
                        <a:t>- El establecimiento de una estrategia de implementación o mejora de canales de atención.</a:t>
                      </a:r>
                    </a:p>
                    <a:p>
                      <a:pPr algn="just">
                        <a:spcAft>
                          <a:spcPts val="0"/>
                        </a:spcAft>
                      </a:pPr>
                      <a:r>
                        <a:rPr lang="es-ES" sz="1000" dirty="0">
                          <a:effectLst/>
                        </a:rPr>
                        <a:t>-El diseño de una estrategia de comunicaciones e información para la ciudadanía.</a:t>
                      </a:r>
                    </a:p>
                    <a:p>
                      <a:pPr algn="just">
                        <a:spcAft>
                          <a:spcPts val="0"/>
                        </a:spcAft>
                      </a:pPr>
                      <a:r>
                        <a:rPr lang="es-ES" sz="1000" dirty="0">
                          <a:effectLst/>
                        </a:rPr>
                        <a:t>-El diseño de una estrategia de rendición de cuentas que incluya acciones pertinentes en materia de información, diálogo e incentivos.</a:t>
                      </a:r>
                    </a:p>
                    <a:p>
                      <a:pPr algn="just">
                        <a:spcAft>
                          <a:spcPts val="0"/>
                        </a:spcAft>
                      </a:pPr>
                      <a:r>
                        <a:rPr lang="es-ES" sz="1000" dirty="0">
                          <a:effectLst/>
                        </a:rPr>
                        <a:t>-El diseño e implementación de mecanismos de participación ciudadana en la gestión.</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11934013"/>
                  </a:ext>
                </a:extLst>
              </a:tr>
              <a:tr h="850927">
                <a:tc>
                  <a:txBody>
                    <a:bodyPr/>
                    <a:lstStyle/>
                    <a:p>
                      <a:pPr algn="just">
                        <a:spcAft>
                          <a:spcPts val="0"/>
                        </a:spcAft>
                      </a:pPr>
                      <a:r>
                        <a:rPr lang="es-ES" sz="1000">
                          <a:effectLst/>
                        </a:rPr>
                        <a:t>2,2</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a:effectLst/>
                        </a:rPr>
                        <a:t>Es necesario que la entidad brinde a la ciudadanía la posibilidad de escoger el canal a través del cual desea presentar su petición y escoger el medio a través del cual desea recibir la respuesta.</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CO" sz="1000" kern="1200" dirty="0">
                          <a:effectLst/>
                        </a:rPr>
                        <a:t>Oficina Asesora de Planeación e Información</a:t>
                      </a:r>
                      <a:endParaRPr lang="es-ES" sz="1000" dirty="0">
                        <a:effectLst/>
                      </a:endParaRPr>
                    </a:p>
                    <a:p>
                      <a:pPr algn="just">
                        <a:spcAft>
                          <a:spcPts val="0"/>
                        </a:spcAft>
                      </a:pPr>
                      <a:r>
                        <a:rPr lang="es-CO" sz="1000" dirty="0">
                          <a:effectLst/>
                        </a:rPr>
                        <a:t> </a:t>
                      </a:r>
                      <a:endParaRPr lang="es-ES" sz="1000" dirty="0">
                        <a:effectLst/>
                      </a:endParaRPr>
                    </a:p>
                    <a:p>
                      <a:pPr algn="just">
                        <a:spcAft>
                          <a:spcPts val="0"/>
                        </a:spcAft>
                      </a:pPr>
                      <a:r>
                        <a:rPr lang="es-ES" sz="1000" dirty="0">
                          <a:effectLst/>
                        </a:rPr>
                        <a:t>Grupo de Atención al Ciudadano</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a:effectLst/>
                        </a:rPr>
                        <a:t>La UNP garantiza a la ciudadanía la posibilidad de escoger el canal a través del cual desea presentar su petición y escoger el medio para recibir la respectiva respuesta.  En este sentido, se informará a través de redes sociales, página web y Portafolio de Trámites y Servicios los canales habilitados para tal fin. (Canal presencial, Canal Telefónico, Canal Virtual y Canal Correspondencia) con sus correspondientes horarios.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53968946"/>
                  </a:ext>
                </a:extLst>
              </a:tr>
              <a:tr h="794199">
                <a:tc>
                  <a:txBody>
                    <a:bodyPr/>
                    <a:lstStyle/>
                    <a:p>
                      <a:pPr algn="just">
                        <a:spcAft>
                          <a:spcPts val="0"/>
                        </a:spcAft>
                      </a:pPr>
                      <a:r>
                        <a:rPr lang="es-ES" sz="1000">
                          <a:effectLst/>
                        </a:rPr>
                        <a:t>2,3</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a:effectLst/>
                        </a:rPr>
                        <a:t>Establecer un sistema de turnos que permita solucionar las peticiones, de acuerdo con el orden de llegada, siempre teniendo en cuentas las excepciones legales.</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a:effectLst/>
                        </a:rPr>
                        <a:t>Grupo de Atención al Ciudadano</a:t>
                      </a:r>
                      <a:endParaRPr lang="es-ES" sz="100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28364" marR="28364" marT="14182" marB="14182" anchor="ctr"/>
                </a:tc>
                <a:tc>
                  <a:txBody>
                    <a:bodyPr/>
                    <a:lstStyle/>
                    <a:p>
                      <a:pPr algn="just">
                        <a:spcAft>
                          <a:spcPts val="0"/>
                        </a:spcAft>
                      </a:pPr>
                      <a:r>
                        <a:rPr lang="es-ES" sz="1000" dirty="0">
                          <a:effectLst/>
                        </a:rPr>
                        <a:t>El sistema de gestión documental cuenta con la asignación consecutiva de acuerdo con el orden de llegada de las peticiones </a:t>
                      </a:r>
                    </a:p>
                    <a:p>
                      <a:pPr algn="just">
                        <a:spcAft>
                          <a:spcPts val="0"/>
                        </a:spcAft>
                      </a:pPr>
                      <a:r>
                        <a:rPr lang="es-ES" sz="1000" dirty="0">
                          <a:effectLst/>
                        </a:rPr>
                        <a:t> </a:t>
                      </a:r>
                    </a:p>
                    <a:p>
                      <a:pPr algn="just">
                        <a:spcAft>
                          <a:spcPts val="0"/>
                        </a:spcAft>
                      </a:pPr>
                      <a:r>
                        <a:rPr lang="es-ES" sz="1000" dirty="0">
                          <a:effectLst/>
                        </a:rPr>
                        <a:t>Como parte del modelo integral de atención al ciudadano, se contemplarán la implementación de puntos de atención al ciudadano para el cual se evaluara la pertinencia y el costo beneficio de implementar sistemas de turno </a:t>
                      </a:r>
                      <a:endParaRPr lang="es-ES" sz="1000" dirty="0">
                        <a:solidFill>
                          <a:srgbClr val="808080"/>
                        </a:solidFill>
                        <a:effectLst/>
                        <a:latin typeface="Myanmar Text" panose="020B0502040204020203"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824956141"/>
                  </a:ext>
                </a:extLst>
              </a:tr>
            </a:tbl>
          </a:graphicData>
        </a:graphic>
      </p:graphicFrame>
    </p:spTree>
    <p:extLst>
      <p:ext uri="{BB962C8B-B14F-4D97-AF65-F5344CB8AC3E}">
        <p14:creationId xmlns:p14="http://schemas.microsoft.com/office/powerpoint/2010/main" val="2826849435"/>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EE4E4FDD66F6564794CF0AA1CB4405C3" ma:contentTypeVersion="12" ma:contentTypeDescription="Crear nuevo documento." ma:contentTypeScope="" ma:versionID="37cd9e293eb6a6d272c47bb2f4d022d0">
  <xsd:schema xmlns:xsd="http://www.w3.org/2001/XMLSchema" xmlns:xs="http://www.w3.org/2001/XMLSchema" xmlns:p="http://schemas.microsoft.com/office/2006/metadata/properties" xmlns:ns2="435a11ef-c2bf-4d1e-b58b-639ade20a33f" xmlns:ns3="498b611d-e1f9-4886-a3c0-032d1958834a" targetNamespace="http://schemas.microsoft.com/office/2006/metadata/properties" ma:root="true" ma:fieldsID="e97299e72b569fff92f676a4144c46d7" ns2:_="" ns3:_="">
    <xsd:import namespace="435a11ef-c2bf-4d1e-b58b-639ade20a33f"/>
    <xsd:import namespace="498b611d-e1f9-4886-a3c0-032d1958834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5a11ef-c2bf-4d1e-b58b-639ade20a33f"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98b611d-e1f9-4886-a3c0-032d1958834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BE629C-4FA3-4007-AC71-8E3C1AC22F37}">
  <ds:schemaRefs>
    <ds:schemaRef ds:uri="http://schemas.microsoft.com/sharepoint/v3/contenttype/forms"/>
  </ds:schemaRefs>
</ds:datastoreItem>
</file>

<file path=customXml/itemProps2.xml><?xml version="1.0" encoding="utf-8"?>
<ds:datastoreItem xmlns:ds="http://schemas.openxmlformats.org/officeDocument/2006/customXml" ds:itemID="{F2E6D11B-F02F-4542-A45C-A0E4A38C967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0C5F00C-F25E-4408-ACCC-77380B826078}"/>
</file>

<file path=docProps/app.xml><?xml version="1.0" encoding="utf-8"?>
<Properties xmlns="http://schemas.openxmlformats.org/officeDocument/2006/extended-properties" xmlns:vt="http://schemas.openxmlformats.org/officeDocument/2006/docPropsVTypes">
  <Template/>
  <TotalTime>5259</TotalTime>
  <Words>6352</Words>
  <Application>Microsoft Office PowerPoint</Application>
  <PresentationFormat>Presentación en pantalla (4:3)</PresentationFormat>
  <Paragraphs>499</Paragraphs>
  <Slides>19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19</vt:i4>
      </vt:variant>
    </vt:vector>
  </HeadingPairs>
  <TitlesOfParts>
    <vt:vector size="28" baseType="lpstr">
      <vt:lpstr>Arial</vt:lpstr>
      <vt:lpstr>Calibri</vt:lpstr>
      <vt:lpstr>Century Gothic</vt:lpstr>
      <vt:lpstr>Gill Sans MT</vt:lpstr>
      <vt:lpstr>Myanmar Text</vt:lpstr>
      <vt:lpstr>Symbol</vt:lpstr>
      <vt:lpstr>Wingdings</vt:lpstr>
      <vt:lpstr>Wingdings 2</vt:lpstr>
      <vt:lpstr>Dividendo</vt:lpstr>
      <vt:lpstr> socialización  y aprobación POLITICA INTEGRAL DE SERVICIO AL CIUDADANO </vt:lpstr>
      <vt:lpstr>Directrices  y lineamientos generales  Política Institucional de Servicio a la Ciudadanía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Incorporación del enfoque diferencial, de género y étnico en la unp</dc:title>
  <dc:creator>Microsoft Office User</dc:creator>
  <cp:lastModifiedBy>Ligia Cristina Lozano Castellanos</cp:lastModifiedBy>
  <cp:revision>354</cp:revision>
  <dcterms:created xsi:type="dcterms:W3CDTF">2019-11-26T19:10:53Z</dcterms:created>
  <dcterms:modified xsi:type="dcterms:W3CDTF">2022-03-14T15:01:10Z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0x010100EE4E4FDD66F6564794CF0AA1CB4405C3</vt:lpwstr>
  </property>
</Properties>
</file>